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61" r:id="rId6"/>
    <p:sldId id="259" r:id="rId7"/>
    <p:sldId id="263" r:id="rId8"/>
    <p:sldId id="262" r:id="rId9"/>
    <p:sldId id="264" r:id="rId10"/>
    <p:sldId id="265" r:id="rId11"/>
    <p:sldId id="268" r:id="rId12"/>
    <p:sldId id="267"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303" r:id="rId29"/>
    <p:sldId id="284" r:id="rId30"/>
    <p:sldId id="285" r:id="rId31"/>
    <p:sldId id="291" r:id="rId32"/>
    <p:sldId id="286" r:id="rId33"/>
    <p:sldId id="290" r:id="rId34"/>
    <p:sldId id="287" r:id="rId35"/>
    <p:sldId id="289" r:id="rId36"/>
    <p:sldId id="288" r:id="rId37"/>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8" d="100"/>
          <a:sy n="78" d="100"/>
        </p:scale>
        <p:origin x="1594" y="6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bg>
      <p:bgRef idx="1001">
        <a:schemeClr val="bg1"/>
      </p:bgRef>
    </p:bg>
    <p:spTree>
      <p:nvGrpSpPr>
        <p:cNvPr id="1" name=""/>
        <p:cNvGrpSpPr/>
        <p:nvPr/>
      </p:nvGrpSpPr>
      <p:grpSpPr>
        <a:xfrm>
          <a:off x="0" y="0"/>
          <a:ext cx="0" cy="0"/>
          <a:chOff x="0" y="0"/>
          <a:chExt cx="0" cy="0"/>
        </a:xfrm>
      </p:grpSpPr>
      <p:sp>
        <p:nvSpPr>
          <p:cNvPr id="8" name="Titolo 7"/>
          <p:cNvSpPr>
            <a:spLocks noGrp="1"/>
          </p:cNvSpPr>
          <p:nvPr>
            <p:ph type="ctrTitle"/>
          </p:nvPr>
        </p:nvSpPr>
        <p:spPr>
          <a:xfrm>
            <a:off x="2286000" y="3124200"/>
            <a:ext cx="6172200" cy="1894362"/>
          </a:xfrm>
        </p:spPr>
        <p:txBody>
          <a:bodyPr/>
          <a:lstStyle>
            <a:lvl1pPr>
              <a:defRPr b="1"/>
            </a:lvl1pPr>
          </a:lstStyle>
          <a:p>
            <a:r>
              <a:rPr kumimoji="0" lang="it-IT"/>
              <a:t>Fare clic per modificare lo stile del titolo</a:t>
            </a:r>
            <a:endParaRPr kumimoji="0" lang="en-US"/>
          </a:p>
        </p:txBody>
      </p:sp>
      <p:sp>
        <p:nvSpPr>
          <p:cNvPr id="9" name="Sottotitolo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a:t>Fare clic per modificare lo stile del sottotitolo dello schema</a:t>
            </a:r>
            <a:endParaRPr kumimoji="0" lang="en-US"/>
          </a:p>
        </p:txBody>
      </p:sp>
      <p:sp>
        <p:nvSpPr>
          <p:cNvPr id="28" name="Segnaposto data 27"/>
          <p:cNvSpPr>
            <a:spLocks noGrp="1"/>
          </p:cNvSpPr>
          <p:nvPr>
            <p:ph type="dt" sz="half" idx="10"/>
          </p:nvPr>
        </p:nvSpPr>
        <p:spPr bwMode="auto">
          <a:xfrm rot="5400000">
            <a:off x="7764621" y="1174097"/>
            <a:ext cx="2286000" cy="381000"/>
          </a:xfrm>
        </p:spPr>
        <p:txBody>
          <a:bodyPr/>
          <a:lstStyle/>
          <a:p>
            <a:fld id="{A6F9BFBD-8161-459B-8419-5271AB6C51D0}" type="datetimeFigureOut">
              <a:rPr lang="it-IT" smtClean="0"/>
              <a:pPr/>
              <a:t>23/10/2023</a:t>
            </a:fld>
            <a:endParaRPr lang="it-IT"/>
          </a:p>
        </p:txBody>
      </p:sp>
      <p:sp>
        <p:nvSpPr>
          <p:cNvPr id="17" name="Segnaposto piè di pagina 16"/>
          <p:cNvSpPr>
            <a:spLocks noGrp="1"/>
          </p:cNvSpPr>
          <p:nvPr>
            <p:ph type="ftr" sz="quarter" idx="11"/>
          </p:nvPr>
        </p:nvSpPr>
        <p:spPr bwMode="auto">
          <a:xfrm rot="5400000">
            <a:off x="7077269" y="4181669"/>
            <a:ext cx="3657600" cy="384048"/>
          </a:xfrm>
        </p:spPr>
        <p:txBody>
          <a:bodyPr/>
          <a:lstStyle/>
          <a:p>
            <a:endParaRPr lang="it-IT"/>
          </a:p>
        </p:txBody>
      </p:sp>
      <p:sp>
        <p:nvSpPr>
          <p:cNvPr id="10" name="Rettangolo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ttangolo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ttangolo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ttangolo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Connettore 1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Connettore 1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Connettore 1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Connettore 1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Connettore 1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Connettore 1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ttangolo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e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e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e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e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e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egnaposto numero diapositiva 28"/>
          <p:cNvSpPr>
            <a:spLocks noGrp="1"/>
          </p:cNvSpPr>
          <p:nvPr>
            <p:ph type="sldNum" sz="quarter" idx="12"/>
          </p:nvPr>
        </p:nvSpPr>
        <p:spPr bwMode="auto">
          <a:xfrm>
            <a:off x="1325544" y="4928702"/>
            <a:ext cx="609600" cy="517524"/>
          </a:xfrm>
        </p:spPr>
        <p:txBody>
          <a:bodyPr/>
          <a:lstStyle/>
          <a:p>
            <a:fld id="{126E9B2D-F628-4909-80EF-2977AF40ADEA}" type="slidenum">
              <a:rPr lang="it-IT" smtClean="0"/>
              <a:pPr/>
              <a:t>‹N›</a:t>
            </a:fld>
            <a:endParaRPr lang="it-IT"/>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A6F9BFBD-8161-459B-8419-5271AB6C51D0}" type="datetimeFigureOut">
              <a:rPr lang="it-IT" smtClean="0"/>
              <a:pPr/>
              <a:t>23/10/2023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126E9B2D-F628-4909-80EF-2977AF40ADEA}"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9"/>
            <a:ext cx="1676400" cy="5851525"/>
          </a:xfrm>
        </p:spPr>
        <p:txBody>
          <a:bodyPr vert="eaVert"/>
          <a:lstStyle/>
          <a:p>
            <a:r>
              <a:rPr kumimoji="0" lang="it-IT"/>
              <a:t>Fare clic per modificare lo stile del titolo</a:t>
            </a:r>
            <a:endParaRPr kumimoji="0" lang="en-US"/>
          </a:p>
        </p:txBody>
      </p:sp>
      <p:sp>
        <p:nvSpPr>
          <p:cNvPr id="3" name="Segnaposto testo verticale 2"/>
          <p:cNvSpPr>
            <a:spLocks noGrp="1"/>
          </p:cNvSpPr>
          <p:nvPr>
            <p:ph type="body" orient="vert" idx="1"/>
          </p:nvPr>
        </p:nvSpPr>
        <p:spPr>
          <a:xfrm>
            <a:off x="457200" y="274638"/>
            <a:ext cx="6019800" cy="5851525"/>
          </a:xfrm>
        </p:spPr>
        <p:txBody>
          <a:bodyPr vert="eaVer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A6F9BFBD-8161-459B-8419-5271AB6C51D0}" type="datetimeFigureOut">
              <a:rPr lang="it-IT" smtClean="0"/>
              <a:pPr/>
              <a:t>23/10/2023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126E9B2D-F628-4909-80EF-2977AF40ADEA}"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a:t>Fare clic per modificare lo stile del titolo</a:t>
            </a:r>
            <a:endParaRPr kumimoji="0" lang="en-US"/>
          </a:p>
        </p:txBody>
      </p:sp>
      <p:sp>
        <p:nvSpPr>
          <p:cNvPr id="8" name="Segnaposto contenuto 7"/>
          <p:cNvSpPr>
            <a:spLocks noGrp="1"/>
          </p:cNvSpPr>
          <p:nvPr>
            <p:ph sz="quarter" idx="1"/>
          </p:nvPr>
        </p:nvSpPr>
        <p:spPr>
          <a:xfrm>
            <a:off x="457200" y="1600200"/>
            <a:ext cx="7467600" cy="4873752"/>
          </a:xfrm>
        </p:spPr>
        <p:txBody>
          <a:body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7" name="Segnaposto data 6"/>
          <p:cNvSpPr>
            <a:spLocks noGrp="1"/>
          </p:cNvSpPr>
          <p:nvPr>
            <p:ph type="dt" sz="half" idx="14"/>
          </p:nvPr>
        </p:nvSpPr>
        <p:spPr/>
        <p:txBody>
          <a:bodyPr rtlCol="0"/>
          <a:lstStyle/>
          <a:p>
            <a:fld id="{A6F9BFBD-8161-459B-8419-5271AB6C51D0}" type="datetimeFigureOut">
              <a:rPr lang="it-IT" smtClean="0"/>
              <a:pPr/>
              <a:t>23/10/2023</a:t>
            </a:fld>
            <a:endParaRPr lang="it-IT"/>
          </a:p>
        </p:txBody>
      </p:sp>
      <p:sp>
        <p:nvSpPr>
          <p:cNvPr id="9" name="Segnaposto numero diapositiva 8"/>
          <p:cNvSpPr>
            <a:spLocks noGrp="1"/>
          </p:cNvSpPr>
          <p:nvPr>
            <p:ph type="sldNum" sz="quarter" idx="15"/>
          </p:nvPr>
        </p:nvSpPr>
        <p:spPr/>
        <p:txBody>
          <a:bodyPr rtlCol="0"/>
          <a:lstStyle/>
          <a:p>
            <a:fld id="{126E9B2D-F628-4909-80EF-2977AF40ADEA}" type="slidenum">
              <a:rPr lang="it-IT" smtClean="0"/>
              <a:pPr/>
              <a:t>‹N›</a:t>
            </a:fld>
            <a:endParaRPr lang="it-IT"/>
          </a:p>
        </p:txBody>
      </p:sp>
      <p:sp>
        <p:nvSpPr>
          <p:cNvPr id="10" name="Segnaposto piè di pagina 9"/>
          <p:cNvSpPr>
            <a:spLocks noGrp="1"/>
          </p:cNvSpPr>
          <p:nvPr>
            <p:ph type="ftr" sz="quarter" idx="16"/>
          </p:nvPr>
        </p:nvSpPr>
        <p:spPr/>
        <p:txBody>
          <a:bodyPr rtlCol="0"/>
          <a:lstStyle/>
          <a:p>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bg>
      <p:bgRef idx="1001">
        <a:schemeClr val="bg2"/>
      </p:bgRef>
    </p:bg>
    <p:spTree>
      <p:nvGrpSpPr>
        <p:cNvPr id="1" name=""/>
        <p:cNvGrpSpPr/>
        <p:nvPr/>
      </p:nvGrpSpPr>
      <p:grpSpPr>
        <a:xfrm>
          <a:off x="0" y="0"/>
          <a:ext cx="0" cy="0"/>
          <a:chOff x="0" y="0"/>
          <a:chExt cx="0" cy="0"/>
        </a:xfrm>
      </p:grpSpPr>
      <p:sp>
        <p:nvSpPr>
          <p:cNvPr id="2" name="Titolo 1"/>
          <p:cNvSpPr>
            <a:spLocks noGrp="1"/>
          </p:cNvSpPr>
          <p:nvPr>
            <p:ph type="title"/>
          </p:nvPr>
        </p:nvSpPr>
        <p:spPr>
          <a:xfrm>
            <a:off x="2286000" y="2895600"/>
            <a:ext cx="6172200" cy="2053590"/>
          </a:xfrm>
        </p:spPr>
        <p:txBody>
          <a:bodyPr/>
          <a:lstStyle>
            <a:lvl1pPr algn="l">
              <a:buNone/>
              <a:defRPr sz="3000" b="1" cap="small" baseline="0"/>
            </a:lvl1pPr>
          </a:lstStyle>
          <a:p>
            <a:r>
              <a:rPr kumimoji="0" lang="it-IT"/>
              <a:t>Fare clic per modificare lo stile del titolo</a:t>
            </a:r>
            <a:endParaRPr kumimoji="0" lang="en-US"/>
          </a:p>
        </p:txBody>
      </p:sp>
      <p:sp>
        <p:nvSpPr>
          <p:cNvPr id="3" name="Segnaposto testo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a:t>Fare clic per modificare stili del testo dello schema</a:t>
            </a:r>
          </a:p>
        </p:txBody>
      </p:sp>
      <p:sp>
        <p:nvSpPr>
          <p:cNvPr id="4" name="Segnaposto data 3"/>
          <p:cNvSpPr>
            <a:spLocks noGrp="1"/>
          </p:cNvSpPr>
          <p:nvPr>
            <p:ph type="dt" sz="half" idx="10"/>
          </p:nvPr>
        </p:nvSpPr>
        <p:spPr bwMode="auto">
          <a:xfrm rot="5400000">
            <a:off x="7763256" y="1170432"/>
            <a:ext cx="2286000" cy="381000"/>
          </a:xfrm>
        </p:spPr>
        <p:txBody>
          <a:bodyPr/>
          <a:lstStyle/>
          <a:p>
            <a:fld id="{A6F9BFBD-8161-459B-8419-5271AB6C51D0}" type="datetimeFigureOut">
              <a:rPr lang="it-IT" smtClean="0"/>
              <a:pPr/>
              <a:t>23/10/2023</a:t>
            </a:fld>
            <a:endParaRPr lang="it-IT"/>
          </a:p>
        </p:txBody>
      </p:sp>
      <p:sp>
        <p:nvSpPr>
          <p:cNvPr id="5" name="Segnaposto piè di pagina 4"/>
          <p:cNvSpPr>
            <a:spLocks noGrp="1"/>
          </p:cNvSpPr>
          <p:nvPr>
            <p:ph type="ftr" sz="quarter" idx="11"/>
          </p:nvPr>
        </p:nvSpPr>
        <p:spPr bwMode="auto">
          <a:xfrm rot="5400000">
            <a:off x="7077456" y="4178808"/>
            <a:ext cx="3657600" cy="384048"/>
          </a:xfrm>
        </p:spPr>
        <p:txBody>
          <a:bodyPr/>
          <a:lstStyle/>
          <a:p>
            <a:endParaRPr lang="it-IT"/>
          </a:p>
        </p:txBody>
      </p:sp>
      <p:sp>
        <p:nvSpPr>
          <p:cNvPr id="9" name="Rettangolo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ttangolo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ttangolo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ttangolo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Connettore 1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Connettore 1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Connettore 1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Connettore 1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Connettore 1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ttangolo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e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e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e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e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e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Connettore 1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egnaposto numero diapositiva 5"/>
          <p:cNvSpPr>
            <a:spLocks noGrp="1"/>
          </p:cNvSpPr>
          <p:nvPr>
            <p:ph type="sldNum" sz="quarter" idx="12"/>
          </p:nvPr>
        </p:nvSpPr>
        <p:spPr bwMode="auto">
          <a:xfrm>
            <a:off x="1340616" y="4928702"/>
            <a:ext cx="609600" cy="517524"/>
          </a:xfrm>
        </p:spPr>
        <p:txBody>
          <a:bodyPr/>
          <a:lstStyle/>
          <a:p>
            <a:fld id="{126E9B2D-F628-4909-80EF-2977AF40ADEA}"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a:t>Fare clic per modificare lo stile del titolo</a:t>
            </a:r>
            <a:endParaRPr kumimoji="0" lang="en-US"/>
          </a:p>
        </p:txBody>
      </p:sp>
      <p:sp>
        <p:nvSpPr>
          <p:cNvPr id="5" name="Segnaposto data 4"/>
          <p:cNvSpPr>
            <a:spLocks noGrp="1"/>
          </p:cNvSpPr>
          <p:nvPr>
            <p:ph type="dt" sz="half" idx="10"/>
          </p:nvPr>
        </p:nvSpPr>
        <p:spPr/>
        <p:txBody>
          <a:bodyPr/>
          <a:lstStyle/>
          <a:p>
            <a:fld id="{A6F9BFBD-8161-459B-8419-5271AB6C51D0}" type="datetimeFigureOut">
              <a:rPr lang="it-IT" smtClean="0"/>
              <a:pPr/>
              <a:t>23/10/2023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126E9B2D-F628-4909-80EF-2977AF40ADEA}" type="slidenum">
              <a:rPr lang="it-IT" smtClean="0"/>
              <a:pPr/>
              <a:t>‹N›</a:t>
            </a:fld>
            <a:endParaRPr lang="it-IT"/>
          </a:p>
        </p:txBody>
      </p:sp>
      <p:sp>
        <p:nvSpPr>
          <p:cNvPr id="9" name="Segnaposto contenuto 8"/>
          <p:cNvSpPr>
            <a:spLocks noGrp="1"/>
          </p:cNvSpPr>
          <p:nvPr>
            <p:ph sz="quarter" idx="1"/>
          </p:nvPr>
        </p:nvSpPr>
        <p:spPr>
          <a:xfrm>
            <a:off x="457200" y="1600200"/>
            <a:ext cx="3657600" cy="4572000"/>
          </a:xfrm>
        </p:spPr>
        <p:txBody>
          <a:body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11" name="Segnaposto contenuto 10"/>
          <p:cNvSpPr>
            <a:spLocks noGrp="1"/>
          </p:cNvSpPr>
          <p:nvPr>
            <p:ph sz="quarter" idx="2"/>
          </p:nvPr>
        </p:nvSpPr>
        <p:spPr>
          <a:xfrm>
            <a:off x="4270248" y="1600200"/>
            <a:ext cx="3657600" cy="4572000"/>
          </a:xfrm>
        </p:spPr>
        <p:txBody>
          <a:body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7543800" cy="1143000"/>
          </a:xfrm>
        </p:spPr>
        <p:txBody>
          <a:bodyPr anchor="b"/>
          <a:lstStyle>
            <a:lvl1pPr>
              <a:defRPr/>
            </a:lvl1pPr>
          </a:lstStyle>
          <a:p>
            <a:r>
              <a:rPr kumimoji="0" lang="it-IT"/>
              <a:t>Fare clic per modificare lo stile del titolo</a:t>
            </a:r>
            <a:endParaRPr kumimoji="0" lang="en-US"/>
          </a:p>
        </p:txBody>
      </p:sp>
      <p:sp>
        <p:nvSpPr>
          <p:cNvPr id="7" name="Segnaposto data 6"/>
          <p:cNvSpPr>
            <a:spLocks noGrp="1"/>
          </p:cNvSpPr>
          <p:nvPr>
            <p:ph type="dt" sz="half" idx="10"/>
          </p:nvPr>
        </p:nvSpPr>
        <p:spPr/>
        <p:txBody>
          <a:bodyPr/>
          <a:lstStyle/>
          <a:p>
            <a:fld id="{A6F9BFBD-8161-459B-8419-5271AB6C51D0}" type="datetimeFigureOut">
              <a:rPr lang="it-IT" smtClean="0"/>
              <a:pPr/>
              <a:t>23/10/2023</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126E9B2D-F628-4909-80EF-2977AF40ADEA}" type="slidenum">
              <a:rPr lang="it-IT" smtClean="0"/>
              <a:pPr/>
              <a:t>‹N›</a:t>
            </a:fld>
            <a:endParaRPr lang="it-IT"/>
          </a:p>
        </p:txBody>
      </p:sp>
      <p:sp>
        <p:nvSpPr>
          <p:cNvPr id="11" name="Segnaposto contenuto 10"/>
          <p:cNvSpPr>
            <a:spLocks noGrp="1"/>
          </p:cNvSpPr>
          <p:nvPr>
            <p:ph sz="quarter" idx="2"/>
          </p:nvPr>
        </p:nvSpPr>
        <p:spPr>
          <a:xfrm>
            <a:off x="457200" y="2362200"/>
            <a:ext cx="3657600" cy="3886200"/>
          </a:xfrm>
        </p:spPr>
        <p:txBody>
          <a:body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13" name="Segnaposto contenuto 12"/>
          <p:cNvSpPr>
            <a:spLocks noGrp="1"/>
          </p:cNvSpPr>
          <p:nvPr>
            <p:ph sz="quarter" idx="4"/>
          </p:nvPr>
        </p:nvSpPr>
        <p:spPr>
          <a:xfrm>
            <a:off x="4371975" y="2362200"/>
            <a:ext cx="3657600" cy="3886200"/>
          </a:xfrm>
        </p:spPr>
        <p:txBody>
          <a:body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12" name="Segnaposto testo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it-IT"/>
              <a:t>Fare clic per modificare stili del testo dello schema</a:t>
            </a:r>
          </a:p>
        </p:txBody>
      </p:sp>
      <p:sp>
        <p:nvSpPr>
          <p:cNvPr id="14" name="Segnaposto testo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it-IT"/>
              <a:t>Fare clic per modificare stili del testo dello schema</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a:t>Fare clic per modificare lo stile del titolo</a:t>
            </a:r>
            <a:endParaRPr kumimoji="0" lang="en-US"/>
          </a:p>
        </p:txBody>
      </p:sp>
      <p:sp>
        <p:nvSpPr>
          <p:cNvPr id="6" name="Segnaposto data 5"/>
          <p:cNvSpPr>
            <a:spLocks noGrp="1"/>
          </p:cNvSpPr>
          <p:nvPr>
            <p:ph type="dt" sz="half" idx="10"/>
          </p:nvPr>
        </p:nvSpPr>
        <p:spPr/>
        <p:txBody>
          <a:bodyPr rtlCol="0"/>
          <a:lstStyle/>
          <a:p>
            <a:fld id="{A6F9BFBD-8161-459B-8419-5271AB6C51D0}" type="datetimeFigureOut">
              <a:rPr lang="it-IT" smtClean="0"/>
              <a:pPr/>
              <a:t>23/10/2023</a:t>
            </a:fld>
            <a:endParaRPr lang="it-IT"/>
          </a:p>
        </p:txBody>
      </p:sp>
      <p:sp>
        <p:nvSpPr>
          <p:cNvPr id="7" name="Segnaposto numero diapositiva 6"/>
          <p:cNvSpPr>
            <a:spLocks noGrp="1"/>
          </p:cNvSpPr>
          <p:nvPr>
            <p:ph type="sldNum" sz="quarter" idx="11"/>
          </p:nvPr>
        </p:nvSpPr>
        <p:spPr/>
        <p:txBody>
          <a:bodyPr rtlCol="0"/>
          <a:lstStyle/>
          <a:p>
            <a:fld id="{126E9B2D-F628-4909-80EF-2977AF40ADEA}" type="slidenum">
              <a:rPr lang="it-IT" smtClean="0"/>
              <a:pPr/>
              <a:t>‹N›</a:t>
            </a:fld>
            <a:endParaRPr lang="it-IT"/>
          </a:p>
        </p:txBody>
      </p:sp>
      <p:sp>
        <p:nvSpPr>
          <p:cNvPr id="8" name="Segnaposto piè di pagina 7"/>
          <p:cNvSpPr>
            <a:spLocks noGrp="1"/>
          </p:cNvSpPr>
          <p:nvPr>
            <p:ph type="ftr" sz="quarter" idx="12"/>
          </p:nvPr>
        </p:nvSpPr>
        <p:spPr/>
        <p:txBody>
          <a:bodyPr rtlCol="0"/>
          <a:lstStyle/>
          <a:p>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A6F9BFBD-8161-459B-8419-5271AB6C51D0}" type="datetimeFigureOut">
              <a:rPr lang="it-IT" smtClean="0"/>
              <a:pPr/>
              <a:t>23/10/2023</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126E9B2D-F628-4909-80EF-2977AF40ADEA}"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bg>
      <p:bgRef idx="1001">
        <a:schemeClr val="bg1"/>
      </p:bgRef>
    </p:bg>
    <p:spTree>
      <p:nvGrpSpPr>
        <p:cNvPr id="1" name=""/>
        <p:cNvGrpSpPr/>
        <p:nvPr/>
      </p:nvGrpSpPr>
      <p:grpSpPr>
        <a:xfrm>
          <a:off x="0" y="0"/>
          <a:ext cx="0" cy="0"/>
          <a:chOff x="0" y="0"/>
          <a:chExt cx="0" cy="0"/>
        </a:xfrm>
      </p:grpSpPr>
      <p:sp>
        <p:nvSpPr>
          <p:cNvPr id="10" name="Connettore 1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olo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it-IT"/>
              <a:t>Fare clic per modificare lo stile del titolo</a:t>
            </a:r>
            <a:endParaRPr kumimoji="0" lang="en-US"/>
          </a:p>
        </p:txBody>
      </p:sp>
      <p:sp>
        <p:nvSpPr>
          <p:cNvPr id="3" name="Segnaposto testo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it-IT"/>
              <a:t>Fare clic per modificare stili del testo dello schema</a:t>
            </a:r>
          </a:p>
        </p:txBody>
      </p:sp>
      <p:sp>
        <p:nvSpPr>
          <p:cNvPr id="8" name="Connettore 1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Connettore 1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Connettore 1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ttangolo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Connettore 1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e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Segnaposto contenuto 17"/>
          <p:cNvSpPr>
            <a:spLocks noGrp="1"/>
          </p:cNvSpPr>
          <p:nvPr>
            <p:ph sz="quarter" idx="1"/>
          </p:nvPr>
        </p:nvSpPr>
        <p:spPr>
          <a:xfrm>
            <a:off x="304800" y="274320"/>
            <a:ext cx="5638800" cy="6327648"/>
          </a:xfrm>
        </p:spPr>
        <p:txBody>
          <a:body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21" name="Segnaposto data 20"/>
          <p:cNvSpPr>
            <a:spLocks noGrp="1"/>
          </p:cNvSpPr>
          <p:nvPr>
            <p:ph type="dt" sz="half" idx="14"/>
          </p:nvPr>
        </p:nvSpPr>
        <p:spPr/>
        <p:txBody>
          <a:bodyPr rtlCol="0"/>
          <a:lstStyle/>
          <a:p>
            <a:fld id="{A6F9BFBD-8161-459B-8419-5271AB6C51D0}" type="datetimeFigureOut">
              <a:rPr lang="it-IT" smtClean="0"/>
              <a:pPr/>
              <a:t>23/10/2023</a:t>
            </a:fld>
            <a:endParaRPr lang="it-IT"/>
          </a:p>
        </p:txBody>
      </p:sp>
      <p:sp>
        <p:nvSpPr>
          <p:cNvPr id="22" name="Segnaposto numero diapositiva 21"/>
          <p:cNvSpPr>
            <a:spLocks noGrp="1"/>
          </p:cNvSpPr>
          <p:nvPr>
            <p:ph type="sldNum" sz="quarter" idx="15"/>
          </p:nvPr>
        </p:nvSpPr>
        <p:spPr/>
        <p:txBody>
          <a:bodyPr rtlCol="0"/>
          <a:lstStyle/>
          <a:p>
            <a:fld id="{126E9B2D-F628-4909-80EF-2977AF40ADEA}" type="slidenum">
              <a:rPr lang="it-IT" smtClean="0"/>
              <a:pPr/>
              <a:t>‹N›</a:t>
            </a:fld>
            <a:endParaRPr lang="it-IT"/>
          </a:p>
        </p:txBody>
      </p:sp>
      <p:sp>
        <p:nvSpPr>
          <p:cNvPr id="23" name="Segnaposto piè di pagina 22"/>
          <p:cNvSpPr>
            <a:spLocks noGrp="1"/>
          </p:cNvSpPr>
          <p:nvPr>
            <p:ph type="ftr" sz="quarter" idx="16"/>
          </p:nvPr>
        </p:nvSpPr>
        <p:spPr/>
        <p:txBody>
          <a:bodyPr rtlCol="0"/>
          <a:lstStyle/>
          <a:p>
            <a:endParaRPr lang="it-IT"/>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9" name="Connettore 1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e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olo 1"/>
          <p:cNvSpPr>
            <a:spLocks noGrp="1"/>
          </p:cNvSpPr>
          <p:nvPr>
            <p:ph type="title"/>
          </p:nvPr>
        </p:nvSpPr>
        <p:spPr>
          <a:xfrm rot="5400000">
            <a:off x="3350133" y="3200400"/>
            <a:ext cx="6309360" cy="457200"/>
          </a:xfrm>
        </p:spPr>
        <p:txBody>
          <a:bodyPr anchor="b"/>
          <a:lstStyle>
            <a:lvl1pPr algn="l">
              <a:buNone/>
              <a:defRPr sz="2000" b="1"/>
            </a:lvl1pPr>
          </a:lstStyle>
          <a:p>
            <a:r>
              <a:rPr kumimoji="0" lang="it-IT"/>
              <a:t>Fare clic per modificare lo stile del titolo</a:t>
            </a:r>
            <a:endParaRPr kumimoji="0" lang="en-US"/>
          </a:p>
        </p:txBody>
      </p:sp>
      <p:sp>
        <p:nvSpPr>
          <p:cNvPr id="3" name="Segnaposto immagine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it-IT"/>
              <a:t>Fare clic sull'icona per inserire un'immagine</a:t>
            </a:r>
            <a:endParaRPr kumimoji="0" lang="en-US" dirty="0"/>
          </a:p>
        </p:txBody>
      </p:sp>
      <p:sp>
        <p:nvSpPr>
          <p:cNvPr id="4" name="Segnaposto testo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it-IT"/>
              <a:t>Fare clic per modificare stili del testo dello schema</a:t>
            </a:r>
          </a:p>
        </p:txBody>
      </p:sp>
      <p:sp>
        <p:nvSpPr>
          <p:cNvPr id="10" name="Connettore 1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ttangolo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nettore 1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Connettore 1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Connettore 1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Segnaposto data 16"/>
          <p:cNvSpPr>
            <a:spLocks noGrp="1"/>
          </p:cNvSpPr>
          <p:nvPr>
            <p:ph type="dt" sz="half" idx="10"/>
          </p:nvPr>
        </p:nvSpPr>
        <p:spPr/>
        <p:txBody>
          <a:bodyPr rtlCol="0"/>
          <a:lstStyle/>
          <a:p>
            <a:fld id="{A6F9BFBD-8161-459B-8419-5271AB6C51D0}" type="datetimeFigureOut">
              <a:rPr lang="it-IT" smtClean="0"/>
              <a:pPr/>
              <a:t>23/10/2023</a:t>
            </a:fld>
            <a:endParaRPr lang="it-IT"/>
          </a:p>
        </p:txBody>
      </p:sp>
      <p:sp>
        <p:nvSpPr>
          <p:cNvPr id="18" name="Segnaposto numero diapositiva 17"/>
          <p:cNvSpPr>
            <a:spLocks noGrp="1"/>
          </p:cNvSpPr>
          <p:nvPr>
            <p:ph type="sldNum" sz="quarter" idx="11"/>
          </p:nvPr>
        </p:nvSpPr>
        <p:spPr/>
        <p:txBody>
          <a:bodyPr rtlCol="0"/>
          <a:lstStyle/>
          <a:p>
            <a:fld id="{126E9B2D-F628-4909-80EF-2977AF40ADEA}" type="slidenum">
              <a:rPr lang="it-IT" smtClean="0"/>
              <a:pPr/>
              <a:t>‹N›</a:t>
            </a:fld>
            <a:endParaRPr lang="it-IT"/>
          </a:p>
        </p:txBody>
      </p:sp>
      <p:sp>
        <p:nvSpPr>
          <p:cNvPr id="21" name="Segnaposto piè di pagina 20"/>
          <p:cNvSpPr>
            <a:spLocks noGrp="1"/>
          </p:cNvSpPr>
          <p:nvPr>
            <p:ph type="ftr" sz="quarter" idx="12"/>
          </p:nvPr>
        </p:nvSpPr>
        <p:spPr/>
        <p:txBody>
          <a:bodyPr rtlCol="0"/>
          <a:lstStyle/>
          <a:p>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Connettore 1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Segnaposto titolo 21"/>
          <p:cNvSpPr>
            <a:spLocks noGrp="1"/>
          </p:cNvSpPr>
          <p:nvPr>
            <p:ph type="title"/>
          </p:nvPr>
        </p:nvSpPr>
        <p:spPr>
          <a:xfrm>
            <a:off x="457200" y="274638"/>
            <a:ext cx="7467600" cy="1143000"/>
          </a:xfrm>
          <a:prstGeom prst="rect">
            <a:avLst/>
          </a:prstGeom>
        </p:spPr>
        <p:txBody>
          <a:bodyPr vert="horz" anchor="b">
            <a:normAutofit/>
          </a:bodyPr>
          <a:lstStyle/>
          <a:p>
            <a:r>
              <a:rPr kumimoji="0" lang="it-IT"/>
              <a:t>Fare clic per modificare lo stile del titolo</a:t>
            </a:r>
            <a:endParaRPr kumimoji="0" lang="en-US"/>
          </a:p>
        </p:txBody>
      </p:sp>
      <p:sp>
        <p:nvSpPr>
          <p:cNvPr id="13" name="Segnaposto testo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it-IT"/>
              <a:t>Fare clic per modificare stili del testo dello schema</a:t>
            </a:r>
          </a:p>
          <a:p>
            <a:pPr lvl="1" eaLnBrk="1" latinLnBrk="0" hangingPunct="1"/>
            <a:r>
              <a:rPr kumimoji="0" lang="it-IT"/>
              <a:t>Secondo livello</a:t>
            </a:r>
          </a:p>
          <a:p>
            <a:pPr lvl="2" eaLnBrk="1" latinLnBrk="0" hangingPunct="1"/>
            <a:r>
              <a:rPr kumimoji="0" lang="it-IT"/>
              <a:t>Terzo livello</a:t>
            </a:r>
          </a:p>
          <a:p>
            <a:pPr lvl="3" eaLnBrk="1" latinLnBrk="0" hangingPunct="1"/>
            <a:r>
              <a:rPr kumimoji="0" lang="it-IT"/>
              <a:t>Quarto livello</a:t>
            </a:r>
          </a:p>
          <a:p>
            <a:pPr lvl="4" eaLnBrk="1" latinLnBrk="0" hangingPunct="1"/>
            <a:r>
              <a:rPr kumimoji="0" lang="it-IT"/>
              <a:t>Quinto livello</a:t>
            </a:r>
            <a:endParaRPr kumimoji="0" lang="en-US"/>
          </a:p>
        </p:txBody>
      </p:sp>
      <p:sp>
        <p:nvSpPr>
          <p:cNvPr id="14" name="Segnaposto data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A6F9BFBD-8161-459B-8419-5271AB6C51D0}" type="datetimeFigureOut">
              <a:rPr lang="it-IT" smtClean="0"/>
              <a:pPr/>
              <a:t>23/10/2023</a:t>
            </a:fld>
            <a:endParaRPr lang="it-IT"/>
          </a:p>
        </p:txBody>
      </p:sp>
      <p:sp>
        <p:nvSpPr>
          <p:cNvPr id="3" name="Segnaposto piè di pagina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it-IT"/>
          </a:p>
        </p:txBody>
      </p:sp>
      <p:sp>
        <p:nvSpPr>
          <p:cNvPr id="7" name="Connettore 1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Connettore 1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ttangolo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Connettore 1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e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egnaposto numero diapositiva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126E9B2D-F628-4909-80EF-2977AF40ADEA}"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normAutofit/>
          </a:bodyPr>
          <a:lstStyle/>
          <a:p>
            <a:pPr algn="ctr"/>
            <a:r>
              <a:rPr lang="it-IT" sz="3200" dirty="0">
                <a:effectLst>
                  <a:outerShdw blurRad="38100" dist="38100" dir="2700000" algn="tl">
                    <a:srgbClr val="000000">
                      <a:alpha val="43137"/>
                    </a:srgbClr>
                  </a:outerShdw>
                </a:effectLst>
              </a:rPr>
              <a:t>V REPUBLIC </a:t>
            </a:r>
            <a:br>
              <a:rPr lang="it-IT" sz="3200" dirty="0">
                <a:effectLst>
                  <a:outerShdw blurRad="38100" dist="38100" dir="2700000" algn="tl">
                    <a:srgbClr val="000000">
                      <a:alpha val="43137"/>
                    </a:srgbClr>
                  </a:outerShdw>
                </a:effectLst>
              </a:rPr>
            </a:br>
            <a:r>
              <a:rPr lang="it-IT" sz="3200" dirty="0">
                <a:effectLst>
                  <a:outerShdw blurRad="38100" dist="38100" dir="2700000" algn="tl">
                    <a:srgbClr val="000000">
                      <a:alpha val="43137"/>
                    </a:srgbClr>
                  </a:outerShdw>
                </a:effectLst>
              </a:rPr>
              <a:t>POLITICAL SYSTEM</a:t>
            </a:r>
          </a:p>
        </p:txBody>
      </p:sp>
      <p:sp>
        <p:nvSpPr>
          <p:cNvPr id="3" name="Sottotitolo 2"/>
          <p:cNvSpPr>
            <a:spLocks noGrp="1"/>
          </p:cNvSpPr>
          <p:nvPr>
            <p:ph type="subTitle" idx="1"/>
          </p:nvPr>
        </p:nvSpPr>
        <p:spPr/>
        <p:txBody>
          <a:bodyPr/>
          <a:lstStyle/>
          <a:p>
            <a:pPr algn="ctr"/>
            <a:endParaRPr lang="it-IT" dirty="0"/>
          </a:p>
          <a:p>
            <a:pPr algn="ctr"/>
            <a:r>
              <a:rPr lang="it-IT" sz="2400" dirty="0"/>
              <a:t>THE SETTLEMENT </a:t>
            </a:r>
          </a:p>
          <a:p>
            <a:pPr algn="ctr"/>
            <a:r>
              <a:rPr lang="it-IT" sz="2400" dirty="0"/>
              <a:t>1962-1981</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effectLst>
                  <a:outerShdw blurRad="38100" dist="38100" dir="2700000" algn="tl">
                    <a:srgbClr val="000000">
                      <a:alpha val="43137"/>
                    </a:srgbClr>
                  </a:outerShdw>
                </a:effectLst>
              </a:rPr>
              <a:t>1967 and a </a:t>
            </a:r>
            <a:r>
              <a:rPr lang="it-IT" b="1" dirty="0" err="1">
                <a:effectLst>
                  <a:outerShdw blurRad="38100" dist="38100" dir="2700000" algn="tl">
                    <a:srgbClr val="000000">
                      <a:alpha val="43137"/>
                    </a:srgbClr>
                  </a:outerShdw>
                </a:effectLst>
              </a:rPr>
              <a:t>new</a:t>
            </a:r>
            <a:r>
              <a:rPr lang="it-IT" b="1" dirty="0">
                <a:effectLst>
                  <a:outerShdw blurRad="38100" dist="38100" dir="2700000" algn="tl">
                    <a:srgbClr val="000000">
                      <a:alpha val="43137"/>
                    </a:srgbClr>
                  </a:outerShdw>
                </a:effectLst>
              </a:rPr>
              <a:t> </a:t>
            </a:r>
            <a:r>
              <a:rPr lang="it-IT" b="1" dirty="0" err="1">
                <a:effectLst>
                  <a:outerShdw blurRad="38100" dist="38100" dir="2700000" algn="tl">
                    <a:srgbClr val="000000">
                      <a:alpha val="43137"/>
                    </a:srgbClr>
                  </a:outerShdw>
                </a:effectLst>
              </a:rPr>
              <a:t>gaullist</a:t>
            </a:r>
            <a:r>
              <a:rPr lang="it-IT" b="1" dirty="0">
                <a:effectLst>
                  <a:outerShdw blurRad="38100" dist="38100" dir="2700000" algn="tl">
                    <a:srgbClr val="000000">
                      <a:alpha val="43137"/>
                    </a:srgbClr>
                  </a:outerShdw>
                </a:effectLst>
              </a:rPr>
              <a:t> leadership</a:t>
            </a:r>
            <a:endParaRPr lang="it-IT" dirty="0"/>
          </a:p>
        </p:txBody>
      </p:sp>
      <p:sp>
        <p:nvSpPr>
          <p:cNvPr id="3" name="Segnaposto contenuto 2"/>
          <p:cNvSpPr>
            <a:spLocks noGrp="1"/>
          </p:cNvSpPr>
          <p:nvPr>
            <p:ph sz="quarter" idx="1"/>
          </p:nvPr>
        </p:nvSpPr>
        <p:spPr/>
        <p:txBody>
          <a:bodyPr/>
          <a:lstStyle/>
          <a:p>
            <a:pPr lvl="0" algn="ctr"/>
            <a:r>
              <a:rPr lang="en-US" dirty="0"/>
              <a:t>Pompidou for the first time elected as deputy</a:t>
            </a:r>
          </a:p>
          <a:p>
            <a:pPr lvl="0" algn="ctr">
              <a:buNone/>
            </a:pPr>
            <a:endParaRPr lang="it-IT" dirty="0"/>
          </a:p>
          <a:p>
            <a:pPr algn="ctr"/>
            <a:r>
              <a:rPr lang="en-US" dirty="0"/>
              <a:t>Pompidou leadership on the Gaullist movement (from the movement to the party)</a:t>
            </a:r>
          </a:p>
          <a:p>
            <a:pPr algn="ctr">
              <a:buNone/>
            </a:pPr>
            <a:endParaRPr lang="en-US" dirty="0"/>
          </a:p>
          <a:p>
            <a:pPr algn="ctr"/>
            <a:r>
              <a:rPr lang="en-US" dirty="0"/>
              <a:t>The legislative elections showed the necessity for the Gaullist party to build an alliance</a:t>
            </a:r>
          </a:p>
          <a:p>
            <a:pPr algn="ctr"/>
            <a:endParaRPr lang="en-US" b="1" dirty="0"/>
          </a:p>
          <a:p>
            <a:pPr algn="ctr">
              <a:buNone/>
            </a:pPr>
            <a:r>
              <a:rPr lang="en-US" b="1" dirty="0"/>
              <a:t>IN A NORMAL POLITICAL COMPETITION THERE IS NO NEED FOR A MYTH</a:t>
            </a:r>
            <a:endParaRPr lang="it-IT" b="1"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effectLst>
                  <a:outerShdw blurRad="38100" dist="38100" dir="2700000" algn="tl">
                    <a:srgbClr val="000000">
                      <a:alpha val="43137"/>
                    </a:srgbClr>
                  </a:outerShdw>
                </a:effectLst>
              </a:rPr>
              <a:t>GAULLISM AND FOREIGN POLICY – CONCRETE APPROACHES</a:t>
            </a:r>
            <a:endParaRPr lang="it-IT" dirty="0"/>
          </a:p>
        </p:txBody>
      </p:sp>
      <p:sp>
        <p:nvSpPr>
          <p:cNvPr id="3" name="Segnaposto contenuto 2"/>
          <p:cNvSpPr>
            <a:spLocks noGrp="1"/>
          </p:cNvSpPr>
          <p:nvPr>
            <p:ph sz="quarter" idx="1"/>
          </p:nvPr>
        </p:nvSpPr>
        <p:spPr/>
        <p:txBody>
          <a:bodyPr>
            <a:normAutofit lnSpcReduction="10000"/>
          </a:bodyPr>
          <a:lstStyle/>
          <a:p>
            <a:pPr lvl="0" algn="ctr"/>
            <a:r>
              <a:rPr lang="en-US" dirty="0"/>
              <a:t>The idea to create a directory for </a:t>
            </a:r>
            <a:r>
              <a:rPr lang="en-US" dirty="0" err="1"/>
              <a:t>Nato</a:t>
            </a:r>
            <a:r>
              <a:rPr lang="en-US" dirty="0"/>
              <a:t> in which Us, Great Britain and France could share the leadership of the organization (1959)</a:t>
            </a:r>
          </a:p>
          <a:p>
            <a:pPr lvl="0" algn="ctr">
              <a:buNone/>
            </a:pPr>
            <a:endParaRPr lang="it-IT" dirty="0"/>
          </a:p>
          <a:p>
            <a:pPr lvl="0" algn="ctr"/>
            <a:r>
              <a:rPr lang="en-US" dirty="0"/>
              <a:t>The idea to reform European integration and to create a directory led by France (1961-1962)</a:t>
            </a:r>
          </a:p>
          <a:p>
            <a:pPr lvl="0" algn="ctr">
              <a:buNone/>
            </a:pPr>
            <a:endParaRPr lang="it-IT" dirty="0"/>
          </a:p>
          <a:p>
            <a:pPr lvl="0" algn="ctr"/>
            <a:r>
              <a:rPr lang="en-US" dirty="0"/>
              <a:t>The idea to bind West Germany much more to France than to US (</a:t>
            </a:r>
            <a:r>
              <a:rPr lang="en-US" dirty="0" err="1"/>
              <a:t>Elysee</a:t>
            </a:r>
            <a:r>
              <a:rPr lang="en-US" dirty="0"/>
              <a:t> Treaty 1963)</a:t>
            </a:r>
          </a:p>
          <a:p>
            <a:pPr lvl="0" algn="ctr">
              <a:buNone/>
            </a:pPr>
            <a:endParaRPr lang="it-IT" dirty="0"/>
          </a:p>
          <a:p>
            <a:pPr lvl="0" algn="ctr"/>
            <a:r>
              <a:rPr lang="en-US" dirty="0"/>
              <a:t>The opposition to Great Britain entering to European Integration (1963)</a:t>
            </a:r>
            <a:endParaRPr lang="it-IT" dirty="0"/>
          </a:p>
          <a:p>
            <a:pPr>
              <a:buNone/>
            </a:pPr>
            <a:endParaRPr lang="it-IT"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effectLst>
                  <a:outerShdw blurRad="38100" dist="38100" dir="2700000" algn="tl">
                    <a:srgbClr val="000000">
                      <a:alpha val="43137"/>
                    </a:srgbClr>
                  </a:outerShdw>
                </a:effectLst>
              </a:rPr>
              <a:t>1966-1967 STRONG ACTIVISM</a:t>
            </a:r>
          </a:p>
        </p:txBody>
      </p:sp>
      <p:sp>
        <p:nvSpPr>
          <p:cNvPr id="3" name="Segnaposto contenuto 2"/>
          <p:cNvSpPr>
            <a:spLocks noGrp="1"/>
          </p:cNvSpPr>
          <p:nvPr>
            <p:ph sz="quarter" idx="1"/>
          </p:nvPr>
        </p:nvSpPr>
        <p:spPr/>
        <p:txBody>
          <a:bodyPr>
            <a:normAutofit/>
          </a:bodyPr>
          <a:lstStyle/>
          <a:p>
            <a:pPr lvl="0"/>
            <a:r>
              <a:rPr lang="en-US" dirty="0"/>
              <a:t>Demand for the withdrawal of the Us troops from France (1966, latest 1967) and after that French withdrawal from </a:t>
            </a:r>
            <a:r>
              <a:rPr lang="en-US" dirty="0" err="1"/>
              <a:t>Nato’s</a:t>
            </a:r>
            <a:r>
              <a:rPr lang="en-US" dirty="0"/>
              <a:t> integrated military command (1966)</a:t>
            </a:r>
            <a:endParaRPr lang="it-IT" dirty="0"/>
          </a:p>
          <a:p>
            <a:pPr lvl="0"/>
            <a:r>
              <a:rPr lang="en-US" dirty="0"/>
              <a:t>Declaration of Phnom Penh on American imperialism in Vietnam (1966)</a:t>
            </a:r>
          </a:p>
          <a:p>
            <a:pPr lvl="0"/>
            <a:r>
              <a:rPr lang="en-US" dirty="0"/>
              <a:t>Anti-Jews declarations after Sixth Days War (1967)</a:t>
            </a:r>
            <a:endParaRPr lang="it-IT" dirty="0"/>
          </a:p>
          <a:p>
            <a:pPr lvl="0"/>
            <a:r>
              <a:rPr lang="en-US" dirty="0"/>
              <a:t>Second negative judgment towards the British request for access to EEC (1967)</a:t>
            </a:r>
            <a:endParaRPr lang="it-IT" dirty="0"/>
          </a:p>
          <a:p>
            <a:pPr lvl="0"/>
            <a:endParaRPr lang="it-IT" dirty="0"/>
          </a:p>
          <a:p>
            <a:pPr>
              <a:buNone/>
            </a:pPr>
            <a:endParaRPr lang="it-IT"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effectLst>
                  <a:outerShdw blurRad="38100" dist="38100" dir="2700000" algn="tl">
                    <a:srgbClr val="000000">
                      <a:alpha val="43137"/>
                    </a:srgbClr>
                  </a:outerShdw>
                </a:effectLst>
              </a:rPr>
              <a:t>DE GAULLE TO JOHNSON – MARCH 1966</a:t>
            </a:r>
          </a:p>
        </p:txBody>
      </p:sp>
      <p:sp>
        <p:nvSpPr>
          <p:cNvPr id="3" name="Segnaposto contenuto 2"/>
          <p:cNvSpPr>
            <a:spLocks noGrp="1"/>
          </p:cNvSpPr>
          <p:nvPr>
            <p:ph sz="quarter" idx="1"/>
          </p:nvPr>
        </p:nvSpPr>
        <p:spPr/>
        <p:txBody>
          <a:bodyPr>
            <a:normAutofit fontScale="92500"/>
          </a:bodyPr>
          <a:lstStyle/>
          <a:p>
            <a:pPr algn="ctr">
              <a:buNone/>
            </a:pPr>
            <a:r>
              <a:rPr lang="en-US" dirty="0"/>
              <a:t>“France considers that the changes which have taken place since 1949, […] do not justify, so far as she is concerned, the arrangements of a military nature made after the conclusion of the Alliance either in common in the form of multilateral conventions or by special agreements between the French and the American Governments.</a:t>
            </a:r>
            <a:r>
              <a:rPr lang="it-IT" dirty="0"/>
              <a:t> </a:t>
            </a:r>
            <a:r>
              <a:rPr lang="en-US" dirty="0"/>
              <a:t>This is why France is determined to regain on her whole territory </a:t>
            </a:r>
            <a:r>
              <a:rPr lang="en-US" b="1" dirty="0"/>
              <a:t>the full exercise of her sovereignty</a:t>
            </a:r>
            <a:r>
              <a:rPr lang="en-US" dirty="0"/>
              <a:t>, at present diminished by </a:t>
            </a:r>
            <a:r>
              <a:rPr lang="en-US" b="1" dirty="0"/>
              <a:t>the permanent presence of allied military elements</a:t>
            </a:r>
            <a:r>
              <a:rPr lang="en-US" dirty="0"/>
              <a:t> or by the use which is made of her airspace; </a:t>
            </a:r>
            <a:r>
              <a:rPr lang="en-US" b="1" dirty="0"/>
              <a:t>to cease her participation in the integrated commands</a:t>
            </a:r>
            <a:r>
              <a:rPr lang="en-US" dirty="0"/>
              <a:t>; and </a:t>
            </a:r>
            <a:r>
              <a:rPr lang="en-US" b="1" dirty="0"/>
              <a:t>no longer to place her forces at the disposal of NATO”</a:t>
            </a:r>
            <a:r>
              <a:rPr lang="en-US" dirty="0"/>
              <a:t>.</a:t>
            </a:r>
            <a:endParaRPr lang="it-IT" dirty="0"/>
          </a:p>
          <a:p>
            <a:pPr>
              <a:buNone/>
            </a:pPr>
            <a:endParaRPr lang="it-IT"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sz="3600" b="1" dirty="0">
                <a:effectLst>
                  <a:outerShdw blurRad="38100" dist="38100" dir="2700000" algn="tl">
                    <a:srgbClr val="000000">
                      <a:alpha val="43137"/>
                    </a:srgbClr>
                  </a:outerShdw>
                </a:effectLst>
              </a:rPr>
              <a:t>SEPTEMBER 1966</a:t>
            </a:r>
          </a:p>
        </p:txBody>
      </p:sp>
      <p:sp>
        <p:nvSpPr>
          <p:cNvPr id="3" name="Segnaposto contenuto 2"/>
          <p:cNvSpPr>
            <a:spLocks noGrp="1"/>
          </p:cNvSpPr>
          <p:nvPr>
            <p:ph sz="quarter" idx="1"/>
          </p:nvPr>
        </p:nvSpPr>
        <p:spPr/>
        <p:txBody>
          <a:bodyPr/>
          <a:lstStyle/>
          <a:p>
            <a:pPr algn="ctr">
              <a:buNone/>
            </a:pPr>
            <a:endParaRPr lang="en-US" dirty="0"/>
          </a:p>
          <a:p>
            <a:pPr algn="ctr">
              <a:buNone/>
            </a:pPr>
            <a:r>
              <a:rPr lang="en-US" sz="2800" i="1" dirty="0"/>
              <a:t>“There is no likelihood that Asia’s people would submit to the rule of a foreigner coming from the other shore of the Pacific, no matter his intentions and how powerful his weapons. </a:t>
            </a:r>
          </a:p>
          <a:p>
            <a:pPr algn="ctr">
              <a:buNone/>
            </a:pPr>
            <a:r>
              <a:rPr lang="en-US" sz="2800" i="1" dirty="0"/>
              <a:t>In other word…France is convinced that there cannot be a military solution” </a:t>
            </a:r>
            <a:endParaRPr lang="it-IT" sz="2800" i="1" dirty="0"/>
          </a:p>
          <a:p>
            <a:pPr>
              <a:buNone/>
            </a:pPr>
            <a:endParaRPr lang="it-IT"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effectLst>
                  <a:outerShdw blurRad="38100" dist="38100" dir="2700000" algn="tl">
                    <a:srgbClr val="000000">
                      <a:alpha val="43137"/>
                    </a:srgbClr>
                  </a:outerShdw>
                </a:effectLst>
              </a:rPr>
              <a:t>DE GAULLE’S CHOICE AFTER ‘68</a:t>
            </a:r>
          </a:p>
        </p:txBody>
      </p:sp>
      <p:sp>
        <p:nvSpPr>
          <p:cNvPr id="3" name="Segnaposto contenuto 2"/>
          <p:cNvSpPr>
            <a:spLocks noGrp="1"/>
          </p:cNvSpPr>
          <p:nvPr>
            <p:ph sz="quarter" idx="1"/>
          </p:nvPr>
        </p:nvSpPr>
        <p:spPr/>
        <p:txBody>
          <a:bodyPr/>
          <a:lstStyle/>
          <a:p>
            <a:pPr algn="ctr">
              <a:buNone/>
            </a:pPr>
            <a:r>
              <a:rPr lang="en-US" b="1" dirty="0"/>
              <a:t>Reasons for changing Prime Minister </a:t>
            </a:r>
            <a:endParaRPr lang="it-IT" b="1" dirty="0"/>
          </a:p>
          <a:p>
            <a:pPr lvl="0"/>
            <a:endParaRPr lang="en-US" dirty="0"/>
          </a:p>
          <a:p>
            <a:pPr lvl="0" algn="ctr"/>
            <a:r>
              <a:rPr lang="en-US" dirty="0"/>
              <a:t>To preserve Pompidou for next presidential election? </a:t>
            </a:r>
          </a:p>
          <a:p>
            <a:pPr lvl="0" algn="ctr">
              <a:buNone/>
            </a:pPr>
            <a:endParaRPr lang="it-IT" dirty="0"/>
          </a:p>
          <a:p>
            <a:pPr lvl="0" algn="ctr"/>
            <a:r>
              <a:rPr lang="en-US" dirty="0"/>
              <a:t>On the contrary to eliminate the only political man who could overshadow his leadership?</a:t>
            </a:r>
          </a:p>
          <a:p>
            <a:pPr lvl="0" algn="ctr">
              <a:buNone/>
            </a:pPr>
            <a:endParaRPr lang="it-IT" dirty="0"/>
          </a:p>
          <a:p>
            <a:pPr lvl="0" algn="ctr"/>
            <a:r>
              <a:rPr lang="en-US" dirty="0"/>
              <a:t>For a presidential centered interpretation of the Constitution of V Republic?</a:t>
            </a:r>
            <a:endParaRPr lang="it-IT" dirty="0"/>
          </a:p>
          <a:p>
            <a:pPr>
              <a:buNone/>
            </a:pPr>
            <a:endParaRPr lang="it-IT"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effectLst>
                  <a:outerShdw blurRad="38100" dist="38100" dir="2700000" algn="tl">
                    <a:srgbClr val="000000">
                      <a:alpha val="43137"/>
                    </a:srgbClr>
                  </a:outerShdw>
                </a:effectLst>
              </a:rPr>
              <a:t>DE GAULLE’S LEGACY – </a:t>
            </a:r>
            <a:br>
              <a:rPr lang="it-IT" b="1" dirty="0">
                <a:effectLst>
                  <a:outerShdw blurRad="38100" dist="38100" dir="2700000" algn="tl">
                    <a:srgbClr val="000000">
                      <a:alpha val="43137"/>
                    </a:srgbClr>
                  </a:outerShdw>
                </a:effectLst>
              </a:rPr>
            </a:br>
            <a:r>
              <a:rPr lang="it-IT" b="1" dirty="0">
                <a:effectLst>
                  <a:outerShdw blurRad="38100" dist="38100" dir="2700000" algn="tl">
                    <a:srgbClr val="000000">
                      <a:alpha val="43137"/>
                    </a:srgbClr>
                  </a:outerShdw>
                </a:effectLst>
              </a:rPr>
              <a:t>TWO KEY POINTS</a:t>
            </a:r>
          </a:p>
        </p:txBody>
      </p:sp>
      <p:sp>
        <p:nvSpPr>
          <p:cNvPr id="3" name="Segnaposto contenuto 2"/>
          <p:cNvSpPr>
            <a:spLocks noGrp="1"/>
          </p:cNvSpPr>
          <p:nvPr>
            <p:ph sz="quarter" idx="1"/>
          </p:nvPr>
        </p:nvSpPr>
        <p:spPr/>
        <p:txBody>
          <a:bodyPr/>
          <a:lstStyle/>
          <a:p>
            <a:pPr lvl="0"/>
            <a:r>
              <a:rPr lang="en-US" dirty="0"/>
              <a:t>De Gaulle and the institutions of the V Republic were able to reconcile </a:t>
            </a:r>
            <a:r>
              <a:rPr lang="en-US" b="1" dirty="0"/>
              <a:t>personal leadership </a:t>
            </a:r>
            <a:r>
              <a:rPr lang="en-US" dirty="0"/>
              <a:t>and </a:t>
            </a:r>
            <a:r>
              <a:rPr lang="en-US" b="1" dirty="0"/>
              <a:t>democratic instruments</a:t>
            </a:r>
            <a:r>
              <a:rPr lang="en-US" dirty="0"/>
              <a:t>. V Republic is the demonstration of the possibility that democracy and personal leadership can</a:t>
            </a:r>
            <a:r>
              <a:rPr lang="en-US" b="1" dirty="0"/>
              <a:t> interweave in a virtuous way</a:t>
            </a:r>
            <a:r>
              <a:rPr lang="en-US" dirty="0"/>
              <a:t>.</a:t>
            </a:r>
            <a:endParaRPr lang="it-IT" dirty="0"/>
          </a:p>
          <a:p>
            <a:pPr lvl="0"/>
            <a:r>
              <a:rPr lang="en-US" dirty="0"/>
              <a:t>De Gaulle showed the paradox of modern France: </a:t>
            </a:r>
            <a:r>
              <a:rPr lang="en-US" b="1" dirty="0"/>
              <a:t>the need to be modern but the simultaneous imperative of the myth of the hero and the myth of the eternal France revived</a:t>
            </a:r>
            <a:r>
              <a:rPr lang="en-US" dirty="0"/>
              <a:t>. He demonstrated how </a:t>
            </a:r>
            <a:r>
              <a:rPr lang="en-US" b="1" dirty="0"/>
              <a:t>myth</a:t>
            </a:r>
            <a:r>
              <a:rPr lang="en-US" dirty="0"/>
              <a:t> is important also in modern politics. </a:t>
            </a:r>
            <a:endParaRPr lang="it-IT" dirty="0"/>
          </a:p>
          <a:p>
            <a:pPr>
              <a:buNone/>
            </a:pPr>
            <a:endParaRPr lang="it-IT"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t>“UNE CERTAINE IDEE DE LA FRANCE”</a:t>
            </a:r>
          </a:p>
        </p:txBody>
      </p:sp>
      <p:sp>
        <p:nvSpPr>
          <p:cNvPr id="3" name="Segnaposto contenuto 2"/>
          <p:cNvSpPr>
            <a:spLocks noGrp="1"/>
          </p:cNvSpPr>
          <p:nvPr>
            <p:ph sz="quarter" idx="1"/>
          </p:nvPr>
        </p:nvSpPr>
        <p:spPr/>
        <p:txBody>
          <a:bodyPr/>
          <a:lstStyle/>
          <a:p>
            <a:pPr algn="ctr">
              <a:buNone/>
            </a:pPr>
            <a:r>
              <a:rPr lang="en-US" sz="2800" i="1" dirty="0"/>
              <a:t>“All of my life I have had in my mind a very particular idea of France. It is shaped as much by feeling as by rational thought. The emotional part of me imagines France quite simply like a fairytale princess or the Madonna in a painting, and fated to have an unusual and glorious destiny. Instinctively, I feel that providence created France in order that she achieve great triumphs or else undergo great misfortunes”. </a:t>
            </a:r>
            <a:endParaRPr lang="it-IT" sz="2800" i="1" dirty="0"/>
          </a:p>
          <a:p>
            <a:pPr>
              <a:buNone/>
            </a:pPr>
            <a:endParaRPr lang="it-IT"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CH" b="1" dirty="0">
                <a:effectLst>
                  <a:outerShdw blurRad="38100" dist="38100" dir="2700000" algn="tl">
                    <a:srgbClr val="000000">
                      <a:alpha val="43137"/>
                    </a:srgbClr>
                  </a:outerShdw>
                </a:effectLst>
              </a:rPr>
              <a:t>IMPORTANCE OF </a:t>
            </a:r>
            <a:br>
              <a:rPr lang="it-CH" b="1" dirty="0">
                <a:effectLst>
                  <a:outerShdw blurRad="38100" dist="38100" dir="2700000" algn="tl">
                    <a:srgbClr val="000000">
                      <a:alpha val="43137"/>
                    </a:srgbClr>
                  </a:outerShdw>
                </a:effectLst>
              </a:rPr>
            </a:br>
            <a:r>
              <a:rPr lang="it-CH" b="1" dirty="0">
                <a:effectLst>
                  <a:outerShdw blurRad="38100" dist="38100" dir="2700000" algn="tl">
                    <a:srgbClr val="000000">
                      <a:alpha val="43137"/>
                    </a:srgbClr>
                  </a:outerShdw>
                </a:effectLst>
              </a:rPr>
              <a:t>POMPIDOU’S YEARS</a:t>
            </a:r>
          </a:p>
        </p:txBody>
      </p:sp>
      <p:sp>
        <p:nvSpPr>
          <p:cNvPr id="3" name="Segnaposto contenuto 2"/>
          <p:cNvSpPr>
            <a:spLocks noGrp="1"/>
          </p:cNvSpPr>
          <p:nvPr>
            <p:ph sz="quarter" idx="1"/>
          </p:nvPr>
        </p:nvSpPr>
        <p:spPr/>
        <p:txBody>
          <a:bodyPr/>
          <a:lstStyle/>
          <a:p>
            <a:r>
              <a:rPr lang="en-US" dirty="0"/>
              <a:t>Pompidou’s years represented the moment when the regime and the solidity of the institutions established in 1958 and 1962 by the General were </a:t>
            </a:r>
            <a:r>
              <a:rPr lang="en-US" b="1" dirty="0"/>
              <a:t>put to the test</a:t>
            </a:r>
          </a:p>
          <a:p>
            <a:pPr marL="0" indent="0">
              <a:buNone/>
            </a:pPr>
            <a:endParaRPr lang="en-US" dirty="0"/>
          </a:p>
          <a:p>
            <a:r>
              <a:rPr lang="en-US" dirty="0"/>
              <a:t>A lot of observers convinced that the institutions would not outlive de Gaulle</a:t>
            </a:r>
          </a:p>
          <a:p>
            <a:pPr marL="0" indent="0">
              <a:buNone/>
            </a:pPr>
            <a:endParaRPr lang="en-US" dirty="0"/>
          </a:p>
          <a:p>
            <a:r>
              <a:rPr lang="en-US" dirty="0"/>
              <a:t>Pompidou in five years of mandate showed they were</a:t>
            </a:r>
            <a:r>
              <a:rPr lang="en-US" b="1" dirty="0"/>
              <a:t> totally wrong</a:t>
            </a:r>
            <a:endParaRPr lang="it-CH" b="1" dirty="0"/>
          </a:p>
        </p:txBody>
      </p:sp>
    </p:spTree>
    <p:extLst>
      <p:ext uri="{BB962C8B-B14F-4D97-AF65-F5344CB8AC3E}">
        <p14:creationId xmlns:p14="http://schemas.microsoft.com/office/powerpoint/2010/main" val="38270149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CH" b="1" dirty="0">
                <a:effectLst>
                  <a:outerShdw blurRad="38100" dist="38100" dir="2700000" algn="tl">
                    <a:srgbClr val="000000">
                      <a:alpha val="43137"/>
                    </a:srgbClr>
                  </a:outerShdw>
                </a:effectLst>
              </a:rPr>
              <a:t>THE IMPORTANCE OF THE YEARS IN MATIGNON PALACE</a:t>
            </a:r>
          </a:p>
        </p:txBody>
      </p:sp>
      <p:sp>
        <p:nvSpPr>
          <p:cNvPr id="3" name="Segnaposto contenuto 2"/>
          <p:cNvSpPr>
            <a:spLocks noGrp="1"/>
          </p:cNvSpPr>
          <p:nvPr>
            <p:ph sz="quarter" idx="1"/>
          </p:nvPr>
        </p:nvSpPr>
        <p:spPr/>
        <p:txBody>
          <a:bodyPr/>
          <a:lstStyle/>
          <a:p>
            <a:r>
              <a:rPr lang="it-CH" dirty="0" err="1"/>
              <a:t>Competence</a:t>
            </a:r>
            <a:r>
              <a:rPr lang="it-CH" dirty="0"/>
              <a:t> </a:t>
            </a:r>
            <a:r>
              <a:rPr lang="it-CH" dirty="0" err="1"/>
              <a:t>during</a:t>
            </a:r>
            <a:r>
              <a:rPr lang="it-CH" dirty="0"/>
              <a:t> the </a:t>
            </a:r>
            <a:r>
              <a:rPr lang="it-CH" dirty="0" err="1"/>
              <a:t>period</a:t>
            </a:r>
            <a:r>
              <a:rPr lang="it-CH" dirty="0"/>
              <a:t> in </a:t>
            </a:r>
            <a:r>
              <a:rPr lang="it-CH" dirty="0" err="1"/>
              <a:t>Matignon</a:t>
            </a:r>
            <a:r>
              <a:rPr lang="it-CH" dirty="0"/>
              <a:t> in </a:t>
            </a:r>
            <a:r>
              <a:rPr lang="it-CH" dirty="0" err="1"/>
              <a:t>particular</a:t>
            </a:r>
            <a:r>
              <a:rPr lang="it-CH" dirty="0"/>
              <a:t> on the </a:t>
            </a:r>
            <a:r>
              <a:rPr lang="it-CH" dirty="0" err="1"/>
              <a:t>economic</a:t>
            </a:r>
            <a:r>
              <a:rPr lang="it-CH" dirty="0"/>
              <a:t> </a:t>
            </a:r>
            <a:r>
              <a:rPr lang="it-CH" dirty="0" err="1"/>
              <a:t>subjects</a:t>
            </a:r>
            <a:r>
              <a:rPr lang="it-CH" dirty="0"/>
              <a:t>. </a:t>
            </a:r>
            <a:r>
              <a:rPr lang="en-US" b="1" dirty="0"/>
              <a:t>Pompidou was the right person to adapt French economy to the new competitiveness imposed by the Treaty of Rome of March 1957, which saw the abolition of trade barriers within the EEC to be completed by 1 January 1969</a:t>
            </a:r>
          </a:p>
          <a:p>
            <a:r>
              <a:rPr lang="en-US" dirty="0"/>
              <a:t>For Pompidou the reorganization of the </a:t>
            </a:r>
            <a:r>
              <a:rPr lang="en-US" dirty="0" err="1"/>
              <a:t>gaullist</a:t>
            </a:r>
            <a:r>
              <a:rPr lang="en-US" dirty="0"/>
              <a:t> party as a priority</a:t>
            </a:r>
          </a:p>
          <a:p>
            <a:pPr lvl="0"/>
            <a:r>
              <a:rPr lang="en-US" dirty="0"/>
              <a:t>After the ‘68 legislative elections, he started to plan for the presidency</a:t>
            </a:r>
            <a:endParaRPr lang="it-CH" dirty="0"/>
          </a:p>
          <a:p>
            <a:pPr marL="0" indent="0">
              <a:buNone/>
            </a:pPr>
            <a:endParaRPr lang="it-CH" dirty="0"/>
          </a:p>
        </p:txBody>
      </p:sp>
    </p:spTree>
    <p:extLst>
      <p:ext uri="{BB962C8B-B14F-4D97-AF65-F5344CB8AC3E}">
        <p14:creationId xmlns:p14="http://schemas.microsoft.com/office/powerpoint/2010/main" val="30585555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effectLst>
                  <a:outerShdw blurRad="38100" dist="38100" dir="2700000" algn="tl">
                    <a:srgbClr val="000000">
                      <a:alpha val="43137"/>
                    </a:srgbClr>
                  </a:outerShdw>
                </a:effectLst>
              </a:rPr>
              <a:t>MYTH IN POLITICS</a:t>
            </a:r>
          </a:p>
        </p:txBody>
      </p:sp>
      <p:sp>
        <p:nvSpPr>
          <p:cNvPr id="3" name="Segnaposto contenuto 2"/>
          <p:cNvSpPr>
            <a:spLocks noGrp="1"/>
          </p:cNvSpPr>
          <p:nvPr>
            <p:ph sz="quarter" idx="1"/>
          </p:nvPr>
        </p:nvSpPr>
        <p:spPr/>
        <p:txBody>
          <a:bodyPr/>
          <a:lstStyle/>
          <a:p>
            <a:pPr algn="ctr">
              <a:buNone/>
            </a:pPr>
            <a:r>
              <a:rPr lang="en-US" b="1" u="sng" dirty="0"/>
              <a:t>Algeria crisis created the conditions for </a:t>
            </a:r>
          </a:p>
          <a:p>
            <a:pPr algn="ctr">
              <a:buNone/>
            </a:pPr>
            <a:r>
              <a:rPr lang="en-US" b="1" u="sng" dirty="0"/>
              <a:t>the return of the myth</a:t>
            </a:r>
          </a:p>
          <a:p>
            <a:pPr algn="ctr">
              <a:buNone/>
            </a:pPr>
            <a:endParaRPr lang="en-US" b="1" dirty="0"/>
          </a:p>
          <a:p>
            <a:pPr algn="ctr">
              <a:buNone/>
            </a:pPr>
            <a:r>
              <a:rPr lang="en-US" sz="2800" dirty="0"/>
              <a:t>De Gaulle is really connected with the relationship between myth and reality, the related questions of the role of myth in politics and specifically de Gaulle’s place and France’s place in a mythological view of history</a:t>
            </a:r>
            <a:endParaRPr lang="it-IT" sz="2800" dirty="0"/>
          </a:p>
          <a:p>
            <a:pPr algn="ctr">
              <a:buNone/>
            </a:pPr>
            <a:endParaRPr lang="it-IT" b="1"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CH" b="1" dirty="0"/>
              <a:t>PRIMACY OF THE PRESIDENT OF THE REPUBLIC</a:t>
            </a:r>
          </a:p>
        </p:txBody>
      </p:sp>
      <p:sp>
        <p:nvSpPr>
          <p:cNvPr id="3" name="Segnaposto contenuto 2"/>
          <p:cNvSpPr>
            <a:spLocks noGrp="1"/>
          </p:cNvSpPr>
          <p:nvPr>
            <p:ph sz="quarter" idx="1"/>
          </p:nvPr>
        </p:nvSpPr>
        <p:spPr/>
        <p:txBody>
          <a:bodyPr/>
          <a:lstStyle/>
          <a:p>
            <a:r>
              <a:rPr lang="it-CH" b="1" dirty="0"/>
              <a:t>1969 case</a:t>
            </a:r>
            <a:r>
              <a:rPr lang="it-CH" dirty="0"/>
              <a:t>: </a:t>
            </a:r>
            <a:r>
              <a:rPr lang="it-CH" dirty="0" err="1"/>
              <a:t>Chaban</a:t>
            </a:r>
            <a:r>
              <a:rPr lang="it-CH" dirty="0"/>
              <a:t> </a:t>
            </a:r>
            <a:r>
              <a:rPr lang="it-CH" dirty="0" err="1"/>
              <a:t>pronounced</a:t>
            </a:r>
            <a:r>
              <a:rPr lang="it-CH" dirty="0"/>
              <a:t> </a:t>
            </a:r>
            <a:r>
              <a:rPr lang="it-CH" dirty="0" err="1"/>
              <a:t>his</a:t>
            </a:r>
            <a:r>
              <a:rPr lang="it-CH" dirty="0"/>
              <a:t> </a:t>
            </a:r>
            <a:r>
              <a:rPr lang="it-CH" dirty="0" err="1"/>
              <a:t>programmatic</a:t>
            </a:r>
            <a:r>
              <a:rPr lang="it-CH" dirty="0"/>
              <a:t> </a:t>
            </a:r>
            <a:r>
              <a:rPr lang="it-CH" dirty="0" err="1"/>
              <a:t>speech</a:t>
            </a:r>
            <a:r>
              <a:rPr lang="it-CH" dirty="0"/>
              <a:t> </a:t>
            </a:r>
            <a:r>
              <a:rPr lang="it-CH" dirty="0" err="1"/>
              <a:t>as</a:t>
            </a:r>
            <a:r>
              <a:rPr lang="it-CH" dirty="0"/>
              <a:t> Prime </a:t>
            </a:r>
            <a:r>
              <a:rPr lang="it-CH" dirty="0" err="1"/>
              <a:t>Minister</a:t>
            </a:r>
            <a:r>
              <a:rPr lang="it-CH" dirty="0"/>
              <a:t> in front of the </a:t>
            </a:r>
            <a:r>
              <a:rPr lang="it-CH" dirty="0" err="1"/>
              <a:t>Parliament</a:t>
            </a:r>
            <a:r>
              <a:rPr lang="it-CH" dirty="0"/>
              <a:t>, </a:t>
            </a:r>
            <a:r>
              <a:rPr lang="it-CH" dirty="0" err="1"/>
              <a:t>without</a:t>
            </a:r>
            <a:r>
              <a:rPr lang="it-CH" dirty="0"/>
              <a:t> </a:t>
            </a:r>
            <a:r>
              <a:rPr lang="it-CH" dirty="0" err="1"/>
              <a:t>giving</a:t>
            </a:r>
            <a:r>
              <a:rPr lang="it-CH" dirty="0"/>
              <a:t> </a:t>
            </a:r>
            <a:r>
              <a:rPr lang="it-CH" dirty="0" err="1"/>
              <a:t>before</a:t>
            </a:r>
            <a:r>
              <a:rPr lang="it-CH" dirty="0"/>
              <a:t> a copy of </a:t>
            </a:r>
            <a:r>
              <a:rPr lang="it-CH" dirty="0" err="1"/>
              <a:t>this</a:t>
            </a:r>
            <a:r>
              <a:rPr lang="it-CH" dirty="0"/>
              <a:t> </a:t>
            </a:r>
            <a:r>
              <a:rPr lang="it-CH" dirty="0" err="1"/>
              <a:t>speech</a:t>
            </a:r>
            <a:r>
              <a:rPr lang="it-CH" dirty="0"/>
              <a:t> to the </a:t>
            </a:r>
            <a:r>
              <a:rPr lang="it-CH" dirty="0" err="1"/>
              <a:t>attention</a:t>
            </a:r>
            <a:r>
              <a:rPr lang="it-CH" dirty="0"/>
              <a:t> of the </a:t>
            </a:r>
            <a:r>
              <a:rPr lang="it-CH" dirty="0" err="1"/>
              <a:t>President</a:t>
            </a:r>
            <a:endParaRPr lang="it-CH" dirty="0"/>
          </a:p>
          <a:p>
            <a:r>
              <a:rPr lang="it-CH" b="1" dirty="0"/>
              <a:t>1972 case</a:t>
            </a:r>
            <a:r>
              <a:rPr lang="it-CH" dirty="0"/>
              <a:t>: to </a:t>
            </a:r>
            <a:r>
              <a:rPr lang="it-CH" dirty="0" err="1"/>
              <a:t>legitimize</a:t>
            </a:r>
            <a:r>
              <a:rPr lang="it-CH" dirty="0"/>
              <a:t> </a:t>
            </a:r>
            <a:r>
              <a:rPr lang="it-CH" dirty="0" err="1"/>
              <a:t>himself</a:t>
            </a:r>
            <a:r>
              <a:rPr lang="it-CH" dirty="0"/>
              <a:t>, </a:t>
            </a:r>
            <a:r>
              <a:rPr lang="it-CH" dirty="0" err="1"/>
              <a:t>Chaban</a:t>
            </a:r>
            <a:r>
              <a:rPr lang="it-CH" dirty="0"/>
              <a:t> </a:t>
            </a:r>
            <a:r>
              <a:rPr lang="it-CH" dirty="0" err="1"/>
              <a:t>wanted</a:t>
            </a:r>
            <a:r>
              <a:rPr lang="it-CH" dirty="0"/>
              <a:t> a vote of </a:t>
            </a:r>
            <a:r>
              <a:rPr lang="it-CH" dirty="0" err="1"/>
              <a:t>confidence</a:t>
            </a:r>
            <a:r>
              <a:rPr lang="it-CH" dirty="0"/>
              <a:t> from the </a:t>
            </a:r>
            <a:r>
              <a:rPr lang="it-CH" dirty="0" err="1"/>
              <a:t>Parliament</a:t>
            </a:r>
            <a:r>
              <a:rPr lang="it-CH" dirty="0"/>
              <a:t>. Once </a:t>
            </a:r>
            <a:r>
              <a:rPr lang="it-CH" dirty="0" err="1"/>
              <a:t>obtained</a:t>
            </a:r>
            <a:r>
              <a:rPr lang="it-CH" dirty="0"/>
              <a:t>, Pompidou </a:t>
            </a:r>
            <a:r>
              <a:rPr lang="it-CH" dirty="0" err="1"/>
              <a:t>decided</a:t>
            </a:r>
            <a:r>
              <a:rPr lang="it-CH" dirty="0"/>
              <a:t> to </a:t>
            </a:r>
            <a:r>
              <a:rPr lang="it-CH" dirty="0" err="1"/>
              <a:t>remove</a:t>
            </a:r>
            <a:r>
              <a:rPr lang="it-CH" dirty="0"/>
              <a:t> </a:t>
            </a:r>
            <a:r>
              <a:rPr lang="it-CH" dirty="0" err="1"/>
              <a:t>him</a:t>
            </a:r>
            <a:r>
              <a:rPr lang="it-CH" dirty="0"/>
              <a:t> and </a:t>
            </a:r>
            <a:r>
              <a:rPr lang="it-CH" dirty="0" err="1"/>
              <a:t>change</a:t>
            </a:r>
            <a:r>
              <a:rPr lang="it-CH" dirty="0"/>
              <a:t> the Prime </a:t>
            </a:r>
            <a:r>
              <a:rPr lang="it-CH" dirty="0" err="1"/>
              <a:t>Minister</a:t>
            </a:r>
            <a:endParaRPr lang="it-CH" dirty="0"/>
          </a:p>
          <a:p>
            <a:pPr marL="0" indent="0" algn="ctr">
              <a:buNone/>
            </a:pPr>
            <a:r>
              <a:rPr lang="it-CH" b="1" dirty="0" err="1"/>
              <a:t>Did</a:t>
            </a:r>
            <a:r>
              <a:rPr lang="it-CH" b="1" dirty="0"/>
              <a:t> </a:t>
            </a:r>
            <a:r>
              <a:rPr lang="it-CH" b="1" dirty="0" err="1"/>
              <a:t>Chaban</a:t>
            </a:r>
            <a:r>
              <a:rPr lang="it-CH" b="1" dirty="0"/>
              <a:t> </a:t>
            </a:r>
            <a:r>
              <a:rPr lang="it-CH" b="1" dirty="0" err="1"/>
              <a:t>want</a:t>
            </a:r>
            <a:r>
              <a:rPr lang="it-CH" b="1" dirty="0"/>
              <a:t> to credit a </a:t>
            </a:r>
            <a:r>
              <a:rPr lang="it-CH" b="1" dirty="0" err="1"/>
              <a:t>parliamentary</a:t>
            </a:r>
            <a:r>
              <a:rPr lang="it-CH" b="1" dirty="0"/>
              <a:t> </a:t>
            </a:r>
            <a:r>
              <a:rPr lang="it-CH" b="1" dirty="0" err="1"/>
              <a:t>interpretation</a:t>
            </a:r>
            <a:r>
              <a:rPr lang="it-CH" b="1" dirty="0"/>
              <a:t> of the V Republic? </a:t>
            </a:r>
          </a:p>
          <a:p>
            <a:pPr marL="0" indent="0" algn="ctr">
              <a:buNone/>
            </a:pPr>
            <a:r>
              <a:rPr lang="it-CH" b="1" u="sng" dirty="0"/>
              <a:t>Pompidou </a:t>
            </a:r>
            <a:r>
              <a:rPr lang="it-CH" b="1" u="sng" dirty="0" err="1"/>
              <a:t>showed</a:t>
            </a:r>
            <a:r>
              <a:rPr lang="it-CH" b="1" u="sng" dirty="0"/>
              <a:t> the </a:t>
            </a:r>
            <a:r>
              <a:rPr lang="it-CH" b="1" u="sng" dirty="0" err="1"/>
              <a:t>total</a:t>
            </a:r>
            <a:r>
              <a:rPr lang="it-CH" b="1" u="sng" dirty="0"/>
              <a:t> </a:t>
            </a:r>
            <a:r>
              <a:rPr lang="it-CH" b="1" u="sng" dirty="0" err="1"/>
              <a:t>primacy</a:t>
            </a:r>
            <a:r>
              <a:rPr lang="it-CH" b="1" u="sng" dirty="0"/>
              <a:t> of the </a:t>
            </a:r>
            <a:r>
              <a:rPr lang="it-CH" b="1" u="sng" dirty="0" err="1"/>
              <a:t>President</a:t>
            </a:r>
            <a:endParaRPr lang="it-CH" b="1" u="sng" dirty="0"/>
          </a:p>
        </p:txBody>
      </p:sp>
    </p:spTree>
    <p:extLst>
      <p:ext uri="{BB962C8B-B14F-4D97-AF65-F5344CB8AC3E}">
        <p14:creationId xmlns:p14="http://schemas.microsoft.com/office/powerpoint/2010/main" val="38244102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CH" sz="4000" b="1" dirty="0">
                <a:effectLst>
                  <a:outerShdw blurRad="38100" dist="38100" dir="2700000" algn="tl">
                    <a:srgbClr val="000000">
                      <a:alpha val="43137"/>
                    </a:srgbClr>
                  </a:outerShdw>
                </a:effectLst>
              </a:rPr>
              <a:t>GREAT BRITAIN</a:t>
            </a:r>
          </a:p>
        </p:txBody>
      </p:sp>
      <p:sp>
        <p:nvSpPr>
          <p:cNvPr id="3" name="Segnaposto contenuto 2"/>
          <p:cNvSpPr>
            <a:spLocks noGrp="1"/>
          </p:cNvSpPr>
          <p:nvPr>
            <p:ph sz="quarter" idx="1"/>
          </p:nvPr>
        </p:nvSpPr>
        <p:spPr/>
        <p:txBody>
          <a:bodyPr/>
          <a:lstStyle/>
          <a:p>
            <a:pPr marL="0" indent="0" algn="ctr">
              <a:buNone/>
            </a:pPr>
            <a:r>
              <a:rPr lang="en-US" b="1" u="sng" dirty="0"/>
              <a:t>Pompidou as first supporter of the entry of Great Britain: why? </a:t>
            </a:r>
          </a:p>
          <a:p>
            <a:pPr marL="0" indent="0" algn="ctr">
              <a:buNone/>
            </a:pPr>
            <a:endParaRPr lang="it-CH" b="1" u="sng" dirty="0"/>
          </a:p>
          <a:p>
            <a:pPr lvl="0"/>
            <a:r>
              <a:rPr lang="en-US" dirty="0"/>
              <a:t>To revitalize the European Integration Process validating French political primacy </a:t>
            </a:r>
          </a:p>
          <a:p>
            <a:pPr marL="0" lvl="0" indent="0">
              <a:buNone/>
            </a:pPr>
            <a:endParaRPr lang="it-CH" dirty="0"/>
          </a:p>
          <a:p>
            <a:pPr lvl="0"/>
            <a:r>
              <a:rPr lang="en-US" dirty="0"/>
              <a:t>To create a counterpart to a stronger and stronger West Germany, in particular after the arrival of Willy Brandt as a Chancellor </a:t>
            </a:r>
            <a:endParaRPr lang="it-CH" dirty="0"/>
          </a:p>
        </p:txBody>
      </p:sp>
    </p:spTree>
    <p:extLst>
      <p:ext uri="{BB962C8B-B14F-4D97-AF65-F5344CB8AC3E}">
        <p14:creationId xmlns:p14="http://schemas.microsoft.com/office/powerpoint/2010/main" val="29284514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pPr algn="ctr"/>
            <a:r>
              <a:rPr lang="it-IT" sz="3600" b="1" dirty="0">
                <a:effectLst>
                  <a:outerShdw blurRad="38100" dist="38100" dir="2700000" algn="tl">
                    <a:srgbClr val="000000">
                      <a:alpha val="43137"/>
                    </a:srgbClr>
                  </a:outerShdw>
                </a:effectLst>
              </a:rPr>
              <a:t>VALERY GISCARD </a:t>
            </a:r>
            <a:r>
              <a:rPr lang="it-IT" sz="3600" b="1" dirty="0" err="1">
                <a:effectLst>
                  <a:outerShdw blurRad="38100" dist="38100" dir="2700000" algn="tl">
                    <a:srgbClr val="000000">
                      <a:alpha val="43137"/>
                    </a:srgbClr>
                  </a:outerShdw>
                </a:effectLst>
              </a:rPr>
              <a:t>D’ESTAING</a:t>
            </a:r>
            <a:endParaRPr lang="it-IT" sz="3600" b="1" dirty="0">
              <a:effectLst>
                <a:outerShdw blurRad="38100" dist="38100" dir="2700000" algn="tl">
                  <a:srgbClr val="000000">
                    <a:alpha val="43137"/>
                  </a:srgbClr>
                </a:outerShdw>
              </a:effectLst>
            </a:endParaRPr>
          </a:p>
        </p:txBody>
      </p:sp>
      <p:pic>
        <p:nvPicPr>
          <p:cNvPr id="4" name="Segnaposto contenuto 3" descr="6a00d83452375a69e201a3fd0c2334970b-600wi.jpg"/>
          <p:cNvPicPr>
            <a:picLocks noGrp="1" noChangeAspect="1"/>
          </p:cNvPicPr>
          <p:nvPr>
            <p:ph sz="quarter" idx="1"/>
          </p:nvPr>
        </p:nvPicPr>
        <p:blipFill>
          <a:blip r:embed="rId2" cstate="print"/>
          <a:stretch>
            <a:fillRect/>
          </a:stretch>
        </p:blipFill>
        <p:spPr>
          <a:xfrm>
            <a:off x="934680" y="1600200"/>
            <a:ext cx="6512639" cy="4873625"/>
          </a:xfr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200" b="1" dirty="0">
                <a:effectLst>
                  <a:outerShdw blurRad="38100" dist="38100" dir="2700000" algn="tl">
                    <a:srgbClr val="000000">
                      <a:alpha val="43137"/>
                    </a:srgbClr>
                  </a:outerShdw>
                </a:effectLst>
              </a:rPr>
              <a:t>VALERY GISCARD </a:t>
            </a:r>
            <a:r>
              <a:rPr lang="it-IT" sz="3200" b="1" dirty="0" err="1">
                <a:effectLst>
                  <a:outerShdw blurRad="38100" dist="38100" dir="2700000" algn="tl">
                    <a:srgbClr val="000000">
                      <a:alpha val="43137"/>
                    </a:srgbClr>
                  </a:outerShdw>
                </a:effectLst>
              </a:rPr>
              <a:t>D’ESTAING</a:t>
            </a:r>
            <a:endParaRPr lang="it-IT" dirty="0"/>
          </a:p>
        </p:txBody>
      </p:sp>
      <p:sp>
        <p:nvSpPr>
          <p:cNvPr id="3" name="Segnaposto contenuto 2"/>
          <p:cNvSpPr>
            <a:spLocks noGrp="1"/>
          </p:cNvSpPr>
          <p:nvPr>
            <p:ph sz="quarter" idx="1"/>
          </p:nvPr>
        </p:nvSpPr>
        <p:spPr/>
        <p:txBody>
          <a:bodyPr/>
          <a:lstStyle/>
          <a:p>
            <a:pPr algn="ctr">
              <a:buNone/>
            </a:pPr>
            <a:r>
              <a:rPr lang="it-IT" b="1" u="sng" dirty="0"/>
              <a:t>1974: CHANGE TO OBTAIN THROUGH CONTINUITY</a:t>
            </a:r>
          </a:p>
          <a:p>
            <a:pPr algn="ctr">
              <a:buNone/>
            </a:pPr>
            <a:endParaRPr lang="it-IT" dirty="0"/>
          </a:p>
          <a:p>
            <a:pPr algn="ctr">
              <a:buNone/>
            </a:pPr>
            <a:r>
              <a:rPr lang="it-IT" b="1" dirty="0"/>
              <a:t>VGE’S MESSAGE</a:t>
            </a:r>
          </a:p>
          <a:p>
            <a:pPr algn="ctr">
              <a:buNone/>
            </a:pPr>
            <a:endParaRPr lang="it-IT" b="1" dirty="0"/>
          </a:p>
          <a:p>
            <a:pPr algn="ctr">
              <a:buNone/>
            </a:pPr>
            <a:r>
              <a:rPr lang="en-US" dirty="0"/>
              <a:t>“I’m going to change something about style and something on social issues but the essential, in particular, the essential on institution will be preserved. </a:t>
            </a:r>
          </a:p>
          <a:p>
            <a:pPr algn="ctr">
              <a:buNone/>
            </a:pPr>
            <a:r>
              <a:rPr lang="en-US" dirty="0"/>
              <a:t>If you do my choice, you’re not taking a leap of fate”. </a:t>
            </a:r>
            <a:endParaRPr lang="it-IT" dirty="0"/>
          </a:p>
          <a:p>
            <a:pPr algn="ctr">
              <a:buNone/>
            </a:pPr>
            <a:endParaRPr lang="it-IT"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sz="3200" b="1" dirty="0">
                <a:effectLst>
                  <a:outerShdw blurRad="38100" dist="38100" dir="2700000" algn="tl">
                    <a:srgbClr val="000000">
                      <a:alpha val="43137"/>
                    </a:srgbClr>
                  </a:outerShdw>
                </a:effectLst>
              </a:rPr>
              <a:t>VALERY GISCARD </a:t>
            </a:r>
            <a:r>
              <a:rPr lang="it-IT" sz="3200" b="1" dirty="0" err="1">
                <a:effectLst>
                  <a:outerShdw blurRad="38100" dist="38100" dir="2700000" algn="tl">
                    <a:srgbClr val="000000">
                      <a:alpha val="43137"/>
                    </a:srgbClr>
                  </a:outerShdw>
                </a:effectLst>
              </a:rPr>
              <a:t>D’ESTAING</a:t>
            </a:r>
            <a:endParaRPr lang="it-IT" dirty="0"/>
          </a:p>
        </p:txBody>
      </p:sp>
      <p:sp>
        <p:nvSpPr>
          <p:cNvPr id="3" name="Segnaposto contenuto 2"/>
          <p:cNvSpPr>
            <a:spLocks noGrp="1"/>
          </p:cNvSpPr>
          <p:nvPr>
            <p:ph sz="quarter" idx="1"/>
          </p:nvPr>
        </p:nvSpPr>
        <p:spPr/>
        <p:txBody>
          <a:bodyPr>
            <a:normAutofit/>
          </a:bodyPr>
          <a:lstStyle/>
          <a:p>
            <a:pPr lvl="0" algn="ctr">
              <a:buNone/>
            </a:pPr>
            <a:r>
              <a:rPr lang="en-US" u="sng" dirty="0"/>
              <a:t>FRANCE IN EUROPEAN INTEGRATION: </a:t>
            </a:r>
          </a:p>
          <a:p>
            <a:pPr lvl="0" algn="ctr">
              <a:buNone/>
            </a:pPr>
            <a:r>
              <a:rPr lang="en-US" u="sng" dirty="0"/>
              <a:t>THE MOST IMPORTANT EXEMPLE OF ACTIVISM IN A FRAME OF CONTINUITY</a:t>
            </a:r>
          </a:p>
          <a:p>
            <a:pPr lvl="0"/>
            <a:endParaRPr lang="en-US" dirty="0"/>
          </a:p>
          <a:p>
            <a:pPr lvl="0"/>
            <a:r>
              <a:rPr lang="en-US" dirty="0"/>
              <a:t>Creation of the European Council</a:t>
            </a:r>
          </a:p>
          <a:p>
            <a:pPr lvl="0">
              <a:buNone/>
            </a:pPr>
            <a:endParaRPr lang="it-IT" dirty="0"/>
          </a:p>
          <a:p>
            <a:pPr lvl="0"/>
            <a:r>
              <a:rPr lang="en-US" dirty="0"/>
              <a:t>Creation of the European Monetary System to face the monetary crisis</a:t>
            </a:r>
          </a:p>
          <a:p>
            <a:pPr lvl="0">
              <a:buNone/>
            </a:pPr>
            <a:endParaRPr lang="it-IT" dirty="0"/>
          </a:p>
          <a:p>
            <a:pPr lvl="0"/>
            <a:r>
              <a:rPr lang="en-US" dirty="0"/>
              <a:t>Direct election of the European Parliament (first ballot in 1979)</a:t>
            </a:r>
            <a:endParaRPr lang="it-IT" dirty="0"/>
          </a:p>
          <a:p>
            <a:pPr>
              <a:buNone/>
            </a:pPr>
            <a:endParaRPr lang="it-IT"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effectLst>
                  <a:outerShdw blurRad="38100" dist="38100" dir="2700000" algn="tl">
                    <a:srgbClr val="000000">
                      <a:alpha val="43137"/>
                    </a:srgbClr>
                  </a:outerShdw>
                </a:effectLst>
              </a:rPr>
              <a:t>FRANCOIS MITTERRAND</a:t>
            </a:r>
          </a:p>
        </p:txBody>
      </p:sp>
      <p:pic>
        <p:nvPicPr>
          <p:cNvPr id="4" name="Segnaposto contenuto 3" descr="AKG1425458.jpg"/>
          <p:cNvPicPr>
            <a:picLocks noGrp="1" noChangeAspect="1"/>
          </p:cNvPicPr>
          <p:nvPr>
            <p:ph sz="quarter" idx="1"/>
          </p:nvPr>
        </p:nvPicPr>
        <p:blipFill>
          <a:blip r:embed="rId2" cstate="print"/>
          <a:stretch>
            <a:fillRect/>
          </a:stretch>
        </p:blipFill>
        <p:spPr>
          <a:xfrm>
            <a:off x="819131" y="1600200"/>
            <a:ext cx="6743737" cy="4873625"/>
          </a:xfr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effectLst>
                  <a:outerShdw blurRad="38100" dist="38100" dir="2700000" algn="tl">
                    <a:srgbClr val="000000">
                      <a:alpha val="43137"/>
                    </a:srgbClr>
                  </a:outerShdw>
                </a:effectLst>
              </a:rPr>
              <a:t>FRANCOIS MITTERRAND</a:t>
            </a:r>
            <a:endParaRPr lang="it-IT" dirty="0"/>
          </a:p>
        </p:txBody>
      </p:sp>
      <p:sp>
        <p:nvSpPr>
          <p:cNvPr id="3" name="Segnaposto contenuto 2"/>
          <p:cNvSpPr>
            <a:spLocks noGrp="1"/>
          </p:cNvSpPr>
          <p:nvPr>
            <p:ph sz="quarter" idx="1"/>
          </p:nvPr>
        </p:nvSpPr>
        <p:spPr/>
        <p:txBody>
          <a:bodyPr>
            <a:normAutofit/>
          </a:bodyPr>
          <a:lstStyle/>
          <a:p>
            <a:pPr algn="ctr">
              <a:buNone/>
            </a:pPr>
            <a:r>
              <a:rPr lang="it-IT" b="1" dirty="0"/>
              <a:t>1981: HISTORICAL MOMENT FOR V REPUBLIC</a:t>
            </a:r>
          </a:p>
          <a:p>
            <a:pPr algn="ctr">
              <a:buNone/>
            </a:pPr>
            <a:endParaRPr lang="it-IT" b="1" dirty="0"/>
          </a:p>
          <a:p>
            <a:pPr lvl="0"/>
            <a:r>
              <a:rPr lang="en-US" dirty="0"/>
              <a:t>It’s </a:t>
            </a:r>
            <a:r>
              <a:rPr lang="en-US" b="1" dirty="0"/>
              <a:t>the first real </a:t>
            </a:r>
            <a:r>
              <a:rPr lang="en-US" b="1" dirty="0" err="1"/>
              <a:t>alternance</a:t>
            </a:r>
            <a:r>
              <a:rPr lang="en-US" dirty="0"/>
              <a:t>. Left took power after V Republic foundation 23 years before</a:t>
            </a:r>
          </a:p>
          <a:p>
            <a:pPr lvl="0">
              <a:buNone/>
            </a:pPr>
            <a:endParaRPr lang="it-IT" dirty="0"/>
          </a:p>
          <a:p>
            <a:pPr lvl="0"/>
            <a:r>
              <a:rPr lang="en-US" dirty="0"/>
              <a:t>Left took power </a:t>
            </a:r>
            <a:r>
              <a:rPr lang="en-US" b="1" dirty="0"/>
              <a:t>with Mitterrand as president</a:t>
            </a:r>
            <a:r>
              <a:rPr lang="en-US" dirty="0"/>
              <a:t>, </a:t>
            </a:r>
            <a:r>
              <a:rPr lang="en-US" b="1" dirty="0"/>
              <a:t>one of the stronger opponents to the birth of V Republic</a:t>
            </a:r>
            <a:endParaRPr lang="it-IT" dirty="0"/>
          </a:p>
          <a:p>
            <a:pPr algn="ctr">
              <a:buNone/>
            </a:pPr>
            <a:endParaRPr lang="it-IT" b="1"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effectLst>
                  <a:outerShdw blurRad="38100" dist="38100" dir="2700000" algn="tl">
                    <a:srgbClr val="000000">
                      <a:alpha val="43137"/>
                    </a:srgbClr>
                  </a:outerShdw>
                </a:effectLst>
              </a:rPr>
              <a:t>1986: AS A TURNING POINT</a:t>
            </a:r>
          </a:p>
        </p:txBody>
      </p:sp>
      <p:sp>
        <p:nvSpPr>
          <p:cNvPr id="3" name="Segnaposto contenuto 2"/>
          <p:cNvSpPr>
            <a:spLocks noGrp="1"/>
          </p:cNvSpPr>
          <p:nvPr>
            <p:ph sz="quarter" idx="1"/>
          </p:nvPr>
        </p:nvSpPr>
        <p:spPr/>
        <p:txBody>
          <a:bodyPr/>
          <a:lstStyle/>
          <a:p>
            <a:pPr>
              <a:buNone/>
            </a:pPr>
            <a:endParaRPr lang="it-IT" dirty="0"/>
          </a:p>
          <a:p>
            <a:pPr algn="ctr"/>
            <a:r>
              <a:rPr lang="it-IT" dirty="0"/>
              <a:t>THE COHABITAION MOMENT</a:t>
            </a:r>
          </a:p>
          <a:p>
            <a:pPr>
              <a:buNone/>
            </a:pPr>
            <a:endParaRPr lang="it-IT" dirty="0"/>
          </a:p>
          <a:p>
            <a:pPr algn="ctr"/>
            <a:r>
              <a:rPr lang="it-IT" dirty="0"/>
              <a:t>THE NATIONAL FRONT APPEARENCE</a:t>
            </a:r>
          </a:p>
          <a:p>
            <a:pPr algn="just">
              <a:buNone/>
            </a:pPr>
            <a:endParaRPr lang="it-IT" dirty="0"/>
          </a:p>
          <a:p>
            <a:pPr algn="just">
              <a:buNone/>
            </a:pPr>
            <a:r>
              <a:rPr lang="it-IT" dirty="0"/>
              <a:t>The </a:t>
            </a:r>
            <a:r>
              <a:rPr lang="it-IT" dirty="0" err="1"/>
              <a:t>institutional</a:t>
            </a:r>
            <a:r>
              <a:rPr lang="it-IT" dirty="0"/>
              <a:t> system </a:t>
            </a:r>
            <a:r>
              <a:rPr lang="it-IT" dirty="0" err="1"/>
              <a:t>showed</a:t>
            </a:r>
            <a:r>
              <a:rPr lang="it-IT" dirty="0"/>
              <a:t> </a:t>
            </a:r>
            <a:r>
              <a:rPr lang="it-IT" dirty="0" err="1"/>
              <a:t>all</a:t>
            </a:r>
            <a:r>
              <a:rPr lang="it-IT" dirty="0"/>
              <a:t> </a:t>
            </a:r>
            <a:r>
              <a:rPr lang="it-IT" dirty="0" err="1"/>
              <a:t>its</a:t>
            </a:r>
            <a:r>
              <a:rPr lang="it-IT" dirty="0"/>
              <a:t> FLEXIBILITY</a:t>
            </a:r>
          </a:p>
          <a:p>
            <a:pPr algn="just">
              <a:buNone/>
            </a:pPr>
            <a:endParaRPr lang="it-IT" dirty="0"/>
          </a:p>
          <a:p>
            <a:pPr algn="just">
              <a:buNone/>
            </a:pPr>
            <a:r>
              <a:rPr lang="it-IT" dirty="0"/>
              <a:t>The </a:t>
            </a:r>
            <a:r>
              <a:rPr lang="it-IT" dirty="0" err="1"/>
              <a:t>potential</a:t>
            </a:r>
            <a:r>
              <a:rPr lang="it-IT" dirty="0"/>
              <a:t> </a:t>
            </a:r>
            <a:r>
              <a:rPr lang="it-IT" dirty="0" err="1"/>
              <a:t>problem</a:t>
            </a:r>
            <a:r>
              <a:rPr lang="it-IT" dirty="0"/>
              <a:t> </a:t>
            </a:r>
            <a:r>
              <a:rPr lang="it-IT" dirty="0" err="1"/>
              <a:t>was</a:t>
            </a:r>
            <a:r>
              <a:rPr lang="it-IT" dirty="0"/>
              <a:t>: </a:t>
            </a:r>
            <a:r>
              <a:rPr lang="it-IT" dirty="0" err="1"/>
              <a:t>who</a:t>
            </a:r>
            <a:r>
              <a:rPr lang="it-IT" dirty="0"/>
              <a:t>’s </a:t>
            </a:r>
            <a:r>
              <a:rPr lang="it-IT" dirty="0" err="1"/>
              <a:t>governing</a:t>
            </a:r>
            <a:r>
              <a:rPr lang="it-IT" dirty="0"/>
              <a:t>? </a:t>
            </a:r>
            <a:r>
              <a:rPr lang="it-IT" dirty="0" err="1"/>
              <a:t>Who</a:t>
            </a:r>
            <a:r>
              <a:rPr lang="it-IT" dirty="0"/>
              <a:t>’s </a:t>
            </a:r>
            <a:r>
              <a:rPr lang="it-IT" dirty="0" err="1"/>
              <a:t>legitimated</a:t>
            </a:r>
            <a:r>
              <a:rPr lang="it-IT" dirty="0"/>
              <a:t> </a:t>
            </a:r>
            <a:r>
              <a:rPr lang="it-IT" dirty="0" err="1"/>
              <a:t>to</a:t>
            </a:r>
            <a:r>
              <a:rPr lang="it-IT" dirty="0"/>
              <a:t> </a:t>
            </a:r>
            <a:r>
              <a:rPr lang="it-IT" dirty="0" err="1"/>
              <a:t>govern</a:t>
            </a:r>
            <a:r>
              <a:rPr lang="it-IT" dirty="0"/>
              <a:t>?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CH" b="1" dirty="0">
                <a:effectLst>
                  <a:outerShdw blurRad="38100" dist="38100" dir="2700000" algn="tl">
                    <a:srgbClr val="000000">
                      <a:alpha val="43137"/>
                    </a:srgbClr>
                  </a:outerShdw>
                </a:effectLst>
              </a:rPr>
              <a:t>1986 – NATIONAL FRONT VOTE - SIMULATION</a:t>
            </a:r>
          </a:p>
        </p:txBody>
      </p:sp>
      <p:sp>
        <p:nvSpPr>
          <p:cNvPr id="3" name="Segnaposto contenuto 2"/>
          <p:cNvSpPr>
            <a:spLocks noGrp="1"/>
          </p:cNvSpPr>
          <p:nvPr>
            <p:ph sz="quarter" idx="1"/>
          </p:nvPr>
        </p:nvSpPr>
        <p:spPr/>
        <p:txBody>
          <a:bodyPr>
            <a:normAutofit fontScale="62500" lnSpcReduction="20000"/>
          </a:bodyPr>
          <a:lstStyle/>
          <a:p>
            <a:pPr marL="0" indent="0" algn="ctr">
              <a:buNone/>
            </a:pPr>
            <a:r>
              <a:rPr lang="en-US" dirty="0"/>
              <a:t>Simulation of a constituency with first-past-the post system</a:t>
            </a:r>
            <a:endParaRPr lang="it-CH" dirty="0"/>
          </a:p>
          <a:p>
            <a:r>
              <a:rPr lang="en-US" i="1" dirty="0"/>
              <a:t>First round (12,5% for passing to the second round)</a:t>
            </a:r>
            <a:endParaRPr lang="it-CH" dirty="0"/>
          </a:p>
          <a:p>
            <a:pPr marL="0" indent="0">
              <a:buNone/>
            </a:pPr>
            <a:r>
              <a:rPr lang="en-US" b="1" dirty="0"/>
              <a:t>Socialist candidate 28%</a:t>
            </a:r>
            <a:endParaRPr lang="it-CH" dirty="0"/>
          </a:p>
          <a:p>
            <a:pPr marL="0" indent="0">
              <a:buNone/>
            </a:pPr>
            <a:r>
              <a:rPr lang="en-US" dirty="0"/>
              <a:t>Communist candidate 10%</a:t>
            </a:r>
            <a:endParaRPr lang="it-CH" dirty="0"/>
          </a:p>
          <a:p>
            <a:pPr marL="0" indent="0">
              <a:buNone/>
            </a:pPr>
            <a:r>
              <a:rPr lang="en-US" b="1" dirty="0"/>
              <a:t>Gaullist candidate 30%</a:t>
            </a:r>
            <a:endParaRPr lang="it-CH" dirty="0"/>
          </a:p>
          <a:p>
            <a:pPr marL="0" indent="0">
              <a:buNone/>
            </a:pPr>
            <a:r>
              <a:rPr lang="en-US" b="1" dirty="0" err="1"/>
              <a:t>Giscardian</a:t>
            </a:r>
            <a:r>
              <a:rPr lang="en-US" b="1" dirty="0"/>
              <a:t> candidate 15%</a:t>
            </a:r>
            <a:endParaRPr lang="it-CH" dirty="0"/>
          </a:p>
          <a:p>
            <a:pPr marL="0" indent="0">
              <a:buNone/>
            </a:pPr>
            <a:r>
              <a:rPr lang="en-US" b="1" dirty="0"/>
              <a:t>National Front candidate 13%</a:t>
            </a:r>
            <a:endParaRPr lang="it-CH" dirty="0"/>
          </a:p>
          <a:p>
            <a:pPr marL="0" indent="0">
              <a:buNone/>
            </a:pPr>
            <a:r>
              <a:rPr lang="en-US" dirty="0"/>
              <a:t>Other candidates 4%</a:t>
            </a:r>
            <a:endParaRPr lang="it-CH" dirty="0"/>
          </a:p>
          <a:p>
            <a:r>
              <a:rPr lang="en-US" i="1" dirty="0"/>
              <a:t>Second round</a:t>
            </a:r>
            <a:endParaRPr lang="it-CH" dirty="0"/>
          </a:p>
          <a:p>
            <a:pPr marL="0" indent="0">
              <a:buNone/>
            </a:pPr>
            <a:r>
              <a:rPr lang="en-US" dirty="0"/>
              <a:t>Socialist candidate 40%</a:t>
            </a:r>
            <a:endParaRPr lang="it-CH" dirty="0"/>
          </a:p>
          <a:p>
            <a:pPr marL="0" indent="0">
              <a:buNone/>
            </a:pPr>
            <a:r>
              <a:rPr lang="en-US" b="1" dirty="0"/>
              <a:t>Gaullist candidate 43%</a:t>
            </a:r>
            <a:endParaRPr lang="it-CH" dirty="0"/>
          </a:p>
          <a:p>
            <a:pPr marL="0" indent="0">
              <a:buNone/>
            </a:pPr>
            <a:r>
              <a:rPr lang="en-US" dirty="0"/>
              <a:t>National Front candidate 17%  </a:t>
            </a:r>
            <a:endParaRPr lang="it-CH" dirty="0"/>
          </a:p>
          <a:p>
            <a:pPr marL="0" indent="0" algn="ctr">
              <a:buNone/>
            </a:pPr>
            <a:r>
              <a:rPr lang="en-US" dirty="0"/>
              <a:t>The only elected is the Gaullist candidate</a:t>
            </a:r>
            <a:endParaRPr lang="it-CH" dirty="0"/>
          </a:p>
          <a:p>
            <a:endParaRPr lang="it-CH" dirty="0"/>
          </a:p>
          <a:p>
            <a:r>
              <a:rPr lang="en-US" b="1" dirty="0"/>
              <a:t>Proportional system 1986</a:t>
            </a:r>
            <a:endParaRPr lang="it-CH" dirty="0"/>
          </a:p>
          <a:p>
            <a:pPr marL="0" indent="0">
              <a:buNone/>
            </a:pPr>
            <a:r>
              <a:rPr lang="en-US" dirty="0"/>
              <a:t>- 2,2 millions of votes – 35 deputies</a:t>
            </a:r>
            <a:endParaRPr lang="it-CH" dirty="0"/>
          </a:p>
          <a:p>
            <a:r>
              <a:rPr lang="en-US" b="1" dirty="0"/>
              <a:t>First-past-the post system 1988</a:t>
            </a:r>
            <a:endParaRPr lang="it-CH" dirty="0"/>
          </a:p>
          <a:p>
            <a:pPr marL="0" indent="0">
              <a:buNone/>
            </a:pPr>
            <a:r>
              <a:rPr lang="en-US" dirty="0"/>
              <a:t>- 2,3 millions of votes – 1 deputies</a:t>
            </a:r>
            <a:endParaRPr lang="it-CH" dirty="0"/>
          </a:p>
        </p:txBody>
      </p:sp>
    </p:spTree>
    <p:extLst>
      <p:ext uri="{BB962C8B-B14F-4D97-AF65-F5344CB8AC3E}">
        <p14:creationId xmlns:p14="http://schemas.microsoft.com/office/powerpoint/2010/main" val="4824821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t>1988: INTERESTING PRESIDENTIAL ELECTIONS</a:t>
            </a:r>
          </a:p>
        </p:txBody>
      </p:sp>
      <p:pic>
        <p:nvPicPr>
          <p:cNvPr id="4" name="Segnaposto contenuto 3" descr="gettyimages-947964678-612x612.jpg"/>
          <p:cNvPicPr>
            <a:picLocks noGrp="1" noChangeAspect="1"/>
          </p:cNvPicPr>
          <p:nvPr>
            <p:ph sz="quarter" idx="1"/>
          </p:nvPr>
        </p:nvPicPr>
        <p:blipFill>
          <a:blip r:embed="rId2" cstate="print"/>
          <a:stretch>
            <a:fillRect/>
          </a:stretch>
        </p:blipFill>
        <p:spPr>
          <a:xfrm>
            <a:off x="1868350" y="1953716"/>
            <a:ext cx="5439953" cy="3635524"/>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sz="3600" b="1" dirty="0">
                <a:effectLst>
                  <a:outerShdw blurRad="38100" dist="38100" dir="2700000" algn="tl">
                    <a:srgbClr val="000000">
                      <a:alpha val="43137"/>
                    </a:srgbClr>
                  </a:outerShdw>
                </a:effectLst>
              </a:rPr>
              <a:t>1962 - QUESTION</a:t>
            </a:r>
          </a:p>
        </p:txBody>
      </p:sp>
      <p:sp>
        <p:nvSpPr>
          <p:cNvPr id="3" name="Segnaposto contenuto 2"/>
          <p:cNvSpPr>
            <a:spLocks noGrp="1"/>
          </p:cNvSpPr>
          <p:nvPr>
            <p:ph sz="quarter" idx="1"/>
          </p:nvPr>
        </p:nvSpPr>
        <p:spPr/>
        <p:txBody>
          <a:bodyPr/>
          <a:lstStyle/>
          <a:p>
            <a:r>
              <a:rPr lang="it-IT" dirty="0"/>
              <a:t>Algeria </a:t>
            </a:r>
            <a:r>
              <a:rPr lang="it-IT" dirty="0" err="1"/>
              <a:t>independence</a:t>
            </a:r>
            <a:r>
              <a:rPr lang="it-IT" dirty="0"/>
              <a:t> </a:t>
            </a:r>
            <a:r>
              <a:rPr lang="it-IT" dirty="0" err="1"/>
              <a:t>obtained</a:t>
            </a:r>
            <a:r>
              <a:rPr lang="it-IT" dirty="0"/>
              <a:t> – come back </a:t>
            </a:r>
            <a:r>
              <a:rPr lang="it-IT" dirty="0" err="1"/>
              <a:t>of</a:t>
            </a:r>
            <a:r>
              <a:rPr lang="it-IT" dirty="0"/>
              <a:t> the </a:t>
            </a:r>
            <a:r>
              <a:rPr lang="it-IT" dirty="0" err="1"/>
              <a:t>previous</a:t>
            </a:r>
            <a:r>
              <a:rPr lang="it-IT" dirty="0"/>
              <a:t> </a:t>
            </a:r>
            <a:r>
              <a:rPr lang="it-IT" dirty="0" err="1"/>
              <a:t>political</a:t>
            </a:r>
            <a:r>
              <a:rPr lang="it-IT" dirty="0"/>
              <a:t> system</a:t>
            </a:r>
          </a:p>
          <a:p>
            <a:endParaRPr lang="it-IT" dirty="0"/>
          </a:p>
          <a:p>
            <a:r>
              <a:rPr lang="it-IT" dirty="0"/>
              <a:t>POLITICAL PARTIES </a:t>
            </a:r>
            <a:r>
              <a:rPr lang="it-IT" dirty="0" err="1"/>
              <a:t>ready</a:t>
            </a:r>
            <a:r>
              <a:rPr lang="it-IT" dirty="0"/>
              <a:t> </a:t>
            </a:r>
            <a:r>
              <a:rPr lang="it-IT" dirty="0" err="1"/>
              <a:t>to</a:t>
            </a:r>
            <a:r>
              <a:rPr lang="it-IT" dirty="0"/>
              <a:t> </a:t>
            </a:r>
            <a:r>
              <a:rPr lang="it-IT" dirty="0" err="1"/>
              <a:t>withdraw</a:t>
            </a:r>
            <a:r>
              <a:rPr lang="it-IT" dirty="0"/>
              <a:t> the </a:t>
            </a:r>
            <a:r>
              <a:rPr lang="it-IT" dirty="0" err="1"/>
              <a:t>blank</a:t>
            </a:r>
            <a:r>
              <a:rPr lang="it-IT" dirty="0"/>
              <a:t> cheque </a:t>
            </a:r>
            <a:r>
              <a:rPr lang="it-IT" dirty="0" err="1"/>
              <a:t>they</a:t>
            </a:r>
            <a:r>
              <a:rPr lang="it-IT" dirty="0"/>
              <a:t> </a:t>
            </a:r>
            <a:r>
              <a:rPr lang="it-IT" dirty="0" err="1"/>
              <a:t>gave</a:t>
            </a:r>
            <a:r>
              <a:rPr lang="it-IT" dirty="0"/>
              <a:t> </a:t>
            </a:r>
            <a:r>
              <a:rPr lang="it-IT" dirty="0" err="1"/>
              <a:t>to</a:t>
            </a:r>
            <a:r>
              <a:rPr lang="it-IT" dirty="0"/>
              <a:t> the </a:t>
            </a:r>
            <a:r>
              <a:rPr lang="it-IT" dirty="0" err="1"/>
              <a:t>General</a:t>
            </a:r>
            <a:r>
              <a:rPr lang="it-IT" dirty="0"/>
              <a:t> in </a:t>
            </a:r>
            <a:r>
              <a:rPr lang="it-IT" dirty="0" err="1"/>
              <a:t>June</a:t>
            </a:r>
            <a:r>
              <a:rPr lang="it-IT" dirty="0"/>
              <a:t> 1958</a:t>
            </a:r>
          </a:p>
          <a:p>
            <a:endParaRPr lang="it-IT" dirty="0"/>
          </a:p>
          <a:p>
            <a:r>
              <a:rPr lang="it-IT" dirty="0"/>
              <a:t>De Gaulle </a:t>
            </a:r>
            <a:r>
              <a:rPr lang="it-IT" dirty="0" err="1"/>
              <a:t>understood</a:t>
            </a:r>
            <a:r>
              <a:rPr lang="it-IT" dirty="0"/>
              <a:t> </a:t>
            </a:r>
            <a:r>
              <a:rPr lang="it-IT" dirty="0" err="1"/>
              <a:t>all</a:t>
            </a:r>
            <a:r>
              <a:rPr lang="it-IT" dirty="0"/>
              <a:t> </a:t>
            </a:r>
            <a:r>
              <a:rPr lang="it-IT" dirty="0" err="1"/>
              <a:t>that</a:t>
            </a:r>
            <a:r>
              <a:rPr lang="it-IT" dirty="0"/>
              <a:t> and </a:t>
            </a:r>
            <a:r>
              <a:rPr lang="it-IT" dirty="0" err="1"/>
              <a:t>decided</a:t>
            </a:r>
            <a:r>
              <a:rPr lang="it-IT" dirty="0"/>
              <a:t> </a:t>
            </a:r>
            <a:r>
              <a:rPr lang="it-IT" dirty="0" err="1"/>
              <a:t>to</a:t>
            </a:r>
            <a:r>
              <a:rPr lang="it-IT" dirty="0"/>
              <a:t> anticipate </a:t>
            </a:r>
            <a:r>
              <a:rPr lang="it-IT" dirty="0" err="1"/>
              <a:t>political</a:t>
            </a:r>
            <a:r>
              <a:rPr lang="it-IT" dirty="0"/>
              <a:t> </a:t>
            </a:r>
            <a:r>
              <a:rPr lang="it-IT" dirty="0" err="1"/>
              <a:t>parties</a:t>
            </a:r>
            <a:endParaRPr lang="it-IT" dirty="0"/>
          </a:p>
          <a:p>
            <a:pPr algn="ctr">
              <a:buNone/>
            </a:pPr>
            <a:endParaRPr lang="it-IT" dirty="0"/>
          </a:p>
          <a:p>
            <a:pPr algn="ctr">
              <a:buNone/>
            </a:pPr>
            <a:r>
              <a:rPr lang="it-IT" b="1" dirty="0"/>
              <a:t>THE 1962 REFORM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t>1988: INTERESTING PRESIDENTIAL ELECTIONS</a:t>
            </a:r>
            <a:endParaRPr lang="it-IT" dirty="0"/>
          </a:p>
        </p:txBody>
      </p:sp>
      <p:pic>
        <p:nvPicPr>
          <p:cNvPr id="4" name="Segnaposto contenuto 3" descr="lettre-Mitterrand-604.jpg"/>
          <p:cNvPicPr>
            <a:picLocks noGrp="1" noChangeAspect="1"/>
          </p:cNvPicPr>
          <p:nvPr>
            <p:ph sz="quarter" idx="1"/>
          </p:nvPr>
        </p:nvPicPr>
        <p:blipFill>
          <a:blip r:embed="rId2" cstate="print"/>
          <a:stretch>
            <a:fillRect/>
          </a:stretch>
        </p:blipFill>
        <p:spPr>
          <a:xfrm>
            <a:off x="457200" y="2306112"/>
            <a:ext cx="7467600" cy="3461801"/>
          </a:xfr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sz="3600" b="1" dirty="0">
                <a:effectLst>
                  <a:outerShdw blurRad="38100" dist="38100" dir="2700000" algn="tl">
                    <a:srgbClr val="000000">
                      <a:alpha val="43137"/>
                    </a:srgbClr>
                  </a:outerShdw>
                </a:effectLst>
              </a:rPr>
              <a:t>ELYSEE TREATY 1963</a:t>
            </a:r>
          </a:p>
        </p:txBody>
      </p:sp>
      <p:pic>
        <p:nvPicPr>
          <p:cNvPr id="5" name="Segnaposto contenuto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457200" y="1936128"/>
            <a:ext cx="7467600" cy="4201769"/>
          </a:xfr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t>MITTERRAND AND THE FRANCO-GERMAN ALLIANCE 1983</a:t>
            </a:r>
          </a:p>
        </p:txBody>
      </p:sp>
      <p:pic>
        <p:nvPicPr>
          <p:cNvPr id="4" name="Segnaposto contenuto 3" descr="mitterrand-discours-bonn83.jpg"/>
          <p:cNvPicPr>
            <a:picLocks noGrp="1" noChangeAspect="1"/>
          </p:cNvPicPr>
          <p:nvPr>
            <p:ph sz="quarter" idx="1"/>
          </p:nvPr>
        </p:nvPicPr>
        <p:blipFill>
          <a:blip r:embed="rId2" cstate="print"/>
          <a:stretch>
            <a:fillRect/>
          </a:stretch>
        </p:blipFill>
        <p:spPr>
          <a:xfrm>
            <a:off x="912777" y="1600200"/>
            <a:ext cx="6556446" cy="4873625"/>
          </a:xfr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sz="4400" b="1" dirty="0">
                <a:effectLst>
                  <a:outerShdw blurRad="38100" dist="38100" dir="2700000" algn="tl">
                    <a:srgbClr val="000000">
                      <a:alpha val="43137"/>
                    </a:srgbClr>
                  </a:outerShdw>
                </a:effectLst>
              </a:rPr>
              <a:t>VERDUN 1984</a:t>
            </a:r>
          </a:p>
        </p:txBody>
      </p:sp>
      <p:pic>
        <p:nvPicPr>
          <p:cNvPr id="4" name="Segnaposto contenuto 3" descr="Mitterand e Kohl nel 1984.jpg"/>
          <p:cNvPicPr>
            <a:picLocks noGrp="1" noChangeAspect="1"/>
          </p:cNvPicPr>
          <p:nvPr>
            <p:ph sz="quarter" idx="1"/>
          </p:nvPr>
        </p:nvPicPr>
        <p:blipFill>
          <a:blip r:embed="rId2" cstate="print"/>
          <a:stretch>
            <a:fillRect/>
          </a:stretch>
        </p:blipFill>
        <p:spPr>
          <a:xfrm>
            <a:off x="647700" y="2051050"/>
            <a:ext cx="7086600" cy="3971925"/>
          </a:xfr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effectLst>
                  <a:outerShdw blurRad="38100" dist="38100" dir="2700000" algn="tl">
                    <a:srgbClr val="000000">
                      <a:alpha val="43137"/>
                    </a:srgbClr>
                  </a:outerShdw>
                </a:effectLst>
              </a:rPr>
              <a:t>MITTERRAND AND GERMAN </a:t>
            </a:r>
            <a:br>
              <a:rPr lang="it-IT" b="1" dirty="0">
                <a:effectLst>
                  <a:outerShdw blurRad="38100" dist="38100" dir="2700000" algn="tl">
                    <a:srgbClr val="000000">
                      <a:alpha val="43137"/>
                    </a:srgbClr>
                  </a:outerShdw>
                </a:effectLst>
              </a:rPr>
            </a:br>
            <a:r>
              <a:rPr lang="it-IT" b="1" dirty="0">
                <a:effectLst>
                  <a:outerShdw blurRad="38100" dist="38100" dir="2700000" algn="tl">
                    <a:srgbClr val="000000">
                      <a:alpha val="43137"/>
                    </a:srgbClr>
                  </a:outerShdw>
                </a:effectLst>
              </a:rPr>
              <a:t>RE-UNIFICATION</a:t>
            </a:r>
          </a:p>
        </p:txBody>
      </p:sp>
      <p:sp>
        <p:nvSpPr>
          <p:cNvPr id="3" name="Segnaposto contenuto 2"/>
          <p:cNvSpPr>
            <a:spLocks noGrp="1"/>
          </p:cNvSpPr>
          <p:nvPr>
            <p:ph sz="quarter" idx="1"/>
          </p:nvPr>
        </p:nvSpPr>
        <p:spPr/>
        <p:txBody>
          <a:bodyPr/>
          <a:lstStyle/>
          <a:p>
            <a:r>
              <a:rPr lang="en-US" dirty="0"/>
              <a:t>The EC nations welcomed the fall of the Wall from the humanitarian point of view but feared that a united Germany would be less committed to European integration. </a:t>
            </a:r>
            <a:endParaRPr lang="it-IT" dirty="0"/>
          </a:p>
          <a:p>
            <a:pPr algn="ctr">
              <a:buNone/>
            </a:pPr>
            <a:r>
              <a:rPr lang="en-US" b="1" dirty="0"/>
              <a:t>EUROPEAN WORRIES</a:t>
            </a:r>
            <a:endParaRPr lang="it-IT" b="1" dirty="0"/>
          </a:p>
          <a:p>
            <a:r>
              <a:rPr lang="en-US" dirty="0"/>
              <a:t>Would the Germans turn their back on the EEC and seek to develop a special relations with Russia and the United States?</a:t>
            </a:r>
            <a:endParaRPr lang="it-IT" dirty="0"/>
          </a:p>
          <a:p>
            <a:r>
              <a:rPr lang="en-US" dirty="0"/>
              <a:t>Will united Germany continue to work on the project of a single </a:t>
            </a:r>
            <a:r>
              <a:rPr lang="en-US"/>
              <a:t>European currency? </a:t>
            </a:r>
            <a:endParaRPr lang="it-IT" dirty="0"/>
          </a:p>
          <a:p>
            <a:pPr>
              <a:buNone/>
            </a:pPr>
            <a:endParaRPr lang="it-IT"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effectLst>
                  <a:outerShdw blurRad="38100" dist="38100" dir="2700000" algn="tl">
                    <a:srgbClr val="000000">
                      <a:alpha val="43137"/>
                    </a:srgbClr>
                  </a:outerShdw>
                </a:effectLst>
              </a:rPr>
              <a:t>MITTERRAND AND GERMAN </a:t>
            </a:r>
            <a:br>
              <a:rPr lang="it-IT" b="1" dirty="0">
                <a:effectLst>
                  <a:outerShdw blurRad="38100" dist="38100" dir="2700000" algn="tl">
                    <a:srgbClr val="000000">
                      <a:alpha val="43137"/>
                    </a:srgbClr>
                  </a:outerShdw>
                </a:effectLst>
              </a:rPr>
            </a:br>
            <a:r>
              <a:rPr lang="it-IT" b="1" dirty="0">
                <a:effectLst>
                  <a:outerShdw blurRad="38100" dist="38100" dir="2700000" algn="tl">
                    <a:srgbClr val="000000">
                      <a:alpha val="43137"/>
                    </a:srgbClr>
                  </a:outerShdw>
                </a:effectLst>
              </a:rPr>
              <a:t>RE-UNIFICATION</a:t>
            </a:r>
            <a:endParaRPr lang="it-IT" dirty="0"/>
          </a:p>
        </p:txBody>
      </p:sp>
      <p:sp>
        <p:nvSpPr>
          <p:cNvPr id="3" name="Segnaposto contenuto 2"/>
          <p:cNvSpPr>
            <a:spLocks noGrp="1"/>
          </p:cNvSpPr>
          <p:nvPr>
            <p:ph sz="quarter" idx="1"/>
          </p:nvPr>
        </p:nvSpPr>
        <p:spPr/>
        <p:txBody>
          <a:bodyPr>
            <a:normAutofit fontScale="70000" lnSpcReduction="20000"/>
          </a:bodyPr>
          <a:lstStyle/>
          <a:p>
            <a:r>
              <a:rPr lang="en-US" b="1" dirty="0"/>
              <a:t>Strasbourg European Council on 8-9 December 1989</a:t>
            </a:r>
            <a:r>
              <a:rPr lang="en-US" dirty="0"/>
              <a:t> Mitterrand told about the possibility that </a:t>
            </a:r>
            <a:r>
              <a:rPr lang="en-US" u="sng" dirty="0"/>
              <a:t>“Europe would regress to the political ideas </a:t>
            </a:r>
            <a:r>
              <a:rPr lang="en-US" u="sng" dirty="0" err="1"/>
              <a:t>previling</a:t>
            </a:r>
            <a:r>
              <a:rPr lang="en-US" u="sng" dirty="0"/>
              <a:t> before the First World War”</a:t>
            </a:r>
            <a:endParaRPr lang="it-IT" dirty="0"/>
          </a:p>
          <a:p>
            <a:r>
              <a:rPr lang="en-US" b="1" dirty="0"/>
              <a:t>A GERMAN EUROPE</a:t>
            </a:r>
            <a:r>
              <a:rPr lang="en-US" dirty="0"/>
              <a:t> was a specter that frightened most of the leaders who sat around the Strasbourg table</a:t>
            </a:r>
            <a:endParaRPr lang="it-IT" dirty="0"/>
          </a:p>
          <a:p>
            <a:pPr algn="ctr">
              <a:buNone/>
            </a:pPr>
            <a:r>
              <a:rPr lang="en-US" sz="2900" b="1" u="sng" dirty="0"/>
              <a:t>German government underlined that any new German house would be “built beneath a European roof”</a:t>
            </a:r>
          </a:p>
          <a:p>
            <a:pPr algn="ctr">
              <a:buNone/>
            </a:pPr>
            <a:endParaRPr lang="it-IT" sz="2900" u="sng" dirty="0"/>
          </a:p>
          <a:p>
            <a:r>
              <a:rPr lang="en-US" b="1" dirty="0"/>
              <a:t>In February-March 1990 Paris and Bonn negotiated hard</a:t>
            </a:r>
            <a:r>
              <a:rPr lang="en-US" dirty="0"/>
              <a:t> to carry European integration forward. Mitterrand’s role was very important. In a first time he was contrary to the unification, after he shows that </a:t>
            </a:r>
            <a:r>
              <a:rPr lang="en-US" b="1" dirty="0"/>
              <a:t>Germany unification could be transformed into an opportunity for the European project as a whole</a:t>
            </a:r>
            <a:r>
              <a:rPr lang="en-US" dirty="0"/>
              <a:t>. </a:t>
            </a:r>
            <a:endParaRPr lang="it-IT" dirty="0"/>
          </a:p>
          <a:p>
            <a:r>
              <a:rPr lang="en-US" dirty="0"/>
              <a:t>So </a:t>
            </a:r>
            <a:r>
              <a:rPr lang="en-US" b="1" dirty="0"/>
              <a:t>the Franco-German discussions</a:t>
            </a:r>
            <a:r>
              <a:rPr lang="en-US" dirty="0"/>
              <a:t> resulted to a letter sent to all the other EEC members. In this letter the Mitterrand and Kohl wrote that it was necessary to </a:t>
            </a:r>
            <a:r>
              <a:rPr lang="en-US" b="1" u="sng" dirty="0"/>
              <a:t>“accelerate the political construction of the Europe of Twelve with the objective of signing a treaty embodying both economic and monetary union and political union within 1 January 1993”.</a:t>
            </a:r>
            <a:r>
              <a:rPr lang="en-US" dirty="0"/>
              <a:t> </a:t>
            </a:r>
            <a:endParaRPr lang="it-IT" dirty="0"/>
          </a:p>
          <a:p>
            <a:endParaRPr lang="it-IT"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effectLst>
                  <a:outerShdw blurRad="38100" dist="38100" dir="2700000" algn="tl">
                    <a:srgbClr val="000000">
                      <a:alpha val="43137"/>
                    </a:srgbClr>
                  </a:outerShdw>
                </a:effectLst>
              </a:rPr>
              <a:t>MITTERRAND AND GERMAN </a:t>
            </a:r>
            <a:br>
              <a:rPr lang="it-IT" b="1" dirty="0">
                <a:effectLst>
                  <a:outerShdw blurRad="38100" dist="38100" dir="2700000" algn="tl">
                    <a:srgbClr val="000000">
                      <a:alpha val="43137"/>
                    </a:srgbClr>
                  </a:outerShdw>
                </a:effectLst>
              </a:rPr>
            </a:br>
            <a:r>
              <a:rPr lang="it-IT" b="1" dirty="0">
                <a:effectLst>
                  <a:outerShdw blurRad="38100" dist="38100" dir="2700000" algn="tl">
                    <a:srgbClr val="000000">
                      <a:alpha val="43137"/>
                    </a:srgbClr>
                  </a:outerShdw>
                </a:effectLst>
              </a:rPr>
              <a:t>RE-UNIFICATION</a:t>
            </a:r>
            <a:endParaRPr lang="it-IT" dirty="0"/>
          </a:p>
        </p:txBody>
      </p:sp>
      <p:sp>
        <p:nvSpPr>
          <p:cNvPr id="3" name="Segnaposto contenuto 2"/>
          <p:cNvSpPr>
            <a:spLocks noGrp="1"/>
          </p:cNvSpPr>
          <p:nvPr>
            <p:ph sz="quarter" idx="1"/>
          </p:nvPr>
        </p:nvSpPr>
        <p:spPr/>
        <p:txBody>
          <a:bodyPr/>
          <a:lstStyle/>
          <a:p>
            <a:pPr algn="ctr">
              <a:buNone/>
            </a:pPr>
            <a:r>
              <a:rPr lang="it-IT" b="1" dirty="0"/>
              <a:t>THE SO-CALLED EXCHANGE</a:t>
            </a:r>
          </a:p>
          <a:p>
            <a:pPr algn="ctr">
              <a:buNone/>
            </a:pPr>
            <a:r>
              <a:rPr lang="it-IT" b="1" dirty="0"/>
              <a:t>(</a:t>
            </a:r>
            <a:r>
              <a:rPr lang="it-IT" b="1" dirty="0" err="1"/>
              <a:t>between</a:t>
            </a:r>
            <a:r>
              <a:rPr lang="it-IT" b="1" dirty="0"/>
              <a:t> Kohl and Mitterrand)</a:t>
            </a:r>
          </a:p>
          <a:p>
            <a:pPr algn="ctr">
              <a:buNone/>
            </a:pPr>
            <a:endParaRPr lang="it-IT" b="1" dirty="0"/>
          </a:p>
          <a:p>
            <a:pPr algn="ctr">
              <a:buNone/>
            </a:pPr>
            <a:r>
              <a:rPr lang="en-US" b="1" i="1" dirty="0"/>
              <a:t>I’m supporting your re-unification and you’ll support the accomplishment of the European Monetary System with the birth of the single currency (euro)</a:t>
            </a:r>
          </a:p>
          <a:p>
            <a:pPr algn="ctr">
              <a:buNone/>
            </a:pPr>
            <a:endParaRPr lang="en-US" b="1" i="1" dirty="0"/>
          </a:p>
          <a:p>
            <a:pPr algn="ctr">
              <a:buNone/>
            </a:pPr>
            <a:r>
              <a:rPr lang="en-US" b="1" u="sng" dirty="0"/>
              <a:t>NO - GERMAN EUROPE</a:t>
            </a:r>
          </a:p>
          <a:p>
            <a:pPr algn="ctr">
              <a:buNone/>
            </a:pPr>
            <a:endParaRPr lang="en-US" b="1" u="sng" dirty="0"/>
          </a:p>
          <a:p>
            <a:pPr algn="ctr">
              <a:buNone/>
            </a:pPr>
            <a:r>
              <a:rPr lang="en-US" b="1" u="sng" dirty="0"/>
              <a:t>YES - EUROPEAN GERMANY</a:t>
            </a:r>
            <a:endParaRPr lang="it-IT" b="1" u="sng" dirty="0"/>
          </a:p>
          <a:p>
            <a:pPr algn="ctr">
              <a:buNone/>
            </a:pPr>
            <a:endParaRPr lang="it-IT"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effectLst>
                  <a:outerShdw blurRad="38100" dist="38100" dir="2700000" algn="tl">
                    <a:srgbClr val="000000">
                      <a:alpha val="43137"/>
                    </a:srgbClr>
                  </a:outerShdw>
                </a:effectLst>
              </a:rPr>
              <a:t>MATIGNON – PRIME MINISTER</a:t>
            </a:r>
          </a:p>
        </p:txBody>
      </p:sp>
      <p:pic>
        <p:nvPicPr>
          <p:cNvPr id="4" name="Segnaposto contenuto 3" descr="Facade_@_Jardin_de_l'Hôtel_Matignon_@_Paris_(34261927513).jpg"/>
          <p:cNvPicPr>
            <a:picLocks noGrp="1" noChangeAspect="1"/>
          </p:cNvPicPr>
          <p:nvPr>
            <p:ph sz="quarter" idx="1"/>
          </p:nvPr>
        </p:nvPicPr>
        <p:blipFill>
          <a:blip r:embed="rId2" cstate="print"/>
          <a:stretch>
            <a:fillRect/>
          </a:stretch>
        </p:blipFill>
        <p:spPr>
          <a:xfrm>
            <a:off x="1537587" y="2199556"/>
            <a:ext cx="5410677" cy="3605708"/>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effectLst>
                  <a:outerShdw blurRad="38100" dist="38100" dir="2700000" algn="tl">
                    <a:srgbClr val="000000">
                      <a:alpha val="43137"/>
                    </a:srgbClr>
                  </a:outerShdw>
                </a:effectLst>
              </a:rPr>
              <a:t>ELYSEE – PRESIDENT OF THE REPUBLIC</a:t>
            </a:r>
          </a:p>
        </p:txBody>
      </p:sp>
      <p:pic>
        <p:nvPicPr>
          <p:cNvPr id="4" name="Segnaposto contenuto 3" descr="42590444_303.jpg"/>
          <p:cNvPicPr>
            <a:picLocks noGrp="1" noChangeAspect="1"/>
          </p:cNvPicPr>
          <p:nvPr>
            <p:ph sz="quarter" idx="1"/>
          </p:nvPr>
        </p:nvPicPr>
        <p:blipFill>
          <a:blip r:embed="rId2" cstate="print"/>
          <a:stretch>
            <a:fillRect/>
          </a:stretch>
        </p:blipFill>
        <p:spPr>
          <a:xfrm>
            <a:off x="857250" y="2160587"/>
            <a:ext cx="6667500" cy="3752850"/>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effectLst>
                  <a:outerShdw blurRad="38100" dist="38100" dir="2700000" algn="tl">
                    <a:srgbClr val="000000">
                      <a:alpha val="43137"/>
                    </a:srgbClr>
                  </a:outerShdw>
                </a:effectLst>
              </a:rPr>
              <a:t>KEY QUESTIONS FOR V REPUBLIC</a:t>
            </a:r>
          </a:p>
        </p:txBody>
      </p:sp>
      <p:sp>
        <p:nvSpPr>
          <p:cNvPr id="3" name="Segnaposto contenuto 2"/>
          <p:cNvSpPr>
            <a:spLocks noGrp="1"/>
          </p:cNvSpPr>
          <p:nvPr>
            <p:ph sz="quarter" idx="1"/>
          </p:nvPr>
        </p:nvSpPr>
        <p:spPr/>
        <p:txBody>
          <a:bodyPr>
            <a:normAutofit fontScale="92500"/>
          </a:bodyPr>
          <a:lstStyle/>
          <a:p>
            <a:pPr algn="ctr">
              <a:buNone/>
            </a:pPr>
            <a:r>
              <a:rPr lang="it-IT" b="1" dirty="0"/>
              <a:t>RELATIONSHIP BETWEEN </a:t>
            </a:r>
          </a:p>
          <a:p>
            <a:pPr algn="ctr">
              <a:buNone/>
            </a:pPr>
            <a:r>
              <a:rPr lang="it-IT" b="1" dirty="0"/>
              <a:t>MATIGNON AND ELYSEE</a:t>
            </a:r>
          </a:p>
          <a:p>
            <a:pPr algn="just"/>
            <a:r>
              <a:rPr lang="it-IT" dirty="0" err="1"/>
              <a:t>After</a:t>
            </a:r>
            <a:r>
              <a:rPr lang="it-IT" dirty="0"/>
              <a:t> referendum on Evian Agreement – </a:t>
            </a:r>
            <a:r>
              <a:rPr lang="it-IT" dirty="0" err="1"/>
              <a:t>change</a:t>
            </a:r>
            <a:r>
              <a:rPr lang="it-IT" dirty="0"/>
              <a:t> </a:t>
            </a:r>
            <a:r>
              <a:rPr lang="it-IT" dirty="0" err="1"/>
              <a:t>of</a:t>
            </a:r>
            <a:r>
              <a:rPr lang="it-IT" dirty="0"/>
              <a:t> Prime </a:t>
            </a:r>
            <a:r>
              <a:rPr lang="it-IT" dirty="0" err="1"/>
              <a:t>Minister</a:t>
            </a:r>
            <a:r>
              <a:rPr lang="it-IT" dirty="0"/>
              <a:t> (</a:t>
            </a:r>
            <a:r>
              <a:rPr lang="it-IT" dirty="0" err="1"/>
              <a:t>Debré</a:t>
            </a:r>
            <a:r>
              <a:rPr lang="it-IT" dirty="0"/>
              <a:t> </a:t>
            </a:r>
            <a:r>
              <a:rPr lang="it-IT" dirty="0" err="1"/>
              <a:t>question</a:t>
            </a:r>
            <a:r>
              <a:rPr lang="it-IT" dirty="0"/>
              <a:t>)</a:t>
            </a:r>
          </a:p>
          <a:p>
            <a:pPr algn="just">
              <a:buNone/>
            </a:pPr>
            <a:endParaRPr lang="it-IT" dirty="0"/>
          </a:p>
          <a:p>
            <a:pPr algn="just"/>
            <a:r>
              <a:rPr lang="it-IT" dirty="0"/>
              <a:t>The </a:t>
            </a:r>
            <a:r>
              <a:rPr lang="it-IT" dirty="0" err="1"/>
              <a:t>meaning</a:t>
            </a:r>
            <a:r>
              <a:rPr lang="it-IT" dirty="0"/>
              <a:t> </a:t>
            </a:r>
            <a:r>
              <a:rPr lang="it-IT" dirty="0" err="1"/>
              <a:t>of</a:t>
            </a:r>
            <a:r>
              <a:rPr lang="it-IT" dirty="0"/>
              <a:t> Pompidou’s </a:t>
            </a:r>
            <a:r>
              <a:rPr lang="it-IT" dirty="0" err="1"/>
              <a:t>choice</a:t>
            </a:r>
            <a:endParaRPr lang="it-IT" dirty="0"/>
          </a:p>
          <a:p>
            <a:pPr algn="just">
              <a:buNone/>
            </a:pPr>
            <a:endParaRPr lang="it-IT" dirty="0"/>
          </a:p>
          <a:p>
            <a:pPr algn="just"/>
            <a:r>
              <a:rPr lang="en-US" dirty="0"/>
              <a:t>Potential ambiguity of the Constitution: “The Prime minister leads (runs) the government action” (article 21)</a:t>
            </a:r>
          </a:p>
          <a:p>
            <a:pPr algn="just">
              <a:buNone/>
            </a:pPr>
            <a:endParaRPr lang="en-US" dirty="0"/>
          </a:p>
          <a:p>
            <a:pPr algn="just"/>
            <a:r>
              <a:rPr lang="en-US" dirty="0"/>
              <a:t>Pompidou working for building his own leadership</a:t>
            </a:r>
          </a:p>
          <a:p>
            <a:pPr algn="just"/>
            <a:endParaRPr lang="it-IT" dirty="0"/>
          </a:p>
          <a:p>
            <a:pPr algn="just"/>
            <a:endParaRPr lang="it-IT"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t>MITTERRAND’S ATTACK TO THE GENERAL - 1964</a:t>
            </a:r>
          </a:p>
        </p:txBody>
      </p:sp>
      <p:pic>
        <p:nvPicPr>
          <p:cNvPr id="4" name="Segnaposto contenuto 3" descr="h-3000-mitterrand_francois_le-coup-detat-permanent_1964_edition-originale_3_67469.jpg"/>
          <p:cNvPicPr>
            <a:picLocks noGrp="1" noChangeAspect="1"/>
          </p:cNvPicPr>
          <p:nvPr>
            <p:ph sz="quarter" idx="1"/>
          </p:nvPr>
        </p:nvPicPr>
        <p:blipFill>
          <a:blip r:embed="rId2" cstate="print"/>
          <a:stretch>
            <a:fillRect/>
          </a:stretch>
        </p:blipFill>
        <p:spPr>
          <a:xfrm>
            <a:off x="2566458" y="1600200"/>
            <a:ext cx="3249083" cy="4873625"/>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effectLst>
                  <a:outerShdw blurRad="38100" dist="38100" dir="2700000" algn="tl">
                    <a:srgbClr val="000000">
                      <a:alpha val="43137"/>
                    </a:srgbClr>
                  </a:outerShdw>
                </a:effectLst>
              </a:rPr>
              <a:t>First </a:t>
            </a:r>
            <a:r>
              <a:rPr lang="it-IT" b="1" dirty="0" err="1">
                <a:effectLst>
                  <a:outerShdw blurRad="38100" dist="38100" dir="2700000" algn="tl">
                    <a:srgbClr val="000000">
                      <a:alpha val="43137"/>
                    </a:srgbClr>
                  </a:outerShdw>
                </a:effectLst>
              </a:rPr>
              <a:t>turning</a:t>
            </a:r>
            <a:r>
              <a:rPr lang="it-IT" b="1" dirty="0">
                <a:effectLst>
                  <a:outerShdw blurRad="38100" dist="38100" dir="2700000" algn="tl">
                    <a:srgbClr val="000000">
                      <a:alpha val="43137"/>
                    </a:srgbClr>
                  </a:outerShdw>
                </a:effectLst>
              </a:rPr>
              <a:t> </a:t>
            </a:r>
            <a:r>
              <a:rPr lang="it-IT" b="1" dirty="0" err="1">
                <a:effectLst>
                  <a:outerShdw blurRad="38100" dist="38100" dir="2700000" algn="tl">
                    <a:srgbClr val="000000">
                      <a:alpha val="43137"/>
                    </a:srgbClr>
                  </a:outerShdw>
                </a:effectLst>
              </a:rPr>
              <a:t>point</a:t>
            </a:r>
            <a:r>
              <a:rPr lang="it-IT" b="1" dirty="0">
                <a:effectLst>
                  <a:outerShdw blurRad="38100" dist="38100" dir="2700000" algn="tl">
                    <a:srgbClr val="000000">
                      <a:alpha val="43137"/>
                    </a:srgbClr>
                  </a:outerShdw>
                </a:effectLst>
              </a:rPr>
              <a:t> </a:t>
            </a:r>
            <a:r>
              <a:rPr lang="it-IT" b="1" dirty="0" err="1">
                <a:effectLst>
                  <a:outerShdw blurRad="38100" dist="38100" dir="2700000" algn="tl">
                    <a:srgbClr val="000000">
                      <a:alpha val="43137"/>
                    </a:srgbClr>
                  </a:outerShdw>
                </a:effectLst>
              </a:rPr>
              <a:t>for</a:t>
            </a:r>
            <a:r>
              <a:rPr lang="it-IT" b="1" dirty="0">
                <a:effectLst>
                  <a:outerShdw blurRad="38100" dist="38100" dir="2700000" algn="tl">
                    <a:srgbClr val="000000">
                      <a:alpha val="43137"/>
                    </a:srgbClr>
                  </a:outerShdw>
                </a:effectLst>
              </a:rPr>
              <a:t> the </a:t>
            </a:r>
            <a:br>
              <a:rPr lang="it-IT" b="1" dirty="0">
                <a:effectLst>
                  <a:outerShdw blurRad="38100" dist="38100" dir="2700000" algn="tl">
                    <a:srgbClr val="000000">
                      <a:alpha val="43137"/>
                    </a:srgbClr>
                  </a:outerShdw>
                </a:effectLst>
              </a:rPr>
            </a:br>
            <a:r>
              <a:rPr lang="it-IT" b="1" dirty="0" err="1">
                <a:effectLst>
                  <a:outerShdw blurRad="38100" dist="38100" dir="2700000" algn="tl">
                    <a:srgbClr val="000000">
                      <a:alpha val="43137"/>
                    </a:srgbClr>
                  </a:outerShdw>
                </a:effectLst>
              </a:rPr>
              <a:t>new</a:t>
            </a:r>
            <a:r>
              <a:rPr lang="it-IT" b="1" dirty="0">
                <a:effectLst>
                  <a:outerShdw blurRad="38100" dist="38100" dir="2700000" algn="tl">
                    <a:srgbClr val="000000">
                      <a:alpha val="43137"/>
                    </a:srgbClr>
                  </a:outerShdw>
                </a:effectLst>
              </a:rPr>
              <a:t> v </a:t>
            </a:r>
            <a:r>
              <a:rPr lang="it-IT" b="1" dirty="0" err="1">
                <a:effectLst>
                  <a:outerShdw blurRad="38100" dist="38100" dir="2700000" algn="tl">
                    <a:srgbClr val="000000">
                      <a:alpha val="43137"/>
                    </a:srgbClr>
                  </a:outerShdw>
                </a:effectLst>
              </a:rPr>
              <a:t>republic</a:t>
            </a:r>
            <a:r>
              <a:rPr lang="it-IT" b="1" dirty="0">
                <a:effectLst>
                  <a:outerShdw blurRad="38100" dist="38100" dir="2700000" algn="tl">
                    <a:srgbClr val="000000">
                      <a:alpha val="43137"/>
                    </a:srgbClr>
                  </a:outerShdw>
                </a:effectLst>
              </a:rPr>
              <a:t> - 1965</a:t>
            </a:r>
          </a:p>
        </p:txBody>
      </p:sp>
      <p:sp>
        <p:nvSpPr>
          <p:cNvPr id="3" name="Segnaposto contenuto 2"/>
          <p:cNvSpPr>
            <a:spLocks noGrp="1"/>
          </p:cNvSpPr>
          <p:nvPr>
            <p:ph sz="quarter" idx="1"/>
          </p:nvPr>
        </p:nvSpPr>
        <p:spPr/>
        <p:txBody>
          <a:bodyPr/>
          <a:lstStyle/>
          <a:p>
            <a:pPr algn="ctr">
              <a:buNone/>
            </a:pPr>
            <a:r>
              <a:rPr lang="it-IT" b="1" dirty="0"/>
              <a:t>TWO IMPORTANT LESSONS</a:t>
            </a:r>
          </a:p>
          <a:p>
            <a:pPr algn="ctr">
              <a:buNone/>
            </a:pPr>
            <a:endParaRPr lang="it-IT" dirty="0"/>
          </a:p>
          <a:p>
            <a:pPr algn="ctr"/>
            <a:r>
              <a:rPr lang="it-IT" sz="2800" dirty="0"/>
              <a:t>De Gaulle </a:t>
            </a:r>
            <a:r>
              <a:rPr lang="it-IT" sz="2800" dirty="0" err="1"/>
              <a:t>discovered</a:t>
            </a:r>
            <a:r>
              <a:rPr lang="it-IT" sz="2800" dirty="0"/>
              <a:t> </a:t>
            </a:r>
            <a:r>
              <a:rPr lang="it-IT" sz="2800" dirty="0" err="1"/>
              <a:t>how</a:t>
            </a:r>
            <a:r>
              <a:rPr lang="it-IT" sz="2800" dirty="0"/>
              <a:t> </a:t>
            </a:r>
            <a:r>
              <a:rPr lang="it-IT" sz="2800" dirty="0" err="1"/>
              <a:t>is</a:t>
            </a:r>
            <a:r>
              <a:rPr lang="it-IT" sz="2800" dirty="0"/>
              <a:t> </a:t>
            </a:r>
            <a:r>
              <a:rPr lang="it-IT" sz="2800" dirty="0" err="1"/>
              <a:t>complicated</a:t>
            </a:r>
            <a:r>
              <a:rPr lang="it-IT" sz="2800" dirty="0"/>
              <a:t> </a:t>
            </a:r>
            <a:r>
              <a:rPr lang="it-IT" sz="2800" dirty="0" err="1"/>
              <a:t>to</a:t>
            </a:r>
            <a:r>
              <a:rPr lang="it-IT" sz="2800" dirty="0"/>
              <a:t> </a:t>
            </a:r>
            <a:r>
              <a:rPr lang="it-IT" sz="2800" dirty="0" err="1"/>
              <a:t>be</a:t>
            </a:r>
            <a:r>
              <a:rPr lang="it-IT" sz="2800" dirty="0"/>
              <a:t> a </a:t>
            </a:r>
            <a:r>
              <a:rPr lang="it-IT" sz="2800" dirty="0" err="1"/>
              <a:t>myth</a:t>
            </a:r>
            <a:r>
              <a:rPr lang="it-IT" sz="2800" dirty="0"/>
              <a:t> in “</a:t>
            </a:r>
            <a:r>
              <a:rPr lang="it-IT" sz="2800" dirty="0" err="1"/>
              <a:t>normal</a:t>
            </a:r>
            <a:r>
              <a:rPr lang="it-IT" sz="2800" dirty="0"/>
              <a:t> </a:t>
            </a:r>
            <a:r>
              <a:rPr lang="it-IT" sz="2800" dirty="0" err="1"/>
              <a:t>time</a:t>
            </a:r>
            <a:r>
              <a:rPr lang="it-IT" sz="2800" dirty="0"/>
              <a:t>”</a:t>
            </a:r>
          </a:p>
          <a:p>
            <a:pPr algn="ctr">
              <a:buNone/>
            </a:pPr>
            <a:endParaRPr lang="it-IT" sz="2800" dirty="0"/>
          </a:p>
          <a:p>
            <a:pPr algn="ctr">
              <a:buNone/>
            </a:pPr>
            <a:endParaRPr lang="it-IT" sz="2800" dirty="0"/>
          </a:p>
          <a:p>
            <a:pPr algn="ctr"/>
            <a:r>
              <a:rPr lang="it-IT" sz="2800" dirty="0"/>
              <a:t>Mitterrand </a:t>
            </a:r>
            <a:r>
              <a:rPr lang="it-IT" sz="2800" dirty="0" err="1"/>
              <a:t>implicitly</a:t>
            </a:r>
            <a:r>
              <a:rPr lang="it-IT" sz="2800" dirty="0"/>
              <a:t> </a:t>
            </a:r>
            <a:r>
              <a:rPr lang="it-IT" sz="2800" dirty="0" err="1"/>
              <a:t>legitimated</a:t>
            </a:r>
            <a:r>
              <a:rPr lang="it-IT" sz="2800" dirty="0"/>
              <a:t> the V Republic system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effectLst>
                  <a:outerShdw blurRad="38100" dist="38100" dir="2700000" algn="tl">
                    <a:srgbClr val="000000">
                      <a:alpha val="43137"/>
                    </a:srgbClr>
                  </a:outerShdw>
                </a:effectLst>
              </a:rPr>
              <a:t>1967 and a </a:t>
            </a:r>
            <a:r>
              <a:rPr lang="it-IT" b="1" dirty="0" err="1">
                <a:effectLst>
                  <a:outerShdw blurRad="38100" dist="38100" dir="2700000" algn="tl">
                    <a:srgbClr val="000000">
                      <a:alpha val="43137"/>
                    </a:srgbClr>
                  </a:outerShdw>
                </a:effectLst>
              </a:rPr>
              <a:t>new</a:t>
            </a:r>
            <a:r>
              <a:rPr lang="it-IT" b="1" dirty="0">
                <a:effectLst>
                  <a:outerShdw blurRad="38100" dist="38100" dir="2700000" algn="tl">
                    <a:srgbClr val="000000">
                      <a:alpha val="43137"/>
                    </a:srgbClr>
                  </a:outerShdw>
                </a:effectLst>
              </a:rPr>
              <a:t> </a:t>
            </a:r>
            <a:r>
              <a:rPr lang="it-IT" b="1" dirty="0" err="1">
                <a:effectLst>
                  <a:outerShdw blurRad="38100" dist="38100" dir="2700000" algn="tl">
                    <a:srgbClr val="000000">
                      <a:alpha val="43137"/>
                    </a:srgbClr>
                  </a:outerShdw>
                </a:effectLst>
              </a:rPr>
              <a:t>gaullist</a:t>
            </a:r>
            <a:r>
              <a:rPr lang="it-IT" b="1" dirty="0">
                <a:effectLst>
                  <a:outerShdw blurRad="38100" dist="38100" dir="2700000" algn="tl">
                    <a:srgbClr val="000000">
                      <a:alpha val="43137"/>
                    </a:srgbClr>
                  </a:outerShdw>
                </a:effectLst>
              </a:rPr>
              <a:t> leadership</a:t>
            </a:r>
          </a:p>
        </p:txBody>
      </p:sp>
      <p:pic>
        <p:nvPicPr>
          <p:cNvPr id="4" name="Segnaposto contenuto 3" descr="gettyimages-1152814632-1024x1024.jpg"/>
          <p:cNvPicPr>
            <a:picLocks noGrp="1" noChangeAspect="1"/>
          </p:cNvPicPr>
          <p:nvPr>
            <p:ph sz="quarter" idx="1"/>
          </p:nvPr>
        </p:nvPicPr>
        <p:blipFill>
          <a:blip r:embed="rId2" cstate="print"/>
          <a:stretch>
            <a:fillRect/>
          </a:stretch>
        </p:blipFill>
        <p:spPr>
          <a:xfrm>
            <a:off x="2972547" y="2047758"/>
            <a:ext cx="2535557" cy="3829514"/>
          </a:xfr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Loggia">
  <a:themeElements>
    <a:clrScheme name="Loggia">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Loggia">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Loggia">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439</TotalTime>
  <Words>1707</Words>
  <Application>Microsoft Office PowerPoint</Application>
  <PresentationFormat>Presentazione su schermo (4:3)</PresentationFormat>
  <Paragraphs>177</Paragraphs>
  <Slides>36</Slides>
  <Notes>0</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36</vt:i4>
      </vt:variant>
    </vt:vector>
  </HeadingPairs>
  <TitlesOfParts>
    <vt:vector size="40" baseType="lpstr">
      <vt:lpstr>Century Schoolbook</vt:lpstr>
      <vt:lpstr>Wingdings</vt:lpstr>
      <vt:lpstr>Wingdings 2</vt:lpstr>
      <vt:lpstr>Loggia</vt:lpstr>
      <vt:lpstr>V REPUBLIC  POLITICAL SYSTEM</vt:lpstr>
      <vt:lpstr>MYTH IN POLITICS</vt:lpstr>
      <vt:lpstr>1962 - QUESTION</vt:lpstr>
      <vt:lpstr>MATIGNON – PRIME MINISTER</vt:lpstr>
      <vt:lpstr>ELYSEE – PRESIDENT OF THE REPUBLIC</vt:lpstr>
      <vt:lpstr>KEY QUESTIONS FOR V REPUBLIC</vt:lpstr>
      <vt:lpstr>MITTERRAND’S ATTACK TO THE GENERAL - 1964</vt:lpstr>
      <vt:lpstr>First turning point for the  new v republic - 1965</vt:lpstr>
      <vt:lpstr>1967 and a new gaullist leadership</vt:lpstr>
      <vt:lpstr>1967 and a new gaullist leadership</vt:lpstr>
      <vt:lpstr>GAULLISM AND FOREIGN POLICY – CONCRETE APPROACHES</vt:lpstr>
      <vt:lpstr>1966-1967 STRONG ACTIVISM</vt:lpstr>
      <vt:lpstr>DE GAULLE TO JOHNSON – MARCH 1966</vt:lpstr>
      <vt:lpstr>SEPTEMBER 1966</vt:lpstr>
      <vt:lpstr>DE GAULLE’S CHOICE AFTER ‘68</vt:lpstr>
      <vt:lpstr>DE GAULLE’S LEGACY –  TWO KEY POINTS</vt:lpstr>
      <vt:lpstr>“UNE CERTAINE IDEE DE LA FRANCE”</vt:lpstr>
      <vt:lpstr>IMPORTANCE OF  POMPIDOU’S YEARS</vt:lpstr>
      <vt:lpstr>THE IMPORTANCE OF THE YEARS IN MATIGNON PALACE</vt:lpstr>
      <vt:lpstr>PRIMACY OF THE PRESIDENT OF THE REPUBLIC</vt:lpstr>
      <vt:lpstr>GREAT BRITAIN</vt:lpstr>
      <vt:lpstr>VALERY GISCARD D’ESTAING</vt:lpstr>
      <vt:lpstr>VALERY GISCARD D’ESTAING</vt:lpstr>
      <vt:lpstr>VALERY GISCARD D’ESTAING</vt:lpstr>
      <vt:lpstr>FRANCOIS MITTERRAND</vt:lpstr>
      <vt:lpstr>FRANCOIS MITTERRAND</vt:lpstr>
      <vt:lpstr>1986: AS A TURNING POINT</vt:lpstr>
      <vt:lpstr>1986 – NATIONAL FRONT VOTE - SIMULATION</vt:lpstr>
      <vt:lpstr>1988: INTERESTING PRESIDENTIAL ELECTIONS</vt:lpstr>
      <vt:lpstr>1988: INTERESTING PRESIDENTIAL ELECTIONS</vt:lpstr>
      <vt:lpstr>ELYSEE TREATY 1963</vt:lpstr>
      <vt:lpstr>MITTERRAND AND THE FRANCO-GERMAN ALLIANCE 1983</vt:lpstr>
      <vt:lpstr>VERDUN 1984</vt:lpstr>
      <vt:lpstr>MITTERRAND AND GERMAN  RE-UNIFICATION</vt:lpstr>
      <vt:lpstr>MITTERRAND AND GERMAN  RE-UNIFICATION</vt:lpstr>
      <vt:lpstr>MITTERRAND AND GERMAN  RE-UNIFICATION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 REPUBLIC POLITICAL SYSTEM</dc:title>
  <dc:creator>Michele</dc:creator>
  <cp:lastModifiedBy>Michele Marchi</cp:lastModifiedBy>
  <cp:revision>71</cp:revision>
  <dcterms:created xsi:type="dcterms:W3CDTF">2020-10-06T06:27:59Z</dcterms:created>
  <dcterms:modified xsi:type="dcterms:W3CDTF">2023-10-23T14:33:04Z</dcterms:modified>
</cp:coreProperties>
</file>