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3" r:id="rId5"/>
    <p:sldId id="284" r:id="rId6"/>
    <p:sldId id="259" r:id="rId7"/>
    <p:sldId id="260" r:id="rId8"/>
    <p:sldId id="261" r:id="rId9"/>
    <p:sldId id="262" r:id="rId10"/>
    <p:sldId id="285" r:id="rId11"/>
    <p:sldId id="263" r:id="rId12"/>
    <p:sldId id="264" r:id="rId13"/>
    <p:sldId id="274" r:id="rId14"/>
    <p:sldId id="286" r:id="rId15"/>
    <p:sldId id="287" r:id="rId16"/>
    <p:sldId id="288" r:id="rId17"/>
    <p:sldId id="289" r:id="rId18"/>
    <p:sldId id="265" r:id="rId19"/>
    <p:sldId id="266" r:id="rId20"/>
    <p:sldId id="267" r:id="rId21"/>
    <p:sldId id="290" r:id="rId22"/>
    <p:sldId id="275" r:id="rId23"/>
    <p:sldId id="268" r:id="rId24"/>
    <p:sldId id="269" r:id="rId25"/>
    <p:sldId id="270" r:id="rId26"/>
    <p:sldId id="273" r:id="rId27"/>
    <p:sldId id="271" r:id="rId28"/>
    <p:sldId id="272" r:id="rId29"/>
    <p:sldId id="276" r:id="rId30"/>
    <p:sldId id="291" r:id="rId31"/>
    <p:sldId id="292" r:id="rId32"/>
    <p:sldId id="293" r:id="rId33"/>
    <p:sldId id="277" r:id="rId34"/>
    <p:sldId id="278" r:id="rId35"/>
    <p:sldId id="294" r:id="rId36"/>
    <p:sldId id="295" r:id="rId37"/>
    <p:sldId id="279" r:id="rId38"/>
    <p:sldId id="296" r:id="rId39"/>
    <p:sldId id="280" r:id="rId40"/>
    <p:sldId id="282" r:id="rId41"/>
    <p:sldId id="281" r:id="rId4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79F01326-9F4C-40F3-9454-27CCEB07EF1E}" type="datetimeFigureOut">
              <a:rPr lang="it-IT" smtClean="0"/>
              <a:pPr/>
              <a:t>20/10/2020</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F889C1DE-E2BF-42F7-9E8C-C09BF0420BF9}"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9F01326-9F4C-40F3-9454-27CCEB07EF1E}" type="datetimeFigureOut">
              <a:rPr lang="it-IT" smtClean="0"/>
              <a:pPr/>
              <a:t>20/10/2020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889C1DE-E2BF-42F7-9E8C-C09BF0420BF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9F01326-9F4C-40F3-9454-27CCEB07EF1E}" type="datetimeFigureOut">
              <a:rPr lang="it-IT" smtClean="0"/>
              <a:pPr/>
              <a:t>20/10/2020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889C1DE-E2BF-42F7-9E8C-C09BF0420BF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4"/>
          </p:nvPr>
        </p:nvSpPr>
        <p:spPr/>
        <p:txBody>
          <a:bodyPr rtlCol="0"/>
          <a:lstStyle/>
          <a:p>
            <a:fld id="{79F01326-9F4C-40F3-9454-27CCEB07EF1E}" type="datetimeFigureOut">
              <a:rPr lang="it-IT" smtClean="0"/>
              <a:pPr/>
              <a:t>20/10/2020</a:t>
            </a:fld>
            <a:endParaRPr lang="it-IT"/>
          </a:p>
        </p:txBody>
      </p:sp>
      <p:sp>
        <p:nvSpPr>
          <p:cNvPr id="9" name="Segnaposto numero diapositiva 8"/>
          <p:cNvSpPr>
            <a:spLocks noGrp="1"/>
          </p:cNvSpPr>
          <p:nvPr>
            <p:ph type="sldNum" sz="quarter" idx="15"/>
          </p:nvPr>
        </p:nvSpPr>
        <p:spPr/>
        <p:txBody>
          <a:bodyPr rtlCol="0"/>
          <a:lstStyle/>
          <a:p>
            <a:fld id="{F889C1DE-E2BF-42F7-9E8C-C09BF0420BF9}" type="slidenum">
              <a:rPr lang="it-IT" smtClean="0"/>
              <a:pPr/>
              <a:t>‹N›</a:t>
            </a:fld>
            <a:endParaRPr lang="it-IT"/>
          </a:p>
        </p:txBody>
      </p:sp>
      <p:sp>
        <p:nvSpPr>
          <p:cNvPr id="10" name="Segnaposto piè di pagina 9"/>
          <p:cNvSpPr>
            <a:spLocks noGrp="1"/>
          </p:cNvSpPr>
          <p:nvPr>
            <p:ph type="ftr" sz="quarter" idx="16"/>
          </p:nvPr>
        </p:nvSpPr>
        <p:spPr/>
        <p:txBody>
          <a:bodyPr rtlCol="0"/>
          <a:lstStyle/>
          <a:p>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79F01326-9F4C-40F3-9454-27CCEB07EF1E}" type="datetimeFigureOut">
              <a:rPr lang="it-IT" smtClean="0"/>
              <a:pPr/>
              <a:t>20/10/2020</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F889C1DE-E2BF-42F7-9E8C-C09BF0420BF9}"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79F01326-9F4C-40F3-9454-27CCEB07EF1E}" type="datetimeFigureOut">
              <a:rPr lang="it-IT" smtClean="0"/>
              <a:pPr/>
              <a:t>20/10/2020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889C1DE-E2BF-42F7-9E8C-C09BF0420BF9}"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smtClean="0"/>
              <a:t>Fare clic per modificare lo stile del titolo</a:t>
            </a:r>
            <a:endParaRPr kumimoji="0" lang="en-US"/>
          </a:p>
        </p:txBody>
      </p:sp>
      <p:sp>
        <p:nvSpPr>
          <p:cNvPr id="7" name="Segnaposto data 6"/>
          <p:cNvSpPr>
            <a:spLocks noGrp="1"/>
          </p:cNvSpPr>
          <p:nvPr>
            <p:ph type="dt" sz="half" idx="10"/>
          </p:nvPr>
        </p:nvSpPr>
        <p:spPr/>
        <p:txBody>
          <a:bodyPr/>
          <a:lstStyle/>
          <a:p>
            <a:fld id="{79F01326-9F4C-40F3-9454-27CCEB07EF1E}" type="datetimeFigureOut">
              <a:rPr lang="it-IT" smtClean="0"/>
              <a:pPr/>
              <a:t>20/10/2020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889C1DE-E2BF-42F7-9E8C-C09BF0420BF9}"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6" name="Segnaposto data 5"/>
          <p:cNvSpPr>
            <a:spLocks noGrp="1"/>
          </p:cNvSpPr>
          <p:nvPr>
            <p:ph type="dt" sz="half" idx="10"/>
          </p:nvPr>
        </p:nvSpPr>
        <p:spPr/>
        <p:txBody>
          <a:bodyPr rtlCol="0"/>
          <a:lstStyle/>
          <a:p>
            <a:fld id="{79F01326-9F4C-40F3-9454-27CCEB07EF1E}" type="datetimeFigureOut">
              <a:rPr lang="it-IT" smtClean="0"/>
              <a:pPr/>
              <a:t>20/10/2020</a:t>
            </a:fld>
            <a:endParaRPr lang="it-IT"/>
          </a:p>
        </p:txBody>
      </p:sp>
      <p:sp>
        <p:nvSpPr>
          <p:cNvPr id="7" name="Segnaposto numero diapositiva 6"/>
          <p:cNvSpPr>
            <a:spLocks noGrp="1"/>
          </p:cNvSpPr>
          <p:nvPr>
            <p:ph type="sldNum" sz="quarter" idx="11"/>
          </p:nvPr>
        </p:nvSpPr>
        <p:spPr/>
        <p:txBody>
          <a:bodyPr rtlCol="0"/>
          <a:lstStyle/>
          <a:p>
            <a:fld id="{F889C1DE-E2BF-42F7-9E8C-C09BF0420BF9}" type="slidenum">
              <a:rPr lang="it-IT" smtClean="0"/>
              <a:pPr/>
              <a:t>‹N›</a:t>
            </a:fld>
            <a:endParaRPr lang="it-IT"/>
          </a:p>
        </p:txBody>
      </p:sp>
      <p:sp>
        <p:nvSpPr>
          <p:cNvPr id="8" name="Segnaposto piè di pagina 7"/>
          <p:cNvSpPr>
            <a:spLocks noGrp="1"/>
          </p:cNvSpPr>
          <p:nvPr>
            <p:ph type="ftr" sz="quarter" idx="12"/>
          </p:nvPr>
        </p:nvSpPr>
        <p:spPr/>
        <p:txBody>
          <a:bodyPr rtlCol="0"/>
          <a:lstStyle/>
          <a:p>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9F01326-9F4C-40F3-9454-27CCEB07EF1E}" type="datetimeFigureOut">
              <a:rPr lang="it-IT" smtClean="0"/>
              <a:pPr/>
              <a:t>20/10/2020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889C1DE-E2BF-42F7-9E8C-C09BF0420BF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4"/>
          </p:nvPr>
        </p:nvSpPr>
        <p:spPr/>
        <p:txBody>
          <a:bodyPr rtlCol="0"/>
          <a:lstStyle/>
          <a:p>
            <a:fld id="{79F01326-9F4C-40F3-9454-27CCEB07EF1E}" type="datetimeFigureOut">
              <a:rPr lang="it-IT" smtClean="0"/>
              <a:pPr/>
              <a:t>20/10/2020</a:t>
            </a:fld>
            <a:endParaRPr lang="it-IT"/>
          </a:p>
        </p:txBody>
      </p:sp>
      <p:sp>
        <p:nvSpPr>
          <p:cNvPr id="22" name="Segnaposto numero diapositiva 21"/>
          <p:cNvSpPr>
            <a:spLocks noGrp="1"/>
          </p:cNvSpPr>
          <p:nvPr>
            <p:ph type="sldNum" sz="quarter" idx="15"/>
          </p:nvPr>
        </p:nvSpPr>
        <p:spPr/>
        <p:txBody>
          <a:bodyPr rtlCol="0"/>
          <a:lstStyle/>
          <a:p>
            <a:fld id="{F889C1DE-E2BF-42F7-9E8C-C09BF0420BF9}" type="slidenum">
              <a:rPr lang="it-IT" smtClean="0"/>
              <a:pPr/>
              <a:t>‹N›</a:t>
            </a:fld>
            <a:endParaRPr lang="it-IT"/>
          </a:p>
        </p:txBody>
      </p:sp>
      <p:sp>
        <p:nvSpPr>
          <p:cNvPr id="23" name="Segnaposto piè di pagina 22"/>
          <p:cNvSpPr>
            <a:spLocks noGrp="1"/>
          </p:cNvSpPr>
          <p:nvPr>
            <p:ph type="ftr" sz="quarter" idx="16"/>
          </p:nvPr>
        </p:nvSpPr>
        <p:spPr/>
        <p:txBody>
          <a:bodyPr rtlCol="0"/>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79F01326-9F4C-40F3-9454-27CCEB07EF1E}" type="datetimeFigureOut">
              <a:rPr lang="it-IT" smtClean="0"/>
              <a:pPr/>
              <a:t>20/10/2020</a:t>
            </a:fld>
            <a:endParaRPr lang="it-IT"/>
          </a:p>
        </p:txBody>
      </p:sp>
      <p:sp>
        <p:nvSpPr>
          <p:cNvPr id="18" name="Segnaposto numero diapositiva 17"/>
          <p:cNvSpPr>
            <a:spLocks noGrp="1"/>
          </p:cNvSpPr>
          <p:nvPr>
            <p:ph type="sldNum" sz="quarter" idx="11"/>
          </p:nvPr>
        </p:nvSpPr>
        <p:spPr/>
        <p:txBody>
          <a:bodyPr rtlCol="0"/>
          <a:lstStyle/>
          <a:p>
            <a:fld id="{F889C1DE-E2BF-42F7-9E8C-C09BF0420BF9}" type="slidenum">
              <a:rPr lang="it-IT" smtClean="0"/>
              <a:pPr/>
              <a:t>‹N›</a:t>
            </a:fld>
            <a:endParaRPr lang="it-IT"/>
          </a:p>
        </p:txBody>
      </p:sp>
      <p:sp>
        <p:nvSpPr>
          <p:cNvPr id="21" name="Segnaposto piè di pagina 20"/>
          <p:cNvSpPr>
            <a:spLocks noGrp="1"/>
          </p:cNvSpPr>
          <p:nvPr>
            <p:ph type="ftr" sz="quarter" idx="12"/>
          </p:nvPr>
        </p:nvSpPr>
        <p:spPr/>
        <p:txBody>
          <a:bodyPr rtlCol="0"/>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9F01326-9F4C-40F3-9454-27CCEB07EF1E}" type="datetimeFigureOut">
              <a:rPr lang="it-IT" smtClean="0"/>
              <a:pPr/>
              <a:t>20/10/2020</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889C1DE-E2BF-42F7-9E8C-C09BF0420BF9}"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algn="ctr"/>
            <a:r>
              <a:rPr lang="it-IT" sz="4000" dirty="0" err="1" smtClean="0">
                <a:effectLst>
                  <a:outerShdw blurRad="38100" dist="38100" dir="2700000" algn="tl">
                    <a:srgbClr val="000000">
                      <a:alpha val="43137"/>
                    </a:srgbClr>
                  </a:outerShdw>
                </a:effectLst>
              </a:rPr>
              <a:t>modern</a:t>
            </a:r>
            <a:r>
              <a:rPr lang="it-IT" sz="4000" dirty="0" smtClean="0">
                <a:effectLst>
                  <a:outerShdw blurRad="38100" dist="38100" dir="2700000" algn="tl">
                    <a:srgbClr val="000000">
                      <a:alpha val="43137"/>
                    </a:srgbClr>
                  </a:outerShdw>
                </a:effectLst>
              </a:rPr>
              <a:t> </a:t>
            </a:r>
            <a:r>
              <a:rPr lang="it-IT" sz="4000" dirty="0" err="1" smtClean="0">
                <a:effectLst>
                  <a:outerShdw blurRad="38100" dist="38100" dir="2700000" algn="tl">
                    <a:srgbClr val="000000">
                      <a:alpha val="43137"/>
                    </a:srgbClr>
                  </a:outerShdw>
                </a:effectLst>
              </a:rPr>
              <a:t>turkey</a:t>
            </a:r>
            <a:endParaRPr lang="it-IT" sz="4000" dirty="0">
              <a:effectLst>
                <a:outerShdw blurRad="38100" dist="38100" dir="2700000" algn="tl">
                  <a:srgbClr val="000000">
                    <a:alpha val="43137"/>
                  </a:srgbClr>
                </a:outerShdw>
              </a:effectLst>
            </a:endParaRPr>
          </a:p>
        </p:txBody>
      </p:sp>
      <p:sp>
        <p:nvSpPr>
          <p:cNvPr id="3" name="Sottotitolo 2"/>
          <p:cNvSpPr>
            <a:spLocks noGrp="1"/>
          </p:cNvSpPr>
          <p:nvPr>
            <p:ph type="subTitle" idx="1"/>
          </p:nvPr>
        </p:nvSpPr>
        <p:spPr/>
        <p:txBody>
          <a:bodyPr>
            <a:normAutofit/>
          </a:bodyPr>
          <a:lstStyle/>
          <a:p>
            <a:pPr algn="ctr"/>
            <a:endParaRPr lang="it-IT" sz="2800" dirty="0" smtClean="0"/>
          </a:p>
          <a:p>
            <a:pPr algn="ctr"/>
            <a:r>
              <a:rPr lang="it-IT" sz="2800" dirty="0" smtClean="0">
                <a:effectLst>
                  <a:outerShdw blurRad="38100" dist="38100" dir="2700000" algn="tl">
                    <a:srgbClr val="000000">
                      <a:alpha val="43137"/>
                    </a:srgbClr>
                  </a:outerShdw>
                </a:effectLst>
              </a:rPr>
              <a:t>1908-1945</a:t>
            </a:r>
            <a:endParaRPr lang="it-IT" sz="2800" dirty="0">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800" b="1" dirty="0" smtClean="0">
                <a:effectLst>
                  <a:outerShdw blurRad="38100" dist="38100" dir="2700000" algn="tl">
                    <a:srgbClr val="000000">
                      <a:alpha val="43137"/>
                    </a:srgbClr>
                  </a:outerShdw>
                </a:effectLst>
              </a:rPr>
              <a:t>STRUGGLE FOR POWER</a:t>
            </a:r>
            <a:endParaRPr lang="it-IT" dirty="0"/>
          </a:p>
        </p:txBody>
      </p:sp>
      <p:sp>
        <p:nvSpPr>
          <p:cNvPr id="3" name="Segnaposto contenuto 2"/>
          <p:cNvSpPr>
            <a:spLocks noGrp="1"/>
          </p:cNvSpPr>
          <p:nvPr>
            <p:ph sz="quarter" idx="1"/>
          </p:nvPr>
        </p:nvSpPr>
        <p:spPr/>
        <p:txBody>
          <a:bodyPr/>
          <a:lstStyle/>
          <a:p>
            <a:pPr>
              <a:buNone/>
            </a:pPr>
            <a:r>
              <a:rPr lang="en-US" b="1" dirty="0" smtClean="0"/>
              <a:t>Insurrection of the Istanbul garrison </a:t>
            </a:r>
            <a:r>
              <a:rPr lang="en-US" dirty="0" smtClean="0"/>
              <a:t>on 13</a:t>
            </a:r>
            <a:r>
              <a:rPr lang="en-US" baseline="30000" dirty="0" smtClean="0"/>
              <a:t>th</a:t>
            </a:r>
            <a:r>
              <a:rPr lang="en-US" dirty="0" smtClean="0"/>
              <a:t> April 1909, better known in Turkish history as</a:t>
            </a:r>
            <a:r>
              <a:rPr lang="en-US" b="1" dirty="0" smtClean="0"/>
              <a:t> the 31</a:t>
            </a:r>
            <a:r>
              <a:rPr lang="en-US" b="1" baseline="30000" dirty="0" smtClean="0"/>
              <a:t>st</a:t>
            </a:r>
            <a:r>
              <a:rPr lang="en-US" b="1" dirty="0" smtClean="0"/>
              <a:t> March Incident</a:t>
            </a:r>
          </a:p>
          <a:p>
            <a:pPr>
              <a:buNone/>
            </a:pPr>
            <a:endParaRPr lang="en-US" b="1" dirty="0" smtClean="0"/>
          </a:p>
          <a:p>
            <a:pPr>
              <a:buNone/>
            </a:pPr>
            <a:r>
              <a:rPr lang="en-US" b="1" dirty="0" smtClean="0"/>
              <a:t>The insurrection</a:t>
            </a:r>
            <a:r>
              <a:rPr lang="en-US" dirty="0" smtClean="0"/>
              <a:t> led by very minor religious functionaries, known as </a:t>
            </a:r>
            <a:r>
              <a:rPr lang="en-US" dirty="0" err="1" smtClean="0"/>
              <a:t>softas</a:t>
            </a:r>
            <a:r>
              <a:rPr lang="en-US" dirty="0" smtClean="0"/>
              <a:t>, who had infiltrated the ranks of the garrison. </a:t>
            </a:r>
          </a:p>
          <a:p>
            <a:pPr>
              <a:buNone/>
            </a:pPr>
            <a:endParaRPr lang="en-US" dirty="0" smtClean="0"/>
          </a:p>
          <a:p>
            <a:pPr>
              <a:buNone/>
            </a:pPr>
            <a:r>
              <a:rPr lang="en-US" dirty="0" smtClean="0"/>
              <a:t>They demanded the restoration of the </a:t>
            </a:r>
            <a:r>
              <a:rPr lang="en-US" dirty="0" err="1" smtClean="0"/>
              <a:t>Sharia</a:t>
            </a:r>
            <a:r>
              <a:rPr lang="en-US" dirty="0" smtClean="0"/>
              <a:t>, the religious law of the Muslims. Illiterate and ignorant soldiers fed on the propaganda</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800" b="1" dirty="0" smtClean="0">
                <a:effectLst>
                  <a:outerShdw blurRad="38100" dist="38100" dir="2700000" algn="tl">
                    <a:srgbClr val="000000">
                      <a:alpha val="43137"/>
                    </a:srgbClr>
                  </a:outerShdw>
                </a:effectLst>
              </a:rPr>
              <a:t>STRUGGLE FOR POWER</a:t>
            </a:r>
            <a:endParaRPr lang="it-IT" dirty="0"/>
          </a:p>
        </p:txBody>
      </p:sp>
      <p:sp>
        <p:nvSpPr>
          <p:cNvPr id="3" name="Segnaposto contenuto 2"/>
          <p:cNvSpPr>
            <a:spLocks noGrp="1"/>
          </p:cNvSpPr>
          <p:nvPr>
            <p:ph sz="quarter" idx="1"/>
          </p:nvPr>
        </p:nvSpPr>
        <p:spPr/>
        <p:txBody>
          <a:bodyPr/>
          <a:lstStyle/>
          <a:p>
            <a:pPr algn="ctr">
              <a:buNone/>
            </a:pPr>
            <a:r>
              <a:rPr lang="it-IT" sz="3000" b="1" dirty="0" smtClean="0"/>
              <a:t>The </a:t>
            </a:r>
            <a:r>
              <a:rPr lang="it-IT" sz="3000" b="1" dirty="0" err="1" smtClean="0"/>
              <a:t>use</a:t>
            </a:r>
            <a:r>
              <a:rPr lang="it-IT" sz="3000" b="1" dirty="0" smtClean="0"/>
              <a:t> </a:t>
            </a:r>
            <a:r>
              <a:rPr lang="it-IT" sz="3000" b="1" dirty="0" err="1" smtClean="0"/>
              <a:t>of</a:t>
            </a:r>
            <a:r>
              <a:rPr lang="it-IT" sz="3000" b="1" dirty="0" smtClean="0"/>
              <a:t> </a:t>
            </a:r>
            <a:r>
              <a:rPr lang="it-IT" sz="3000" b="1" dirty="0" err="1" smtClean="0"/>
              <a:t>religion</a:t>
            </a:r>
            <a:r>
              <a:rPr lang="it-IT" sz="3000" b="1" dirty="0" smtClean="0"/>
              <a:t> </a:t>
            </a:r>
            <a:r>
              <a:rPr lang="it-IT" sz="3000" b="1" dirty="0" err="1" smtClean="0"/>
              <a:t>for</a:t>
            </a:r>
            <a:r>
              <a:rPr lang="it-IT" sz="3000" b="1" dirty="0" smtClean="0"/>
              <a:t> </a:t>
            </a:r>
            <a:r>
              <a:rPr lang="it-IT" sz="3000" b="1" dirty="0" err="1" smtClean="0"/>
              <a:t>political</a:t>
            </a:r>
            <a:r>
              <a:rPr lang="it-IT" sz="3000" b="1" dirty="0" smtClean="0"/>
              <a:t> </a:t>
            </a:r>
            <a:r>
              <a:rPr lang="it-IT" sz="3000" b="1" dirty="0" err="1" smtClean="0"/>
              <a:t>ends</a:t>
            </a:r>
            <a:endParaRPr lang="it-IT" sz="3000" b="1" dirty="0" smtClean="0"/>
          </a:p>
          <a:p>
            <a:pPr algn="ctr">
              <a:buNone/>
            </a:pPr>
            <a:endParaRPr lang="it-IT" b="1" dirty="0" smtClean="0"/>
          </a:p>
          <a:p>
            <a:pPr algn="ctr">
              <a:buNone/>
            </a:pPr>
            <a:r>
              <a:rPr lang="en-US" u="sng" dirty="0" smtClean="0"/>
              <a:t>Religious symbols had been manipulated and created the pretext for attacking and overthrowing the godless, atheistic Unionists with the purpose of restoring authority in the hands of the sultan once more</a:t>
            </a:r>
            <a:endParaRPr lang="it-IT" u="sng"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IMPORTANCE OF THE ARMY</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buNone/>
            </a:pPr>
            <a:r>
              <a:rPr lang="en-US" dirty="0" smtClean="0"/>
              <a:t>Third Army marched on the capital and crushed the insurrection</a:t>
            </a:r>
          </a:p>
          <a:p>
            <a:pPr>
              <a:buNone/>
            </a:pPr>
            <a:endParaRPr lang="en-US" b="1" dirty="0" smtClean="0"/>
          </a:p>
          <a:p>
            <a:pPr algn="ctr">
              <a:buNone/>
            </a:pPr>
            <a:r>
              <a:rPr lang="en-US" b="1" dirty="0" smtClean="0"/>
              <a:t>The constitution and the Committee had been saved but the Unionists had to pay a heavy price</a:t>
            </a:r>
            <a:endParaRPr lang="en-US" dirty="0" smtClean="0"/>
          </a:p>
          <a:p>
            <a:pPr algn="ctr">
              <a:buNone/>
            </a:pPr>
            <a:endParaRPr lang="en-US" dirty="0" smtClean="0"/>
          </a:p>
          <a:p>
            <a:pPr algn="ctr">
              <a:buNone/>
            </a:pPr>
            <a:r>
              <a:rPr lang="en-US" sz="3200" b="1" u="sng" dirty="0" smtClean="0"/>
              <a:t>they became the junior partner of the generals</a:t>
            </a:r>
            <a:endParaRPr lang="it-IT" sz="3200" b="1" u="sng" dirty="0" smtClean="0"/>
          </a:p>
          <a:p>
            <a:pPr>
              <a:buNone/>
            </a:pP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3600" b="1" dirty="0" smtClean="0">
                <a:effectLst>
                  <a:outerShdw blurRad="38100" dist="38100" dir="2700000" algn="tl">
                    <a:srgbClr val="000000">
                      <a:alpha val="43137"/>
                    </a:srgbClr>
                  </a:outerShdw>
                </a:effectLst>
              </a:rPr>
              <a:t>OTTOMAN EMPIRE IN 1914</a:t>
            </a:r>
            <a:endParaRPr lang="it-CH" sz="3600" b="1" dirty="0">
              <a:effectLst>
                <a:outerShdw blurRad="38100" dist="38100" dir="2700000" algn="tl">
                  <a:srgbClr val="000000">
                    <a:alpha val="43137"/>
                  </a:srgbClr>
                </a:outerShdw>
              </a:effectLst>
            </a:endParaRPr>
          </a:p>
        </p:txBody>
      </p:sp>
      <p:pic>
        <p:nvPicPr>
          <p:cNvPr id="4" name="Segnaposto contenuto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560647" y="1600200"/>
            <a:ext cx="7260706" cy="4873625"/>
          </a:xfrm>
        </p:spPr>
      </p:pic>
    </p:spTree>
    <p:extLst>
      <p:ext uri="{BB962C8B-B14F-4D97-AF65-F5344CB8AC3E}">
        <p14:creationId xmlns="" xmlns:p14="http://schemas.microsoft.com/office/powerpoint/2010/main" val="3533395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400" b="1" dirty="0" smtClean="0">
                <a:effectLst>
                  <a:outerShdw blurRad="38100" dist="38100" dir="2700000" algn="tl">
                    <a:srgbClr val="000000">
                      <a:alpha val="43137"/>
                    </a:srgbClr>
                  </a:outerShdw>
                </a:effectLst>
              </a:rPr>
              <a:t>LIBYA’S WAR 1911-1912</a:t>
            </a:r>
            <a:endParaRPr lang="it-IT" sz="44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lnSpcReduction="10000"/>
          </a:bodyPr>
          <a:lstStyle/>
          <a:p>
            <a:pPr algn="ctr">
              <a:buNone/>
            </a:pPr>
            <a:r>
              <a:rPr lang="it-IT" b="1" dirty="0" smtClean="0"/>
              <a:t>Italy </a:t>
            </a:r>
            <a:r>
              <a:rPr lang="it-IT" b="1" dirty="0" err="1" smtClean="0"/>
              <a:t>started</a:t>
            </a:r>
            <a:r>
              <a:rPr lang="it-IT" b="1" dirty="0" smtClean="0"/>
              <a:t> a </a:t>
            </a:r>
            <a:r>
              <a:rPr lang="it-IT" b="1" dirty="0" err="1" smtClean="0"/>
              <a:t>diplomatic</a:t>
            </a:r>
            <a:r>
              <a:rPr lang="it-IT" b="1" dirty="0" smtClean="0"/>
              <a:t> work on </a:t>
            </a:r>
            <a:r>
              <a:rPr lang="it-IT" b="1" dirty="0" err="1" smtClean="0"/>
              <a:t>Libya</a:t>
            </a:r>
            <a:endParaRPr lang="it-IT" b="1" dirty="0" smtClean="0"/>
          </a:p>
          <a:p>
            <a:pPr lvl="0"/>
            <a:r>
              <a:rPr lang="en-US" b="1" dirty="0" smtClean="0"/>
              <a:t>1887</a:t>
            </a:r>
            <a:r>
              <a:rPr lang="en-US" dirty="0" smtClean="0"/>
              <a:t> Agreement with UK: Italy would support Great Britain and its role in Egypt while the Italians would receive British support in Libya.</a:t>
            </a:r>
            <a:endParaRPr lang="it-IT" dirty="0" smtClean="0"/>
          </a:p>
          <a:p>
            <a:pPr lvl="0"/>
            <a:r>
              <a:rPr lang="en-US" b="1" dirty="0" smtClean="0"/>
              <a:t>1887 </a:t>
            </a:r>
            <a:r>
              <a:rPr lang="en-US" dirty="0" smtClean="0"/>
              <a:t>beginning of diplomatic difficulties with France on Tunisia (Italy wanted a part of Tunisia for itself)</a:t>
            </a:r>
            <a:endParaRPr lang="it-IT" dirty="0" smtClean="0"/>
          </a:p>
          <a:p>
            <a:pPr lvl="0"/>
            <a:r>
              <a:rPr lang="en-US" b="1" dirty="0" smtClean="0"/>
              <a:t>1902</a:t>
            </a:r>
            <a:r>
              <a:rPr lang="en-US" dirty="0" smtClean="0"/>
              <a:t> secret treaty between Italy and France which accorded to Italy freedom of intervention in Tripolitania. This treaty ended a long rivalry between Rome and Paris</a:t>
            </a:r>
            <a:endParaRPr lang="it-IT" dirty="0" smtClean="0"/>
          </a:p>
          <a:p>
            <a:pPr lvl="0"/>
            <a:r>
              <a:rPr lang="en-US" b="1" dirty="0" smtClean="0"/>
              <a:t>1902</a:t>
            </a:r>
            <a:r>
              <a:rPr lang="en-US" dirty="0" smtClean="0"/>
              <a:t> London promised that any alteration in Libya is going to be done “in the interest of Italy</a:t>
            </a:r>
            <a:endParaRPr lang="it-IT" dirty="0" smtClean="0"/>
          </a:p>
          <a:p>
            <a:pPr algn="ctr">
              <a:buNone/>
            </a:pPr>
            <a:endParaRPr lang="it-IT"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LIBYA’S WAR 1911-1912</a:t>
            </a:r>
            <a:endParaRPr lang="it-IT" sz="3600" dirty="0"/>
          </a:p>
        </p:txBody>
      </p:sp>
      <p:sp>
        <p:nvSpPr>
          <p:cNvPr id="3" name="Segnaposto contenuto 2"/>
          <p:cNvSpPr>
            <a:spLocks noGrp="1"/>
          </p:cNvSpPr>
          <p:nvPr>
            <p:ph sz="quarter" idx="1"/>
          </p:nvPr>
        </p:nvSpPr>
        <p:spPr/>
        <p:txBody>
          <a:bodyPr>
            <a:normAutofit lnSpcReduction="10000"/>
          </a:bodyPr>
          <a:lstStyle/>
          <a:p>
            <a:r>
              <a:rPr lang="en-US" b="1" dirty="0" smtClean="0"/>
              <a:t>Italy obtained formal guarantees from Paris and London: Italy could attack the Ottoman Empire without any military or diplomatic reactions by France and </a:t>
            </a:r>
            <a:r>
              <a:rPr lang="en-US" b="1" dirty="0" err="1" smtClean="0"/>
              <a:t>Uk</a:t>
            </a:r>
            <a:r>
              <a:rPr lang="en-US" b="1" dirty="0" smtClean="0"/>
              <a:t> (and also Russia)</a:t>
            </a:r>
          </a:p>
          <a:p>
            <a:r>
              <a:rPr lang="en-US" dirty="0" smtClean="0"/>
              <a:t>An ultimatum was presented to the Ottoman government on </a:t>
            </a:r>
            <a:r>
              <a:rPr lang="en-US" b="1" dirty="0" smtClean="0"/>
              <a:t>26 September 1911</a:t>
            </a:r>
            <a:endParaRPr lang="it-IT" dirty="0" smtClean="0"/>
          </a:p>
          <a:p>
            <a:r>
              <a:rPr lang="en-US" dirty="0" smtClean="0"/>
              <a:t>Austrian intermediation, the Ottomans replied with the proposal of </a:t>
            </a:r>
            <a:r>
              <a:rPr lang="en-US" b="1" dirty="0" smtClean="0"/>
              <a:t>transferring control of Libya without war, maintaining a formal Ottoman suzerainty</a:t>
            </a:r>
            <a:r>
              <a:rPr lang="en-US" dirty="0" smtClean="0"/>
              <a:t>. </a:t>
            </a:r>
            <a:endParaRPr lang="it-IT" dirty="0" smtClean="0"/>
          </a:p>
          <a:p>
            <a:pPr algn="ctr"/>
            <a:r>
              <a:rPr lang="en-US" b="1" u="sng" dirty="0" err="1" smtClean="0"/>
              <a:t>Giolitti</a:t>
            </a:r>
            <a:r>
              <a:rPr lang="en-US" b="1" u="sng" dirty="0" smtClean="0"/>
              <a:t> refused, and war was declared on September 29, 1911</a:t>
            </a:r>
            <a:endParaRPr lang="it-IT" u="sng" dirty="0" smtClean="0"/>
          </a:p>
          <a:p>
            <a:pPr>
              <a:buNone/>
            </a:pP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200" b="1" dirty="0" smtClean="0">
                <a:effectLst>
                  <a:outerShdw blurRad="38100" dist="38100" dir="2700000" algn="tl">
                    <a:srgbClr val="000000">
                      <a:alpha val="43137"/>
                    </a:srgbClr>
                  </a:outerShdw>
                </a:effectLst>
              </a:rPr>
              <a:t>BALKAN WARS 1912-1913</a:t>
            </a:r>
            <a:endParaRPr lang="it-IT" sz="32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a:bodyPr>
          <a:lstStyle/>
          <a:p>
            <a:pPr>
              <a:buNone/>
            </a:pPr>
            <a:r>
              <a:rPr lang="it-IT" b="1" dirty="0" smtClean="0"/>
              <a:t>First </a:t>
            </a:r>
            <a:r>
              <a:rPr lang="it-IT" b="1" dirty="0" err="1" smtClean="0"/>
              <a:t>Balkan</a:t>
            </a:r>
            <a:r>
              <a:rPr lang="it-IT" b="1" dirty="0" smtClean="0"/>
              <a:t> War: </a:t>
            </a:r>
            <a:r>
              <a:rPr lang="it-IT" b="1" dirty="0" err="1" smtClean="0"/>
              <a:t>Balkan</a:t>
            </a:r>
            <a:r>
              <a:rPr lang="it-IT" b="1" dirty="0" smtClean="0"/>
              <a:t> League </a:t>
            </a:r>
            <a:r>
              <a:rPr lang="it-IT" dirty="0" smtClean="0"/>
              <a:t>(Serbia, Montenegro, Bulgaria and </a:t>
            </a:r>
            <a:r>
              <a:rPr lang="it-IT" dirty="0" err="1" smtClean="0"/>
              <a:t>Greece</a:t>
            </a:r>
            <a:r>
              <a:rPr lang="it-IT" dirty="0" smtClean="0"/>
              <a:t>) </a:t>
            </a:r>
            <a:r>
              <a:rPr lang="it-IT" dirty="0" err="1" smtClean="0"/>
              <a:t>against</a:t>
            </a:r>
            <a:r>
              <a:rPr lang="it-IT" dirty="0" smtClean="0"/>
              <a:t> </a:t>
            </a:r>
            <a:r>
              <a:rPr lang="it-IT" dirty="0" err="1" smtClean="0"/>
              <a:t>Ottoman</a:t>
            </a:r>
            <a:r>
              <a:rPr lang="it-IT" dirty="0" smtClean="0"/>
              <a:t> Empire – </a:t>
            </a:r>
            <a:r>
              <a:rPr lang="it-IT" dirty="0" err="1" smtClean="0"/>
              <a:t>October</a:t>
            </a:r>
            <a:r>
              <a:rPr lang="it-IT" dirty="0" smtClean="0"/>
              <a:t> 1912</a:t>
            </a:r>
          </a:p>
          <a:p>
            <a:pPr>
              <a:buNone/>
            </a:pPr>
            <a:r>
              <a:rPr lang="it-IT" dirty="0" err="1" smtClean="0"/>
              <a:t>Treaty</a:t>
            </a:r>
            <a:r>
              <a:rPr lang="it-IT" dirty="0" smtClean="0"/>
              <a:t> </a:t>
            </a:r>
            <a:r>
              <a:rPr lang="it-IT" dirty="0" err="1" smtClean="0"/>
              <a:t>of</a:t>
            </a:r>
            <a:r>
              <a:rPr lang="it-IT" dirty="0" smtClean="0"/>
              <a:t> London – May 1913 – </a:t>
            </a:r>
            <a:r>
              <a:rPr lang="it-IT" dirty="0" err="1" smtClean="0"/>
              <a:t>to</a:t>
            </a:r>
            <a:r>
              <a:rPr lang="it-IT" dirty="0" smtClean="0"/>
              <a:t> stop </a:t>
            </a:r>
            <a:r>
              <a:rPr lang="it-IT" dirty="0" err="1" smtClean="0"/>
              <a:t>Balkan</a:t>
            </a:r>
            <a:r>
              <a:rPr lang="it-IT" dirty="0" smtClean="0"/>
              <a:t> League </a:t>
            </a:r>
            <a:r>
              <a:rPr lang="it-IT" dirty="0" err="1" smtClean="0"/>
              <a:t>advance</a:t>
            </a:r>
            <a:endParaRPr lang="it-IT" dirty="0" smtClean="0"/>
          </a:p>
          <a:p>
            <a:pPr>
              <a:buNone/>
            </a:pPr>
            <a:r>
              <a:rPr lang="it-IT" b="1" dirty="0" err="1" smtClean="0"/>
              <a:t>Second</a:t>
            </a:r>
            <a:r>
              <a:rPr lang="it-IT" b="1" dirty="0" smtClean="0"/>
              <a:t> </a:t>
            </a:r>
            <a:r>
              <a:rPr lang="it-IT" b="1" dirty="0" err="1" smtClean="0"/>
              <a:t>Balkan</a:t>
            </a:r>
            <a:r>
              <a:rPr lang="it-IT" b="1" dirty="0" smtClean="0"/>
              <a:t> War</a:t>
            </a:r>
            <a:r>
              <a:rPr lang="it-IT" dirty="0" smtClean="0"/>
              <a:t>, </a:t>
            </a:r>
            <a:r>
              <a:rPr lang="it-IT" dirty="0" err="1" smtClean="0"/>
              <a:t>to</a:t>
            </a:r>
            <a:r>
              <a:rPr lang="it-IT" dirty="0" smtClean="0"/>
              <a:t> stop </a:t>
            </a:r>
            <a:r>
              <a:rPr lang="it-IT" dirty="0" err="1" smtClean="0"/>
              <a:t>Bulgarian</a:t>
            </a:r>
            <a:r>
              <a:rPr lang="it-IT" dirty="0" smtClean="0"/>
              <a:t> </a:t>
            </a:r>
            <a:r>
              <a:rPr lang="it-IT" dirty="0" err="1" smtClean="0"/>
              <a:t>power</a:t>
            </a:r>
            <a:r>
              <a:rPr lang="it-IT" dirty="0" smtClean="0"/>
              <a:t> policy</a:t>
            </a:r>
          </a:p>
          <a:p>
            <a:r>
              <a:rPr lang="en-US" b="1" dirty="0" smtClean="0"/>
              <a:t>Treaty of Constantinople</a:t>
            </a:r>
            <a:r>
              <a:rPr lang="en-US" dirty="0" smtClean="0"/>
              <a:t>, 30 September 1913, alliance between Bulgaria and Ottoman Empire operating in the future against Greece</a:t>
            </a:r>
            <a:endParaRPr lang="it-IT" dirty="0" smtClean="0"/>
          </a:p>
          <a:p>
            <a:r>
              <a:rPr lang="en-US" b="1" dirty="0" smtClean="0"/>
              <a:t>Treaty of Athens</a:t>
            </a:r>
            <a:r>
              <a:rPr lang="en-US" dirty="0" smtClean="0"/>
              <a:t>, 14 November 1913, between Greece and Ottoman Empire, </a:t>
            </a:r>
            <a:endParaRPr lang="it-IT" dirty="0" smtClean="0"/>
          </a:p>
          <a:p>
            <a:pPr>
              <a:buNone/>
            </a:pP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BALKAN WARS 1912-1913</a:t>
            </a:r>
            <a:endParaRPr lang="it-IT" sz="3600"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r>
              <a:rPr lang="en-US" sz="3200" dirty="0" smtClean="0"/>
              <a:t>Balkan Wars conduced to an end the Ottoman rule of the Balkan Peninsula</a:t>
            </a:r>
          </a:p>
          <a:p>
            <a:pPr algn="ctr">
              <a:buNone/>
            </a:pPr>
            <a:endParaRPr lang="it-IT" sz="3200" dirty="0" smtClean="0"/>
          </a:p>
          <a:p>
            <a:pPr algn="ctr"/>
            <a:r>
              <a:rPr lang="en-US" sz="3200" dirty="0" smtClean="0"/>
              <a:t>By 1914, the remaining Ottoman territories increased of around 2.5 millions because of the flood of immigrants from the Balkans</a:t>
            </a:r>
            <a:endParaRPr lang="it-IT" sz="3200" dirty="0" smtClean="0"/>
          </a:p>
          <a:p>
            <a:pPr>
              <a:buNone/>
            </a:pPr>
            <a:endParaRPr lang="it-IT"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err="1" smtClean="0">
                <a:effectLst>
                  <a:outerShdw blurRad="38100" dist="38100" dir="2700000" algn="tl">
                    <a:srgbClr val="000000">
                      <a:alpha val="43137"/>
                    </a:srgbClr>
                  </a:outerShdw>
                </a:effectLst>
              </a:rPr>
              <a:t>Diplomatic</a:t>
            </a:r>
            <a:r>
              <a:rPr lang="it-IT" sz="4000" b="1" dirty="0" smtClean="0">
                <a:effectLst>
                  <a:outerShdw blurRad="38100" dist="38100" dir="2700000" algn="tl">
                    <a:srgbClr val="000000">
                      <a:alpha val="43137"/>
                    </a:srgbClr>
                  </a:outerShdw>
                </a:effectLst>
              </a:rPr>
              <a:t> </a:t>
            </a:r>
            <a:r>
              <a:rPr lang="it-IT" sz="4000" b="1" dirty="0" err="1" smtClean="0">
                <a:effectLst>
                  <a:outerShdw blurRad="38100" dist="38100" dir="2700000" algn="tl">
                    <a:srgbClr val="000000">
                      <a:alpha val="43137"/>
                    </a:srgbClr>
                  </a:outerShdw>
                </a:effectLst>
              </a:rPr>
              <a:t>isolation</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r>
              <a:rPr lang="en-US" sz="3200" b="1" dirty="0" smtClean="0"/>
              <a:t>NEED FOR ALLIANCE</a:t>
            </a:r>
          </a:p>
          <a:p>
            <a:pPr algn="just">
              <a:buNone/>
            </a:pPr>
            <a:endParaRPr lang="en-US" dirty="0" smtClean="0"/>
          </a:p>
          <a:p>
            <a:pPr algn="just">
              <a:buNone/>
            </a:pPr>
            <a:r>
              <a:rPr lang="en-US" dirty="0" smtClean="0"/>
              <a:t>Far from being “</a:t>
            </a:r>
            <a:r>
              <a:rPr lang="en-US" b="1" dirty="0" smtClean="0"/>
              <a:t>pro-German</a:t>
            </a:r>
            <a:r>
              <a:rPr lang="en-US" dirty="0" smtClean="0"/>
              <a:t>”, the Unionists were “pro-English” and “pro-French” simply because they were sure that Turkish interests would be best served by the Entente Powers</a:t>
            </a:r>
          </a:p>
          <a:p>
            <a:pPr algn="just">
              <a:buNone/>
            </a:pPr>
            <a:endParaRPr lang="en-US" dirty="0" smtClean="0"/>
          </a:p>
          <a:p>
            <a:pPr algn="just">
              <a:buNone/>
            </a:pPr>
            <a:r>
              <a:rPr lang="en-US" dirty="0" smtClean="0"/>
              <a:t>Germany was the last resort and even Berlin signed the alliance most reluctantly on </a:t>
            </a:r>
            <a:r>
              <a:rPr lang="en-US" b="1" dirty="0" smtClean="0"/>
              <a:t>2 August 1914</a:t>
            </a:r>
            <a:r>
              <a:rPr lang="en-US" dirty="0" smtClean="0"/>
              <a:t> only after war had broken out in Europe</a:t>
            </a:r>
            <a:endParaRPr lang="it-IT" dirty="0" smtClean="0"/>
          </a:p>
          <a:p>
            <a:pPr>
              <a:buNone/>
            </a:pPr>
            <a:endParaRPr lang="it-IT"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t>War </a:t>
            </a:r>
            <a:r>
              <a:rPr lang="it-IT" sz="4000" b="1" dirty="0" err="1" smtClean="0"/>
              <a:t>as</a:t>
            </a:r>
            <a:r>
              <a:rPr lang="it-IT" sz="4000" b="1" dirty="0" smtClean="0"/>
              <a:t> </a:t>
            </a:r>
            <a:r>
              <a:rPr lang="it-IT" sz="4000" b="1" dirty="0" err="1" smtClean="0"/>
              <a:t>liberation</a:t>
            </a:r>
            <a:endParaRPr lang="it-IT" sz="4000" b="1" dirty="0"/>
          </a:p>
        </p:txBody>
      </p:sp>
      <p:sp>
        <p:nvSpPr>
          <p:cNvPr id="3" name="Segnaposto contenuto 2"/>
          <p:cNvSpPr>
            <a:spLocks noGrp="1"/>
          </p:cNvSpPr>
          <p:nvPr>
            <p:ph sz="quarter" idx="1"/>
          </p:nvPr>
        </p:nvSpPr>
        <p:spPr/>
        <p:txBody>
          <a:bodyPr/>
          <a:lstStyle/>
          <a:p>
            <a:pPr algn="ctr">
              <a:buNone/>
            </a:pPr>
            <a:r>
              <a:rPr lang="en-US" b="1" u="sng" dirty="0" smtClean="0"/>
              <a:t>UNILATERAL ABOLITIONS OF THE CAPITULATIONS</a:t>
            </a:r>
            <a:endParaRPr lang="en-US" dirty="0" smtClean="0"/>
          </a:p>
          <a:p>
            <a:pPr>
              <a:buNone/>
            </a:pPr>
            <a:endParaRPr lang="en-US" dirty="0" smtClean="0"/>
          </a:p>
          <a:p>
            <a:r>
              <a:rPr lang="en-US" dirty="0" smtClean="0"/>
              <a:t>The quest for modernity clashed with the interests of the Great Powers</a:t>
            </a:r>
          </a:p>
          <a:p>
            <a:r>
              <a:rPr lang="en-US" dirty="0" smtClean="0"/>
              <a:t>The Porte could not pass most laws without having them vetoed by the European embassies. </a:t>
            </a:r>
          </a:p>
          <a:p>
            <a:r>
              <a:rPr lang="en-US" dirty="0" smtClean="0"/>
              <a:t>Every piece of legislation was carefully scrutinized by the legal staff at the embassies to see that it did not infringe upon the “treaty rights of foreigners”. </a:t>
            </a:r>
            <a:endParaRPr lang="it-IT" dirty="0" smtClean="0"/>
          </a:p>
          <a:p>
            <a:pPr>
              <a:buNone/>
            </a:pP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YOUNG TURKS</a:t>
            </a:r>
            <a:endParaRPr lang="it-IT" sz="36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endParaRPr lang="en-US" dirty="0" smtClean="0"/>
          </a:p>
          <a:p>
            <a:pPr algn="ctr">
              <a:buNone/>
            </a:pPr>
            <a:r>
              <a:rPr lang="en-US" dirty="0" smtClean="0"/>
              <a:t>The twentieth century opened for Turkey on </a:t>
            </a:r>
          </a:p>
          <a:p>
            <a:pPr algn="ctr">
              <a:buNone/>
            </a:pPr>
            <a:r>
              <a:rPr lang="en-US" b="1" dirty="0" smtClean="0"/>
              <a:t>23rd July 1908 </a:t>
            </a:r>
          </a:p>
          <a:p>
            <a:pPr algn="ctr">
              <a:buNone/>
            </a:pPr>
            <a:r>
              <a:rPr lang="en-US" dirty="0" smtClean="0"/>
              <a:t>with the restoration of the Constitution of 1876</a:t>
            </a:r>
          </a:p>
          <a:p>
            <a:pPr algn="ctr">
              <a:buNone/>
            </a:pPr>
            <a:endParaRPr lang="en-US" dirty="0" smtClean="0"/>
          </a:p>
          <a:p>
            <a:pPr algn="ctr">
              <a:buNone/>
            </a:pPr>
            <a:endParaRPr lang="en-US" b="1" dirty="0" smtClean="0"/>
          </a:p>
          <a:p>
            <a:pPr algn="ctr">
              <a:buNone/>
            </a:pPr>
            <a:r>
              <a:rPr lang="en-US" b="1" dirty="0" smtClean="0"/>
              <a:t>THE DREAM OF A WESTERN EVOLUTION</a:t>
            </a:r>
            <a:endParaRPr lang="it-IT"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War </a:t>
            </a:r>
            <a:r>
              <a:rPr lang="it-IT" sz="4000" b="1" dirty="0" err="1" smtClean="0">
                <a:effectLst>
                  <a:outerShdw blurRad="38100" dist="38100" dir="2700000" algn="tl">
                    <a:srgbClr val="000000">
                      <a:alpha val="43137"/>
                    </a:srgbClr>
                  </a:outerShdw>
                </a:effectLst>
              </a:rPr>
              <a:t>as</a:t>
            </a:r>
            <a:r>
              <a:rPr lang="it-IT" sz="4000" b="1" dirty="0" smtClean="0">
                <a:effectLst>
                  <a:outerShdw blurRad="38100" dist="38100" dir="2700000" algn="tl">
                    <a:srgbClr val="000000">
                      <a:alpha val="43137"/>
                    </a:srgbClr>
                  </a:outerShdw>
                </a:effectLst>
              </a:rPr>
              <a:t> </a:t>
            </a:r>
            <a:r>
              <a:rPr lang="it-IT" sz="4000" b="1" dirty="0" err="1" smtClean="0">
                <a:effectLst>
                  <a:outerShdw blurRad="38100" dist="38100" dir="2700000" algn="tl">
                    <a:srgbClr val="000000">
                      <a:alpha val="43137"/>
                    </a:srgbClr>
                  </a:outerShdw>
                </a:effectLst>
              </a:rPr>
              <a:t>liberation</a:t>
            </a:r>
            <a:endParaRPr lang="it-IT" sz="4000"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lnSpcReduction="10000"/>
          </a:bodyPr>
          <a:lstStyle/>
          <a:p>
            <a:pPr>
              <a:buNone/>
            </a:pPr>
            <a:endParaRPr lang="en-US" dirty="0" smtClean="0"/>
          </a:p>
          <a:p>
            <a:pPr algn="ctr">
              <a:buNone/>
            </a:pPr>
            <a:r>
              <a:rPr lang="en-US" dirty="0" smtClean="0"/>
              <a:t>On 9 September 1914, Said </a:t>
            </a:r>
            <a:r>
              <a:rPr lang="en-US" dirty="0" err="1" smtClean="0"/>
              <a:t>Halim</a:t>
            </a:r>
            <a:r>
              <a:rPr lang="en-US" dirty="0" smtClean="0"/>
              <a:t> Pasha presented a memorandum to the ambassadors of all the states represented at the Porte announcing the </a:t>
            </a:r>
            <a:r>
              <a:rPr lang="en-US" b="1" u="sng" dirty="0" smtClean="0"/>
              <a:t>unilateral abolition of the capitulations </a:t>
            </a:r>
            <a:r>
              <a:rPr lang="en-US" b="1" dirty="0" smtClean="0"/>
              <a:t>from the first October 1914 </a:t>
            </a:r>
          </a:p>
          <a:p>
            <a:pPr algn="ctr">
              <a:buNone/>
            </a:pPr>
            <a:endParaRPr lang="en-US" dirty="0" smtClean="0"/>
          </a:p>
          <a:p>
            <a:pPr algn="ctr">
              <a:buNone/>
            </a:pPr>
            <a:r>
              <a:rPr lang="en-US" dirty="0" smtClean="0"/>
              <a:t>The Turks had rejected the status of a </a:t>
            </a:r>
            <a:r>
              <a:rPr lang="en-US" b="1" dirty="0" smtClean="0"/>
              <a:t>semi-colony</a:t>
            </a:r>
            <a:r>
              <a:rPr lang="en-US" dirty="0" smtClean="0"/>
              <a:t> and were on the way to becoming a </a:t>
            </a:r>
            <a:r>
              <a:rPr lang="en-US" b="1" dirty="0" smtClean="0"/>
              <a:t>sovereign state</a:t>
            </a:r>
          </a:p>
          <a:p>
            <a:pPr algn="ctr">
              <a:buNone/>
            </a:pPr>
            <a:endParaRPr lang="en-US" dirty="0" smtClean="0"/>
          </a:p>
          <a:p>
            <a:pPr algn="ctr">
              <a:buNone/>
            </a:pPr>
            <a:r>
              <a:rPr lang="en-US" dirty="0" smtClean="0"/>
              <a:t>Now Turkish society would be free to advance and develop </a:t>
            </a:r>
            <a:endParaRPr lang="it-IT" dirty="0" smtClean="0"/>
          </a:p>
          <a:p>
            <a:pPr>
              <a:buNone/>
            </a:pPr>
            <a:endParaRPr lang="it-IT"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DIVISIONS AMONG THE ALLIES </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fontScale="92500" lnSpcReduction="10000"/>
          </a:bodyPr>
          <a:lstStyle/>
          <a:p>
            <a:pPr algn="ctr">
              <a:buNone/>
            </a:pPr>
            <a:r>
              <a:rPr lang="en-US" b="1" dirty="0" smtClean="0"/>
              <a:t>More determined to prevent each other from obtaining territory which would give one a strategic advantage over the rest than on crushing the Turks</a:t>
            </a:r>
            <a:endParaRPr lang="it-IT" dirty="0" smtClean="0"/>
          </a:p>
          <a:p>
            <a:pPr lvl="0"/>
            <a:r>
              <a:rPr lang="en-US" b="1" dirty="0" smtClean="0"/>
              <a:t>Britain</a:t>
            </a:r>
            <a:r>
              <a:rPr lang="en-US" dirty="0" smtClean="0"/>
              <a:t> wanted to prevent France and Italy from acquiring land which would strengthen  their position in the Mediterranean and threaten British communications with India </a:t>
            </a:r>
            <a:endParaRPr lang="it-IT" dirty="0" smtClean="0"/>
          </a:p>
          <a:p>
            <a:pPr lvl="0"/>
            <a:r>
              <a:rPr lang="en-US" b="1" dirty="0" smtClean="0"/>
              <a:t>Italians and French</a:t>
            </a:r>
            <a:r>
              <a:rPr lang="en-US" dirty="0" smtClean="0"/>
              <a:t> did all they could to sabotage British scheme, especially the attempt to use Greece as a surrogate power. </a:t>
            </a:r>
            <a:endParaRPr lang="it-IT" dirty="0" smtClean="0"/>
          </a:p>
          <a:p>
            <a:pPr lvl="0"/>
            <a:r>
              <a:rPr lang="en-US" b="1" dirty="0" err="1" smtClean="0"/>
              <a:t>Uinted</a:t>
            </a:r>
            <a:r>
              <a:rPr lang="en-US" b="1" dirty="0" smtClean="0"/>
              <a:t> States’ failure</a:t>
            </a:r>
            <a:r>
              <a:rPr lang="en-US" dirty="0" smtClean="0"/>
              <a:t> to play the role expected – It was expected the US would assume the mandate for Armenia and even Turkey </a:t>
            </a:r>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000" b="1" dirty="0" smtClean="0">
                <a:effectLst>
                  <a:outerShdw blurRad="38100" dist="38100" dir="2700000" algn="tl">
                    <a:srgbClr val="000000">
                      <a:alpha val="43137"/>
                    </a:srgbClr>
                  </a:outerShdw>
                </a:effectLst>
              </a:rPr>
              <a:t>TREATY OF SEVRES</a:t>
            </a:r>
            <a:endParaRPr lang="it-CH" sz="4000" b="1" dirty="0">
              <a:effectLst>
                <a:outerShdw blurRad="38100" dist="38100" dir="2700000" algn="tl">
                  <a:srgbClr val="000000">
                    <a:alpha val="43137"/>
                  </a:srgbClr>
                </a:outerShdw>
              </a:effectLst>
            </a:endParaRPr>
          </a:p>
        </p:txBody>
      </p:sp>
      <p:pic>
        <p:nvPicPr>
          <p:cNvPr id="4" name="Segnaposto contenuto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838200" y="1608137"/>
            <a:ext cx="6705600" cy="4857750"/>
          </a:xfrm>
        </p:spPr>
      </p:pic>
    </p:spTree>
    <p:extLst>
      <p:ext uri="{BB962C8B-B14F-4D97-AF65-F5344CB8AC3E}">
        <p14:creationId xmlns="" xmlns:p14="http://schemas.microsoft.com/office/powerpoint/2010/main" val="3035114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err="1" smtClean="0">
                <a:effectLst>
                  <a:outerShdw blurRad="38100" dist="38100" dir="2700000" algn="tl">
                    <a:srgbClr val="000000">
                      <a:alpha val="43137"/>
                    </a:srgbClr>
                  </a:outerShdw>
                </a:effectLst>
              </a:rPr>
              <a:t>Sultan</a:t>
            </a:r>
            <a:r>
              <a:rPr lang="it-IT" sz="4000" b="1" dirty="0" smtClean="0">
                <a:effectLst>
                  <a:outerShdw blurRad="38100" dist="38100" dir="2700000" algn="tl">
                    <a:srgbClr val="000000">
                      <a:alpha val="43137"/>
                    </a:srgbClr>
                  </a:outerShdw>
                </a:effectLst>
              </a:rPr>
              <a:t> last </a:t>
            </a:r>
            <a:r>
              <a:rPr lang="it-IT" sz="4000" b="1" dirty="0" err="1" smtClean="0">
                <a:effectLst>
                  <a:outerShdw blurRad="38100" dist="38100" dir="2700000" algn="tl">
                    <a:srgbClr val="000000">
                      <a:alpha val="43137"/>
                    </a:srgbClr>
                  </a:outerShdw>
                </a:effectLst>
              </a:rPr>
              <a:t>attempt</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r>
              <a:rPr lang="en-US" b="1" u="sng" dirty="0" smtClean="0"/>
              <a:t>Treaty of </a:t>
            </a:r>
            <a:r>
              <a:rPr lang="en-US" b="1" u="sng" dirty="0" err="1" smtClean="0"/>
              <a:t>Sèvres</a:t>
            </a:r>
            <a:r>
              <a:rPr lang="en-US" b="1" u="sng" dirty="0" smtClean="0"/>
              <a:t> on 10 August 1920</a:t>
            </a:r>
          </a:p>
          <a:p>
            <a:pPr>
              <a:buNone/>
            </a:pPr>
            <a:endParaRPr lang="en-US" dirty="0" smtClean="0"/>
          </a:p>
          <a:p>
            <a:r>
              <a:rPr lang="en-US" dirty="0" smtClean="0"/>
              <a:t>Birth of a half Turkish state, but it also introduced restrictions on the new state transforming it into a virtual condominium of Britain, France and Italy </a:t>
            </a:r>
          </a:p>
          <a:p>
            <a:r>
              <a:rPr lang="en-US" dirty="0" smtClean="0"/>
              <a:t>Sultan could remain in power only if the </a:t>
            </a:r>
            <a:r>
              <a:rPr lang="en-US" b="1" dirty="0" smtClean="0"/>
              <a:t>nationalist movement</a:t>
            </a:r>
            <a:r>
              <a:rPr lang="en-US" dirty="0" smtClean="0"/>
              <a:t>, which Unionists were trying to organize,</a:t>
            </a:r>
            <a:r>
              <a:rPr lang="en-US" b="1" dirty="0" smtClean="0"/>
              <a:t> failed</a:t>
            </a:r>
          </a:p>
          <a:p>
            <a:pPr algn="ctr">
              <a:buNone/>
            </a:pPr>
            <a:r>
              <a:rPr lang="en-US" b="1" dirty="0" smtClean="0"/>
              <a:t>Sultan tries to present himself as the spiritual leader of the Muslim community</a:t>
            </a:r>
            <a:endParaRPr lang="it-IT"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MUSTAFA KEMAL ATATURK</a:t>
            </a:r>
            <a:endParaRPr lang="it-IT" sz="36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buNone/>
            </a:pPr>
            <a:endParaRPr lang="en-US" dirty="0" smtClean="0"/>
          </a:p>
          <a:p>
            <a:pPr>
              <a:buNone/>
            </a:pPr>
            <a:r>
              <a:rPr lang="en-US" dirty="0" smtClean="0"/>
              <a:t>Mustafa </a:t>
            </a:r>
            <a:r>
              <a:rPr lang="en-US" dirty="0" err="1" smtClean="0"/>
              <a:t>Kemal’s</a:t>
            </a:r>
            <a:r>
              <a:rPr lang="en-US" dirty="0" smtClean="0"/>
              <a:t> great contribution was to restore unity. </a:t>
            </a:r>
          </a:p>
          <a:p>
            <a:pPr>
              <a:buNone/>
            </a:pPr>
            <a:r>
              <a:rPr lang="en-US" dirty="0" smtClean="0"/>
              <a:t>He was a Unionist leaders of long standing. </a:t>
            </a:r>
          </a:p>
          <a:p>
            <a:pPr>
              <a:buNone/>
            </a:pPr>
            <a:endParaRPr lang="en-US" dirty="0" smtClean="0"/>
          </a:p>
          <a:p>
            <a:pPr>
              <a:buNone/>
            </a:pPr>
            <a:r>
              <a:rPr lang="en-US" dirty="0" smtClean="0"/>
              <a:t>His reputation was based on his military accomplishments, his emergence from the war as an undefeated general and as one of the heroes ton the Dardanelles campaign. </a:t>
            </a:r>
            <a:endParaRPr lang="it-IT" dirty="0" smtClean="0"/>
          </a:p>
          <a:p>
            <a:pPr>
              <a:buNone/>
            </a:pPr>
            <a:endParaRPr lang="it-IT"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MUSTAFA KEMAL ATATURK</a:t>
            </a:r>
            <a:endParaRPr lang="it-IT" sz="3600" dirty="0"/>
          </a:p>
        </p:txBody>
      </p:sp>
      <p:sp>
        <p:nvSpPr>
          <p:cNvPr id="3" name="Segnaposto contenuto 2"/>
          <p:cNvSpPr>
            <a:spLocks noGrp="1"/>
          </p:cNvSpPr>
          <p:nvPr>
            <p:ph sz="quarter" idx="1"/>
          </p:nvPr>
        </p:nvSpPr>
        <p:spPr/>
        <p:txBody>
          <a:bodyPr>
            <a:normAutofit fontScale="92500" lnSpcReduction="20000"/>
          </a:bodyPr>
          <a:lstStyle/>
          <a:p>
            <a:pPr algn="ctr">
              <a:buNone/>
            </a:pPr>
            <a:r>
              <a:rPr lang="en-US" b="1" dirty="0" smtClean="0"/>
              <a:t>Resistance groups </a:t>
            </a:r>
            <a:r>
              <a:rPr lang="en-US" dirty="0" smtClean="0"/>
              <a:t>(against the western Powers and against the sultan) calling themselves </a:t>
            </a:r>
            <a:r>
              <a:rPr lang="en-US" b="1" dirty="0" err="1" smtClean="0"/>
              <a:t>Defence</a:t>
            </a:r>
            <a:r>
              <a:rPr lang="en-US" b="1" dirty="0" smtClean="0"/>
              <a:t> of Rights associations</a:t>
            </a:r>
            <a:r>
              <a:rPr lang="en-US" dirty="0" smtClean="0"/>
              <a:t> had been formed in eastern Thrace and Anatolia </a:t>
            </a:r>
            <a:endParaRPr lang="it-IT" dirty="0" smtClean="0"/>
          </a:p>
          <a:p>
            <a:r>
              <a:rPr lang="en-US" dirty="0" smtClean="0"/>
              <a:t>They refused to accept the annexation of western Anatolia by Greece or the creation of Armenian and Kurdish states in the </a:t>
            </a:r>
            <a:r>
              <a:rPr lang="en-US" dirty="0" err="1" smtClean="0"/>
              <a:t>est</a:t>
            </a:r>
            <a:r>
              <a:rPr lang="en-US" dirty="0" smtClean="0"/>
              <a:t> </a:t>
            </a:r>
            <a:endParaRPr lang="it-IT" dirty="0" smtClean="0"/>
          </a:p>
          <a:p>
            <a:r>
              <a:rPr lang="en-US" dirty="0" smtClean="0"/>
              <a:t>They showed their determination to maintain </a:t>
            </a:r>
            <a:r>
              <a:rPr lang="en-US" b="1" dirty="0" smtClean="0"/>
              <a:t>the integrity of their country</a:t>
            </a:r>
          </a:p>
          <a:p>
            <a:r>
              <a:rPr lang="en-US" dirty="0" smtClean="0"/>
              <a:t>The congresses at Erzurum (July/August 1919) and Sivas (September 1919) created the </a:t>
            </a:r>
            <a:r>
              <a:rPr lang="en-US" b="1" dirty="0" smtClean="0"/>
              <a:t>Association for the </a:t>
            </a:r>
            <a:r>
              <a:rPr lang="en-US" b="1" dirty="0" err="1" smtClean="0"/>
              <a:t>Defence</a:t>
            </a:r>
            <a:r>
              <a:rPr lang="en-US" b="1" dirty="0" smtClean="0"/>
              <a:t> of the Rights of Anatolia and </a:t>
            </a:r>
            <a:r>
              <a:rPr lang="en-US" b="1" dirty="0" err="1" smtClean="0"/>
              <a:t>Rumelia</a:t>
            </a:r>
            <a:endParaRPr lang="en-US" dirty="0" smtClean="0"/>
          </a:p>
          <a:p>
            <a:pPr algn="ctr"/>
            <a:endParaRPr lang="en-US" b="1" dirty="0" smtClean="0"/>
          </a:p>
          <a:p>
            <a:pPr algn="ctr">
              <a:buNone/>
            </a:pPr>
            <a:r>
              <a:rPr lang="en-US" b="1" u="sng" dirty="0" smtClean="0"/>
              <a:t>Mustafa </a:t>
            </a:r>
            <a:r>
              <a:rPr lang="en-US" b="1" u="sng" dirty="0" err="1" smtClean="0"/>
              <a:t>Kemal</a:t>
            </a:r>
            <a:r>
              <a:rPr lang="en-US" b="1" u="sng" dirty="0" smtClean="0"/>
              <a:t> was made the head of the committee</a:t>
            </a:r>
            <a:endParaRPr lang="it-IT" u="sng" dirty="0" smtClean="0"/>
          </a:p>
          <a:p>
            <a:endParaRPr lang="it-IT" u="sng"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a:effectLst>
                  <a:outerShdw blurRad="38100" dist="38100" dir="2700000" algn="tl">
                    <a:srgbClr val="000000">
                      <a:alpha val="43137"/>
                    </a:srgbClr>
                  </a:outerShdw>
                </a:effectLst>
              </a:rPr>
              <a:t>MUSTAFA KEMAL ATATURK</a:t>
            </a:r>
            <a:endParaRPr lang="it-CH" dirty="0"/>
          </a:p>
        </p:txBody>
      </p:sp>
      <p:sp>
        <p:nvSpPr>
          <p:cNvPr id="3" name="Segnaposto contenuto 2"/>
          <p:cNvSpPr>
            <a:spLocks noGrp="1"/>
          </p:cNvSpPr>
          <p:nvPr>
            <p:ph sz="quarter" idx="1"/>
          </p:nvPr>
        </p:nvSpPr>
        <p:spPr/>
        <p:txBody>
          <a:bodyPr>
            <a:normAutofit fontScale="92500"/>
          </a:bodyPr>
          <a:lstStyle/>
          <a:p>
            <a:r>
              <a:rPr lang="en-US" b="1" dirty="0" smtClean="0"/>
              <a:t>January </a:t>
            </a:r>
            <a:r>
              <a:rPr lang="en-US" b="1" dirty="0"/>
              <a:t>1920 </a:t>
            </a:r>
            <a:r>
              <a:rPr lang="en-US" dirty="0"/>
              <a:t>the nationalist controlled the last Ottoman parliament in Istanbul having won the elections a month </a:t>
            </a:r>
            <a:r>
              <a:rPr lang="en-US" dirty="0" smtClean="0"/>
              <a:t>earlier </a:t>
            </a:r>
          </a:p>
          <a:p>
            <a:r>
              <a:rPr lang="en-US" b="1" dirty="0"/>
              <a:t>1 March </a:t>
            </a:r>
            <a:r>
              <a:rPr lang="en-US" b="1" dirty="0" smtClean="0"/>
              <a:t>1920</a:t>
            </a:r>
            <a:r>
              <a:rPr lang="en-US" b="1" dirty="0"/>
              <a:t> </a:t>
            </a:r>
            <a:r>
              <a:rPr lang="en-US" dirty="0" smtClean="0"/>
              <a:t>the </a:t>
            </a:r>
            <a:r>
              <a:rPr lang="en-US" dirty="0"/>
              <a:t>Allies alarmed occupied the </a:t>
            </a:r>
            <a:r>
              <a:rPr lang="en-US" dirty="0" smtClean="0"/>
              <a:t>city Two </a:t>
            </a:r>
            <a:r>
              <a:rPr lang="en-US" dirty="0"/>
              <a:t>days later parliament prorogued itself in </a:t>
            </a:r>
            <a:r>
              <a:rPr lang="en-US" dirty="0" smtClean="0"/>
              <a:t>protest </a:t>
            </a:r>
            <a:endParaRPr lang="it-CH" dirty="0"/>
          </a:p>
          <a:p>
            <a:r>
              <a:rPr lang="en-US" b="1" dirty="0"/>
              <a:t>Kemal responded by calling for the election of a new parliament which would sit in </a:t>
            </a:r>
            <a:r>
              <a:rPr lang="en-US" b="1" dirty="0" smtClean="0"/>
              <a:t>Ankara</a:t>
            </a:r>
            <a:endParaRPr lang="it-CH" dirty="0"/>
          </a:p>
          <a:p>
            <a:r>
              <a:rPr lang="en-US" dirty="0"/>
              <a:t> </a:t>
            </a:r>
            <a:r>
              <a:rPr lang="en-US" b="1" dirty="0" smtClean="0"/>
              <a:t>23 </a:t>
            </a:r>
            <a:r>
              <a:rPr lang="en-US" b="1" dirty="0"/>
              <a:t>April 1920</a:t>
            </a:r>
            <a:r>
              <a:rPr lang="en-US" dirty="0"/>
              <a:t> the new parliament calling itself the Grand National Assembly met in </a:t>
            </a:r>
            <a:r>
              <a:rPr lang="en-US" dirty="0" smtClean="0"/>
              <a:t>Ankara </a:t>
            </a:r>
          </a:p>
          <a:p>
            <a:r>
              <a:rPr lang="en-US" b="1" dirty="0" smtClean="0"/>
              <a:t>In May 1920 </a:t>
            </a:r>
            <a:r>
              <a:rPr lang="en-US" dirty="0" smtClean="0"/>
              <a:t>this </a:t>
            </a:r>
            <a:r>
              <a:rPr lang="en-US" dirty="0"/>
              <a:t>parliament created its President, Mustafa </a:t>
            </a:r>
            <a:r>
              <a:rPr lang="en-US" dirty="0" err="1" smtClean="0"/>
              <a:t>Kemal</a:t>
            </a:r>
            <a:endParaRPr lang="en-US" dirty="0" smtClean="0"/>
          </a:p>
          <a:p>
            <a:pPr algn="ctr">
              <a:buNone/>
            </a:pPr>
            <a:r>
              <a:rPr lang="en-US" sz="2600" b="1" u="sng" dirty="0" smtClean="0"/>
              <a:t>The nationalists </a:t>
            </a:r>
            <a:r>
              <a:rPr lang="en-US" sz="2600" b="1" u="sng" dirty="0"/>
              <a:t>had a separate </a:t>
            </a:r>
            <a:r>
              <a:rPr lang="en-US" sz="2600" b="1" u="sng" dirty="0" smtClean="0"/>
              <a:t>government </a:t>
            </a:r>
            <a:endParaRPr lang="it-CH" sz="2600" b="1" u="sng" dirty="0"/>
          </a:p>
          <a:p>
            <a:pPr marL="0" indent="0">
              <a:buNone/>
            </a:pPr>
            <a:endParaRPr lang="it-CH" dirty="0"/>
          </a:p>
        </p:txBody>
      </p:sp>
    </p:spTree>
    <p:extLst>
      <p:ext uri="{BB962C8B-B14F-4D97-AF65-F5344CB8AC3E}">
        <p14:creationId xmlns="" xmlns:p14="http://schemas.microsoft.com/office/powerpoint/2010/main" val="472492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1920: a </a:t>
            </a:r>
            <a:r>
              <a:rPr lang="it-IT" sz="4000" b="1" dirty="0" err="1" smtClean="0">
                <a:effectLst>
                  <a:outerShdw blurRad="38100" dist="38100" dir="2700000" algn="tl">
                    <a:srgbClr val="000000">
                      <a:alpha val="43137"/>
                    </a:srgbClr>
                  </a:outerShdw>
                </a:effectLst>
              </a:rPr>
              <a:t>complicated</a:t>
            </a:r>
            <a:r>
              <a:rPr lang="it-IT" sz="4000" b="1" dirty="0" smtClean="0">
                <a:effectLst>
                  <a:outerShdw blurRad="38100" dist="38100" dir="2700000" algn="tl">
                    <a:srgbClr val="000000">
                      <a:alpha val="43137"/>
                    </a:srgbClr>
                  </a:outerShdw>
                </a:effectLst>
              </a:rPr>
              <a:t> </a:t>
            </a:r>
            <a:r>
              <a:rPr lang="it-IT" sz="4000" b="1" dirty="0" err="1" smtClean="0">
                <a:effectLst>
                  <a:outerShdw blurRad="38100" dist="38100" dir="2700000" algn="tl">
                    <a:srgbClr val="000000">
                      <a:alpha val="43137"/>
                    </a:srgbClr>
                  </a:outerShdw>
                </a:effectLst>
              </a:rPr>
              <a:t>year</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lnSpcReduction="10000"/>
          </a:bodyPr>
          <a:lstStyle/>
          <a:p>
            <a:pPr algn="ctr">
              <a:buNone/>
            </a:pPr>
            <a:r>
              <a:rPr lang="en-US" b="1" u="sng" dirty="0" smtClean="0"/>
              <a:t>COMPLICATED FOR NATIONALISTS</a:t>
            </a:r>
            <a:endParaRPr lang="it-IT" b="1" u="sng" dirty="0" smtClean="0"/>
          </a:p>
          <a:p>
            <a:pPr lvl="0"/>
            <a:endParaRPr lang="en-US" dirty="0" smtClean="0"/>
          </a:p>
          <a:p>
            <a:pPr lvl="0"/>
            <a:r>
              <a:rPr lang="en-US" dirty="0" smtClean="0"/>
              <a:t>They were fighting against Greek, Armenian and French forces</a:t>
            </a:r>
          </a:p>
          <a:p>
            <a:pPr lvl="0">
              <a:buNone/>
            </a:pPr>
            <a:endParaRPr lang="it-IT" dirty="0" smtClean="0"/>
          </a:p>
          <a:p>
            <a:pPr lvl="0"/>
            <a:r>
              <a:rPr lang="en-US" dirty="0" smtClean="0"/>
              <a:t>They also had to face the Army of the Caliphate because the sultan-caliph denounced them as the enemies of Islam</a:t>
            </a:r>
          </a:p>
          <a:p>
            <a:pPr lvl="0">
              <a:buNone/>
            </a:pPr>
            <a:endParaRPr lang="it-IT" dirty="0" smtClean="0"/>
          </a:p>
          <a:p>
            <a:pPr lvl="0" algn="ctr">
              <a:buNone/>
            </a:pPr>
            <a:r>
              <a:rPr lang="en-US" b="1" dirty="0" smtClean="0"/>
              <a:t>The occupation of Istanbul by western forces in March and the signing of the Treaty of </a:t>
            </a:r>
            <a:r>
              <a:rPr lang="en-US" b="1" dirty="0" err="1" smtClean="0"/>
              <a:t>Sèvres</a:t>
            </a:r>
            <a:r>
              <a:rPr lang="en-US" b="1" dirty="0" smtClean="0"/>
              <a:t> eroded the legitimacy of the sultan’s government</a:t>
            </a:r>
            <a:endParaRPr lang="it-IT" b="1" dirty="0" smtClean="0"/>
          </a:p>
          <a:p>
            <a:pPr>
              <a:buNone/>
            </a:pPr>
            <a:endParaRPr lang="it-IT"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TREATY OF LAUSANNE</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endParaRPr lang="en-US" b="1" dirty="0" smtClean="0"/>
          </a:p>
          <a:p>
            <a:pPr algn="ctr">
              <a:buNone/>
            </a:pPr>
            <a:r>
              <a:rPr lang="en-US" b="1" dirty="0" smtClean="0"/>
              <a:t>The treaty recognizing the creation of a Turkish state 23 July 1923</a:t>
            </a:r>
          </a:p>
          <a:p>
            <a:pPr algn="ctr">
              <a:buNone/>
            </a:pPr>
            <a:endParaRPr lang="en-US" b="1" dirty="0" smtClean="0"/>
          </a:p>
          <a:p>
            <a:pPr algn="ctr">
              <a:buNone/>
            </a:pPr>
            <a:r>
              <a:rPr lang="en-US" b="1" dirty="0" smtClean="0"/>
              <a:t>Parliament voted to abolish SULTANATE, institution which had governed the Ottoman Empire for seven centuries</a:t>
            </a:r>
          </a:p>
          <a:p>
            <a:pPr algn="ctr">
              <a:buNone/>
            </a:pPr>
            <a:endParaRPr lang="en-US" b="1" dirty="0" smtClean="0"/>
          </a:p>
          <a:p>
            <a:pPr algn="ctr">
              <a:buNone/>
            </a:pPr>
            <a:r>
              <a:rPr lang="en-US" b="1" dirty="0" smtClean="0"/>
              <a:t>29 OCTOBER 1923 </a:t>
            </a:r>
          </a:p>
          <a:p>
            <a:pPr algn="ctr">
              <a:buNone/>
            </a:pPr>
            <a:r>
              <a:rPr lang="en-US" b="1" dirty="0" smtClean="0"/>
              <a:t>DECLARATION FOR THE BIRTH OF THE TURKISH REPUBLIC</a:t>
            </a:r>
            <a:endParaRPr lang="it-IT"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000" b="1" dirty="0" smtClean="0">
                <a:effectLst>
                  <a:outerShdw blurRad="38100" dist="38100" dir="2700000" algn="tl">
                    <a:srgbClr val="000000">
                      <a:alpha val="43137"/>
                    </a:srgbClr>
                  </a:outerShdw>
                </a:effectLst>
              </a:rPr>
              <a:t>REPUBLIC OF TURKEY</a:t>
            </a:r>
            <a:endParaRPr lang="it-CH" sz="4000" b="1" dirty="0">
              <a:effectLst>
                <a:outerShdw blurRad="38100" dist="38100" dir="2700000" algn="tl">
                  <a:srgbClr val="000000">
                    <a:alpha val="43137"/>
                  </a:srgbClr>
                </a:outerShdw>
              </a:effectLst>
            </a:endParaRPr>
          </a:p>
        </p:txBody>
      </p:sp>
      <p:pic>
        <p:nvPicPr>
          <p:cNvPr id="4" name="Segnaposto contenuto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457200" y="2128887"/>
            <a:ext cx="7467600" cy="3816250"/>
          </a:xfrm>
        </p:spPr>
      </p:pic>
    </p:spTree>
    <p:extLst>
      <p:ext uri="{BB962C8B-B14F-4D97-AF65-F5344CB8AC3E}">
        <p14:creationId xmlns="" xmlns:p14="http://schemas.microsoft.com/office/powerpoint/2010/main" val="3233244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smtClean="0">
                <a:effectLst>
                  <a:outerShdw blurRad="38100" dist="38100" dir="2700000" algn="tl">
                    <a:srgbClr val="000000">
                      <a:alpha val="43137"/>
                    </a:srgbClr>
                  </a:outerShdw>
                </a:effectLst>
              </a:rPr>
              <a:t>YOUNG TURKS</a:t>
            </a:r>
            <a:endParaRPr lang="it-IT" dirty="0"/>
          </a:p>
        </p:txBody>
      </p:sp>
      <p:sp>
        <p:nvSpPr>
          <p:cNvPr id="3" name="Segnaposto contenuto 2"/>
          <p:cNvSpPr>
            <a:spLocks noGrp="1"/>
          </p:cNvSpPr>
          <p:nvPr>
            <p:ph sz="quarter" idx="1"/>
          </p:nvPr>
        </p:nvSpPr>
        <p:spPr/>
        <p:txBody>
          <a:bodyPr/>
          <a:lstStyle/>
          <a:p>
            <a:pPr algn="ctr">
              <a:buNone/>
            </a:pPr>
            <a:r>
              <a:rPr lang="en-US" b="1" dirty="0" smtClean="0"/>
              <a:t>POLITICAL FRAMEWORK in 1908</a:t>
            </a:r>
          </a:p>
          <a:p>
            <a:pPr algn="ctr">
              <a:buNone/>
            </a:pPr>
            <a:endParaRPr lang="it-IT" dirty="0" smtClean="0"/>
          </a:p>
          <a:p>
            <a:pPr algn="ctr">
              <a:buNone/>
            </a:pPr>
            <a:r>
              <a:rPr lang="en-US" b="1" dirty="0" smtClean="0"/>
              <a:t>The sultan </a:t>
            </a:r>
          </a:p>
          <a:p>
            <a:pPr algn="ctr">
              <a:buNone/>
            </a:pPr>
            <a:r>
              <a:rPr lang="en-US" b="1" dirty="0" smtClean="0"/>
              <a:t>The high bureaucrats</a:t>
            </a:r>
          </a:p>
          <a:p>
            <a:pPr algn="ctr">
              <a:buNone/>
            </a:pPr>
            <a:r>
              <a:rPr lang="en-US" b="1" dirty="0" smtClean="0"/>
              <a:t>The leaders of the religious-ethnic communities </a:t>
            </a:r>
          </a:p>
          <a:p>
            <a:pPr algn="ctr">
              <a:buNone/>
            </a:pPr>
            <a:r>
              <a:rPr lang="en-US" b="1" dirty="0" smtClean="0"/>
              <a:t>The non-Muslim and the non-Turkish communities </a:t>
            </a:r>
            <a:endParaRPr lang="it-IT"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ONE-PARTY STATE</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lnSpcReduction="10000"/>
          </a:bodyPr>
          <a:lstStyle/>
          <a:p>
            <a:r>
              <a:rPr lang="en-US" b="1" dirty="0" smtClean="0"/>
              <a:t>1924 Constitution</a:t>
            </a:r>
            <a:r>
              <a:rPr lang="en-US" dirty="0" smtClean="0"/>
              <a:t>: all powers in the Great National Assembly of Turkey</a:t>
            </a:r>
          </a:p>
          <a:p>
            <a:endParaRPr lang="en-US" dirty="0" smtClean="0"/>
          </a:p>
          <a:p>
            <a:r>
              <a:rPr lang="en-US" b="1" dirty="0" smtClean="0"/>
              <a:t>1925 Law of the Maintenance of Order</a:t>
            </a:r>
            <a:r>
              <a:rPr lang="en-US" dirty="0" smtClean="0"/>
              <a:t>: Turkey’s government was an authoritarian one-party regime</a:t>
            </a:r>
          </a:p>
          <a:p>
            <a:endParaRPr lang="en-US" u="sng" dirty="0" smtClean="0"/>
          </a:p>
          <a:p>
            <a:r>
              <a:rPr lang="en-US" b="1" dirty="0" smtClean="0"/>
              <a:t>1931 Republican People’s Party Congress</a:t>
            </a:r>
            <a:r>
              <a:rPr lang="en-US" dirty="0" smtClean="0"/>
              <a:t>: Turkey’s political system was officially declared to be that of a </a:t>
            </a:r>
            <a:r>
              <a:rPr lang="en-US" b="1" dirty="0" smtClean="0"/>
              <a:t>one-party system</a:t>
            </a:r>
          </a:p>
          <a:p>
            <a:pPr algn="ctr">
              <a:buNone/>
            </a:pPr>
            <a:endParaRPr lang="en-US" b="1" dirty="0" smtClean="0"/>
          </a:p>
          <a:p>
            <a:pPr algn="ctr">
              <a:buNone/>
            </a:pPr>
            <a:r>
              <a:rPr lang="en-US" b="1" dirty="0" smtClean="0"/>
              <a:t>STATE AND PARTY CLOSELY IDENTIFIED</a:t>
            </a:r>
            <a:endParaRPr lang="en-US" dirty="0" smtClean="0"/>
          </a:p>
          <a:p>
            <a:endParaRPr lang="en-US" dirty="0" smtClean="0"/>
          </a:p>
          <a:p>
            <a:endParaRPr lang="it-IT"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CONTROL OF CULTURAL AND INTELLECTUAL TURKEY</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fontScale="92500" lnSpcReduction="10000"/>
          </a:bodyPr>
          <a:lstStyle/>
          <a:p>
            <a:pPr lvl="0"/>
            <a:r>
              <a:rPr lang="en-US" b="1" dirty="0" smtClean="0"/>
              <a:t>Turkish Heart Movement</a:t>
            </a:r>
            <a:r>
              <a:rPr lang="en-US" dirty="0" smtClean="0"/>
              <a:t> that tried to spread nationalist, positivist and secularist idea in the countries was closed in 1931 and replaced by the People’s Homes controlled by the provincial branches of the party.</a:t>
            </a:r>
            <a:endParaRPr lang="it-IT" dirty="0" smtClean="0"/>
          </a:p>
          <a:p>
            <a:pPr lvl="0"/>
            <a:r>
              <a:rPr lang="en-US" b="1" dirty="0" smtClean="0"/>
              <a:t>Turkish Women’s Union </a:t>
            </a:r>
            <a:r>
              <a:rPr lang="en-US" dirty="0" smtClean="0"/>
              <a:t>closed down</a:t>
            </a:r>
            <a:endParaRPr lang="it-IT" dirty="0" smtClean="0"/>
          </a:p>
          <a:p>
            <a:pPr lvl="0"/>
            <a:r>
              <a:rPr lang="en-US" dirty="0" smtClean="0"/>
              <a:t>All </a:t>
            </a:r>
            <a:r>
              <a:rPr lang="en-US" b="1" dirty="0" smtClean="0"/>
              <a:t>newspapers, and periodicals</a:t>
            </a:r>
            <a:r>
              <a:rPr lang="en-US" dirty="0" smtClean="0"/>
              <a:t> leaning towards the liberal or socialist position closed down in 1925. </a:t>
            </a:r>
            <a:endParaRPr lang="it-IT" dirty="0" smtClean="0"/>
          </a:p>
          <a:p>
            <a:pPr lvl="0"/>
            <a:r>
              <a:rPr lang="en-US" b="1" dirty="0" smtClean="0"/>
              <a:t>The House of Sciences</a:t>
            </a:r>
            <a:r>
              <a:rPr lang="en-US" dirty="0" smtClean="0"/>
              <a:t> (the University) in Istanbul was given a new charter and reconstituted as the University of Istanbul. Two-thirds of its teaching staff, more than 100 people, lost their tenure and only the most dependable followers of the </a:t>
            </a:r>
            <a:r>
              <a:rPr lang="en-US" dirty="0" err="1" smtClean="0"/>
              <a:t>Kemalist</a:t>
            </a:r>
            <a:r>
              <a:rPr lang="en-US" dirty="0" smtClean="0"/>
              <a:t> line were </a:t>
            </a:r>
            <a:r>
              <a:rPr lang="en-US" smtClean="0"/>
              <a:t>kept on</a:t>
            </a:r>
            <a:endParaRPr lang="it-IT" dirty="0" smtClean="0"/>
          </a:p>
          <a:p>
            <a:endParaRPr lang="it-IT"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KEMALISM OR ATATURKISM</a:t>
            </a:r>
            <a:endParaRPr lang="it-IT" sz="3600" b="1" dirty="0">
              <a:effectLst>
                <a:outerShdw blurRad="38100" dist="38100" dir="2700000" algn="tl">
                  <a:srgbClr val="000000">
                    <a:alpha val="43137"/>
                  </a:srgbClr>
                </a:outerShdw>
              </a:effectLst>
            </a:endParaRPr>
          </a:p>
        </p:txBody>
      </p:sp>
      <p:pic>
        <p:nvPicPr>
          <p:cNvPr id="4" name="Segnaposto contenuto 3" descr="unnamed.gif"/>
          <p:cNvPicPr>
            <a:picLocks noGrp="1" noChangeAspect="1"/>
          </p:cNvPicPr>
          <p:nvPr>
            <p:ph sz="quarter" idx="1"/>
          </p:nvPr>
        </p:nvPicPr>
        <p:blipFill>
          <a:blip r:embed="rId2" cstate="print"/>
          <a:stretch>
            <a:fillRect/>
          </a:stretch>
        </p:blipFill>
        <p:spPr>
          <a:xfrm>
            <a:off x="2915816" y="2220256"/>
            <a:ext cx="2808312" cy="3327850"/>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KEMALISM OR ATATURKISM</a:t>
            </a:r>
            <a:endParaRPr lang="it-IT" sz="36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lnSpcReduction="10000"/>
          </a:bodyPr>
          <a:lstStyle/>
          <a:p>
            <a:pPr algn="ctr"/>
            <a:r>
              <a:rPr lang="it-IT" b="1" dirty="0" smtClean="0"/>
              <a:t>REPUBLICANISM</a:t>
            </a:r>
          </a:p>
          <a:p>
            <a:pPr algn="ctr">
              <a:buNone/>
            </a:pPr>
            <a:endParaRPr lang="it-IT" b="1" dirty="0" smtClean="0"/>
          </a:p>
          <a:p>
            <a:pPr algn="ctr"/>
            <a:r>
              <a:rPr lang="it-IT" b="1" dirty="0" smtClean="0"/>
              <a:t>SECULARISM</a:t>
            </a:r>
          </a:p>
          <a:p>
            <a:pPr algn="ctr">
              <a:buNone/>
            </a:pPr>
            <a:endParaRPr lang="it-IT" b="1" dirty="0" smtClean="0"/>
          </a:p>
          <a:p>
            <a:pPr algn="ctr"/>
            <a:r>
              <a:rPr lang="it-IT" b="1" dirty="0" smtClean="0"/>
              <a:t>NATIONALISM</a:t>
            </a:r>
          </a:p>
          <a:p>
            <a:pPr algn="ctr">
              <a:buNone/>
            </a:pPr>
            <a:endParaRPr lang="it-IT" b="1" dirty="0" smtClean="0"/>
          </a:p>
          <a:p>
            <a:pPr algn="ctr"/>
            <a:r>
              <a:rPr lang="it-IT" b="1" dirty="0" smtClean="0"/>
              <a:t>POPULISM</a:t>
            </a:r>
          </a:p>
          <a:p>
            <a:pPr algn="ctr">
              <a:buNone/>
            </a:pPr>
            <a:endParaRPr lang="it-IT" b="1" dirty="0" smtClean="0"/>
          </a:p>
          <a:p>
            <a:pPr algn="ctr"/>
            <a:r>
              <a:rPr lang="it-IT" b="1" dirty="0" smtClean="0"/>
              <a:t>STATISM</a:t>
            </a:r>
          </a:p>
          <a:p>
            <a:pPr algn="ctr">
              <a:buNone/>
            </a:pPr>
            <a:endParaRPr lang="it-IT" b="1" dirty="0" smtClean="0"/>
          </a:p>
          <a:p>
            <a:pPr algn="ctr"/>
            <a:r>
              <a:rPr lang="it-IT" b="1" dirty="0" smtClean="0"/>
              <a:t>REVOLUTIONISM</a:t>
            </a:r>
            <a:endParaRPr lang="it-IT"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KEMALISM OR ATATURKISM</a:t>
            </a:r>
            <a:endParaRPr lang="it-IT" sz="3600" dirty="0"/>
          </a:p>
        </p:txBody>
      </p:sp>
      <p:sp>
        <p:nvSpPr>
          <p:cNvPr id="3" name="Segnaposto contenuto 2"/>
          <p:cNvSpPr>
            <a:spLocks noGrp="1"/>
          </p:cNvSpPr>
          <p:nvPr>
            <p:ph sz="quarter" idx="1"/>
          </p:nvPr>
        </p:nvSpPr>
        <p:spPr/>
        <p:txBody>
          <a:bodyPr>
            <a:normAutofit fontScale="92500" lnSpcReduction="20000"/>
          </a:bodyPr>
          <a:lstStyle/>
          <a:p>
            <a:r>
              <a:rPr lang="en-US" dirty="0" smtClean="0"/>
              <a:t>As an ideology it lacked coherence and emotional </a:t>
            </a:r>
            <a:r>
              <a:rPr lang="en-US" dirty="0" smtClean="0"/>
              <a:t>appeal</a:t>
            </a:r>
            <a:endParaRPr lang="en-US" dirty="0" smtClean="0"/>
          </a:p>
          <a:p>
            <a:r>
              <a:rPr lang="en-US" dirty="0" smtClean="0"/>
              <a:t>This ideological void was filled to some extent by the </a:t>
            </a:r>
            <a:r>
              <a:rPr lang="en-US" b="1" dirty="0" smtClean="0"/>
              <a:t>personality cult that grew up around Mustafa </a:t>
            </a:r>
            <a:r>
              <a:rPr lang="en-US" b="1" dirty="0" err="1" smtClean="0"/>
              <a:t>Kemal</a:t>
            </a:r>
            <a:r>
              <a:rPr lang="en-US" b="1" dirty="0" smtClean="0"/>
              <a:t> during and after his </a:t>
            </a:r>
            <a:r>
              <a:rPr lang="en-US" b="1" dirty="0" smtClean="0"/>
              <a:t>lifetime</a:t>
            </a:r>
            <a:endParaRPr lang="en-US" dirty="0" smtClean="0"/>
          </a:p>
          <a:p>
            <a:pPr algn="ctr">
              <a:buNone/>
            </a:pPr>
            <a:r>
              <a:rPr lang="en-US" b="1" u="sng" dirty="0" smtClean="0"/>
              <a:t>10 November 1938 Mustafa </a:t>
            </a:r>
            <a:r>
              <a:rPr lang="en-US" b="1" u="sng" dirty="0" err="1" smtClean="0"/>
              <a:t>Kemal’s</a:t>
            </a:r>
            <a:r>
              <a:rPr lang="en-US" b="1" u="sng" dirty="0" smtClean="0"/>
              <a:t> death</a:t>
            </a:r>
            <a:endParaRPr lang="it-IT" u="sng" dirty="0" smtClean="0"/>
          </a:p>
          <a:p>
            <a:pPr algn="ctr">
              <a:buNone/>
            </a:pPr>
            <a:r>
              <a:rPr lang="en-US" dirty="0" smtClean="0"/>
              <a:t>Judgment on Mustafa </a:t>
            </a:r>
            <a:r>
              <a:rPr lang="en-US" dirty="0" err="1" smtClean="0"/>
              <a:t>Kemal</a:t>
            </a:r>
            <a:r>
              <a:rPr lang="en-US" dirty="0" smtClean="0"/>
              <a:t>:</a:t>
            </a:r>
            <a:endParaRPr lang="it-IT" dirty="0" smtClean="0"/>
          </a:p>
          <a:p>
            <a:pPr lvl="0"/>
            <a:r>
              <a:rPr lang="en-US" dirty="0" smtClean="0"/>
              <a:t>His attempt to achieve </a:t>
            </a:r>
            <a:r>
              <a:rPr lang="en-US" b="1" dirty="0" smtClean="0"/>
              <a:t>modernization</a:t>
            </a:r>
            <a:r>
              <a:rPr lang="en-US" dirty="0" smtClean="0"/>
              <a:t> for Turkish society</a:t>
            </a:r>
            <a:endParaRPr lang="it-IT" dirty="0" smtClean="0"/>
          </a:p>
          <a:p>
            <a:pPr lvl="0"/>
            <a:r>
              <a:rPr lang="en-US" dirty="0" smtClean="0"/>
              <a:t>His </a:t>
            </a:r>
            <a:r>
              <a:rPr lang="en-US" b="1" dirty="0" smtClean="0"/>
              <a:t>regressive approach</a:t>
            </a:r>
            <a:r>
              <a:rPr lang="en-US" dirty="0" smtClean="0"/>
              <a:t> to mature and democratic political </a:t>
            </a:r>
            <a:r>
              <a:rPr lang="en-US" dirty="0" smtClean="0"/>
              <a:t>institutions</a:t>
            </a:r>
          </a:p>
          <a:p>
            <a:pPr algn="ctr">
              <a:buNone/>
            </a:pPr>
            <a:r>
              <a:rPr lang="en-US" b="1" u="sng" dirty="0" smtClean="0"/>
              <a:t>WESTERN </a:t>
            </a:r>
            <a:r>
              <a:rPr lang="en-US" b="1" u="sng" dirty="0" smtClean="0"/>
              <a:t>MODERNIZATION IN ECONOMY, SOCIETY AND CULTURRE BUT USING NON DEMOCRATIC INSTITUTIONS. STRANGE MIX BETWEEN CONSTITUTIONALISM AND DICTATORSHIP</a:t>
            </a:r>
            <a:endParaRPr lang="it-IT" b="1" u="sng" dirty="0" smtClean="0"/>
          </a:p>
          <a:p>
            <a:pPr lvl="0">
              <a:buNone/>
            </a:pPr>
            <a:endParaRPr lang="it-IT" dirty="0" smtClean="0"/>
          </a:p>
          <a:p>
            <a:pPr>
              <a:buNone/>
            </a:pPr>
            <a:endParaRPr lang="it-IT" dirty="0" smtClean="0"/>
          </a:p>
          <a:p>
            <a:pPr>
              <a:buNone/>
            </a:pPr>
            <a:endParaRPr lang="it-IT" dirty="0" smtClean="0"/>
          </a:p>
          <a:p>
            <a:pPr>
              <a:buNone/>
            </a:pPr>
            <a:endParaRPr lang="it-IT"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ATATURKISM AS A FORM OF FASCISM?</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r>
              <a:rPr lang="en-US" sz="3200" b="1" u="sng" dirty="0" smtClean="0"/>
              <a:t>Similarities</a:t>
            </a:r>
            <a:endParaRPr lang="it-IT" sz="3200" u="sng" dirty="0" smtClean="0"/>
          </a:p>
          <a:p>
            <a:pPr lvl="0"/>
            <a:r>
              <a:rPr lang="en-US" dirty="0" smtClean="0"/>
              <a:t>E</a:t>
            </a:r>
            <a:r>
              <a:rPr lang="en-US" dirty="0" smtClean="0"/>
              <a:t>xtreme </a:t>
            </a:r>
            <a:r>
              <a:rPr lang="en-US" dirty="0" smtClean="0"/>
              <a:t>nationalism</a:t>
            </a:r>
            <a:endParaRPr lang="it-IT" dirty="0" smtClean="0"/>
          </a:p>
          <a:p>
            <a:pPr lvl="0"/>
            <a:r>
              <a:rPr lang="en-US" dirty="0" smtClean="0"/>
              <a:t>A</a:t>
            </a:r>
            <a:r>
              <a:rPr lang="en-US" dirty="0" smtClean="0"/>
              <a:t>uthoritarian </a:t>
            </a:r>
            <a:r>
              <a:rPr lang="en-US" dirty="0" smtClean="0"/>
              <a:t>character</a:t>
            </a:r>
            <a:endParaRPr lang="it-IT" dirty="0" smtClean="0"/>
          </a:p>
          <a:p>
            <a:pPr lvl="0"/>
            <a:r>
              <a:rPr lang="en-US" dirty="0" smtClean="0"/>
              <a:t>E</a:t>
            </a:r>
            <a:r>
              <a:rPr lang="en-US" dirty="0" smtClean="0"/>
              <a:t>fforts </a:t>
            </a:r>
            <a:r>
              <a:rPr lang="en-US" dirty="0" smtClean="0"/>
              <a:t>to establish a complete totalitarian monopoly for its party of the political, social and cultural scene</a:t>
            </a:r>
            <a:endParaRPr lang="it-IT" dirty="0" smtClean="0"/>
          </a:p>
          <a:p>
            <a:pPr lvl="0"/>
            <a:r>
              <a:rPr lang="en-US" dirty="0" smtClean="0"/>
              <a:t>P</a:t>
            </a:r>
            <a:r>
              <a:rPr lang="en-US" dirty="0" smtClean="0"/>
              <a:t>ersonality </a:t>
            </a:r>
            <a:r>
              <a:rPr lang="en-US" dirty="0" smtClean="0"/>
              <a:t>cult around both Mussolini and </a:t>
            </a:r>
            <a:r>
              <a:rPr lang="en-US" dirty="0" smtClean="0"/>
              <a:t>Mustafa </a:t>
            </a:r>
            <a:r>
              <a:rPr lang="en-US" dirty="0" err="1" smtClean="0"/>
              <a:t>Kemal</a:t>
            </a:r>
            <a:endParaRPr lang="it-IT" dirty="0" smtClean="0"/>
          </a:p>
          <a:p>
            <a:pPr lvl="0"/>
            <a:r>
              <a:rPr lang="en-US" dirty="0" smtClean="0"/>
              <a:t>E</a:t>
            </a:r>
            <a:r>
              <a:rPr lang="en-US" dirty="0" smtClean="0"/>
              <a:t>mphasis </a:t>
            </a:r>
            <a:r>
              <a:rPr lang="en-US" dirty="0" smtClean="0"/>
              <a:t>on national unity and solidarity with its denial of class conflicts (corporative system)</a:t>
            </a:r>
            <a:endParaRPr lang="it-IT" dirty="0" smtClean="0"/>
          </a:p>
          <a:p>
            <a:endParaRPr lang="it-IT"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ATATURKISM AS A FORM OF FASCISM?</a:t>
            </a:r>
            <a:endParaRPr lang="it-IT" dirty="0"/>
          </a:p>
        </p:txBody>
      </p:sp>
      <p:sp>
        <p:nvSpPr>
          <p:cNvPr id="3" name="Segnaposto contenuto 2"/>
          <p:cNvSpPr>
            <a:spLocks noGrp="1"/>
          </p:cNvSpPr>
          <p:nvPr>
            <p:ph sz="quarter" idx="1"/>
          </p:nvPr>
        </p:nvSpPr>
        <p:spPr/>
        <p:txBody>
          <a:bodyPr>
            <a:normAutofit fontScale="85000" lnSpcReduction="20000"/>
          </a:bodyPr>
          <a:lstStyle/>
          <a:p>
            <a:pPr algn="ctr">
              <a:buNone/>
            </a:pPr>
            <a:r>
              <a:rPr lang="en-US" sz="3300" b="1" dirty="0" smtClean="0"/>
              <a:t>Differences </a:t>
            </a:r>
            <a:r>
              <a:rPr lang="en-US" sz="3300" b="1" dirty="0" smtClean="0"/>
              <a:t>greater </a:t>
            </a:r>
            <a:r>
              <a:rPr lang="en-US" sz="3300" b="1" dirty="0" smtClean="0"/>
              <a:t>than </a:t>
            </a:r>
            <a:r>
              <a:rPr lang="en-US" sz="3300" b="1" dirty="0" smtClean="0"/>
              <a:t>similarities</a:t>
            </a:r>
            <a:endParaRPr lang="it-IT" sz="3300" dirty="0" smtClean="0"/>
          </a:p>
          <a:p>
            <a:pPr lvl="0"/>
            <a:r>
              <a:rPr lang="en-US" dirty="0" smtClean="0"/>
              <a:t>Fascism </a:t>
            </a:r>
            <a:r>
              <a:rPr lang="en-US" dirty="0" smtClean="0"/>
              <a:t>(in particular till 1925) can </a:t>
            </a:r>
            <a:r>
              <a:rPr lang="en-US" dirty="0" smtClean="0"/>
              <a:t>be considered as a </a:t>
            </a:r>
            <a:r>
              <a:rPr lang="en-US" b="1" dirty="0" smtClean="0"/>
              <a:t>popular movement </a:t>
            </a:r>
            <a:r>
              <a:rPr lang="en-US" dirty="0" smtClean="0"/>
              <a:t>in reaction to the disruption of traditional society brought about by the industrial revolution and to the threat posed by the socialist movement to the middle </a:t>
            </a:r>
            <a:r>
              <a:rPr lang="en-US" dirty="0" smtClean="0"/>
              <a:t>class. There’s nothing of this in Turkey</a:t>
            </a:r>
            <a:endParaRPr lang="it-IT" dirty="0" smtClean="0"/>
          </a:p>
          <a:p>
            <a:pPr lvl="0"/>
            <a:r>
              <a:rPr lang="en-US" dirty="0" smtClean="0"/>
              <a:t>The Young Turk </a:t>
            </a:r>
            <a:r>
              <a:rPr lang="en-US" dirty="0" smtClean="0"/>
              <a:t>regime </a:t>
            </a:r>
            <a:r>
              <a:rPr lang="en-US" dirty="0" smtClean="0"/>
              <a:t>in Turkey </a:t>
            </a:r>
            <a:r>
              <a:rPr lang="en-US" dirty="0" smtClean="0"/>
              <a:t>imposed its </a:t>
            </a:r>
            <a:r>
              <a:rPr lang="en-US" dirty="0" smtClean="0"/>
              <a:t>policies </a:t>
            </a:r>
            <a:r>
              <a:rPr lang="en-US" b="1" dirty="0" smtClean="0"/>
              <a:t>from above </a:t>
            </a:r>
            <a:r>
              <a:rPr lang="en-US" dirty="0" smtClean="0"/>
              <a:t>on an indifferent population</a:t>
            </a:r>
            <a:endParaRPr lang="it-IT" dirty="0" smtClean="0"/>
          </a:p>
          <a:p>
            <a:pPr lvl="0"/>
            <a:r>
              <a:rPr lang="en-US" dirty="0" smtClean="0"/>
              <a:t>Unlike </a:t>
            </a:r>
            <a:r>
              <a:rPr lang="en-US" dirty="0" smtClean="0"/>
              <a:t>fascism, </a:t>
            </a:r>
            <a:r>
              <a:rPr lang="en-US" dirty="0" err="1" smtClean="0"/>
              <a:t>Kemalism</a:t>
            </a:r>
            <a:r>
              <a:rPr lang="en-US" dirty="0" smtClean="0"/>
              <a:t> </a:t>
            </a:r>
            <a:r>
              <a:rPr lang="en-US" dirty="0" smtClean="0"/>
              <a:t>never attempted any large-scale or permanent </a:t>
            </a:r>
            <a:r>
              <a:rPr lang="en-US" b="1" dirty="0" smtClean="0"/>
              <a:t>mobilization</a:t>
            </a:r>
            <a:r>
              <a:rPr lang="en-US" dirty="0" smtClean="0"/>
              <a:t> of the population for its goals</a:t>
            </a:r>
            <a:endParaRPr lang="it-IT" dirty="0" smtClean="0"/>
          </a:p>
          <a:p>
            <a:pPr lvl="0"/>
            <a:r>
              <a:rPr lang="en-US" dirty="0" smtClean="0"/>
              <a:t>Ataturk disliked to be called a dictator and the semblance of a </a:t>
            </a:r>
            <a:r>
              <a:rPr lang="en-US" b="1" dirty="0" smtClean="0"/>
              <a:t>democratic system </a:t>
            </a:r>
            <a:r>
              <a:rPr lang="en-US" dirty="0" smtClean="0"/>
              <a:t>with a parliament and elections was left in </a:t>
            </a:r>
            <a:r>
              <a:rPr lang="en-US" dirty="0" smtClean="0"/>
              <a:t>place</a:t>
            </a:r>
            <a:endParaRPr lang="it-IT" dirty="0" smtClean="0"/>
          </a:p>
          <a:p>
            <a:pPr lvl="0"/>
            <a:r>
              <a:rPr lang="en-US" dirty="0" smtClean="0"/>
              <a:t>Another crucial difference from the Italian example was the lack of </a:t>
            </a:r>
            <a:r>
              <a:rPr lang="en-US" b="1" dirty="0" smtClean="0"/>
              <a:t>militarist rhetoric and expansionist propaganda </a:t>
            </a:r>
            <a:r>
              <a:rPr lang="en-US" dirty="0" smtClean="0"/>
              <a:t>in the Turkish case</a:t>
            </a:r>
            <a:endParaRPr lang="it-IT" dirty="0" smtClean="0"/>
          </a:p>
          <a:p>
            <a:pPr>
              <a:buNone/>
            </a:pPr>
            <a:endParaRPr lang="it-IT"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STRONG SECULARISM</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fontScale="85000" lnSpcReduction="20000"/>
          </a:bodyPr>
          <a:lstStyle/>
          <a:p>
            <a:pPr lvl="0"/>
            <a:r>
              <a:rPr lang="en-US" b="1" dirty="0" smtClean="0"/>
              <a:t>Attack </a:t>
            </a:r>
            <a:r>
              <a:rPr lang="en-US" b="1" dirty="0" smtClean="0"/>
              <a:t>on religious symbols </a:t>
            </a:r>
            <a:r>
              <a:rPr lang="en-US" dirty="0" smtClean="0"/>
              <a:t>such as banning </a:t>
            </a:r>
            <a:r>
              <a:rPr lang="en-US" b="1" dirty="0" smtClean="0"/>
              <a:t>traditional headgear</a:t>
            </a:r>
            <a:r>
              <a:rPr lang="en-US" dirty="0" smtClean="0"/>
              <a:t> – such as </a:t>
            </a:r>
            <a:r>
              <a:rPr lang="en-US" b="1" dirty="0" smtClean="0"/>
              <a:t>fez</a:t>
            </a:r>
            <a:r>
              <a:rPr lang="en-US" dirty="0" smtClean="0"/>
              <a:t> and </a:t>
            </a:r>
            <a:r>
              <a:rPr lang="en-US" b="1" dirty="0" smtClean="0"/>
              <a:t>turban</a:t>
            </a:r>
            <a:r>
              <a:rPr lang="en-US" dirty="0" smtClean="0"/>
              <a:t>, attacks on wearing the </a:t>
            </a:r>
            <a:r>
              <a:rPr lang="en-US" b="1" dirty="0" smtClean="0"/>
              <a:t>veil</a:t>
            </a:r>
            <a:r>
              <a:rPr lang="en-US" dirty="0" smtClean="0"/>
              <a:t> or a decree in 1935 which made </a:t>
            </a:r>
            <a:r>
              <a:rPr lang="en-US" b="1" dirty="0" smtClean="0"/>
              <a:t>Sunday</a:t>
            </a:r>
            <a:r>
              <a:rPr lang="en-US" dirty="0" smtClean="0"/>
              <a:t> the official day of rest instead of Friday. Measures to </a:t>
            </a:r>
            <a:r>
              <a:rPr lang="en-US" b="1" dirty="0" smtClean="0"/>
              <a:t>cut links with Islamic world for instance changes for </a:t>
            </a:r>
            <a:r>
              <a:rPr lang="en-US" b="1" dirty="0" smtClean="0"/>
              <a:t>women</a:t>
            </a:r>
            <a:endParaRPr lang="it-IT" dirty="0" smtClean="0"/>
          </a:p>
          <a:p>
            <a:pPr lvl="0"/>
            <a:r>
              <a:rPr lang="en-US" b="1" dirty="0" smtClean="0"/>
              <a:t>Promotion of symbols of European civilization</a:t>
            </a:r>
            <a:r>
              <a:rPr lang="en-US" dirty="0" smtClean="0"/>
              <a:t>. The adoption of the</a:t>
            </a:r>
            <a:r>
              <a:rPr lang="en-US" b="1" dirty="0" smtClean="0"/>
              <a:t> Western clock</a:t>
            </a:r>
            <a:r>
              <a:rPr lang="en-US" dirty="0" smtClean="0"/>
              <a:t> and</a:t>
            </a:r>
            <a:r>
              <a:rPr lang="en-US" b="1" dirty="0" smtClean="0"/>
              <a:t> calendar</a:t>
            </a:r>
            <a:r>
              <a:rPr lang="en-US" dirty="0" smtClean="0"/>
              <a:t> in 1926, </a:t>
            </a:r>
            <a:r>
              <a:rPr lang="en-US" b="1" dirty="0" smtClean="0"/>
              <a:t>Western </a:t>
            </a:r>
            <a:r>
              <a:rPr lang="en-US" b="1" dirty="0" smtClean="0"/>
              <a:t>weights and measures</a:t>
            </a:r>
            <a:r>
              <a:rPr lang="en-US" dirty="0" smtClean="0"/>
              <a:t> in </a:t>
            </a:r>
            <a:r>
              <a:rPr lang="en-US" dirty="0" smtClean="0"/>
              <a:t>1931. The </a:t>
            </a:r>
            <a:r>
              <a:rPr lang="en-US" dirty="0" smtClean="0"/>
              <a:t>most drastic measure was the adoption of the</a:t>
            </a:r>
            <a:r>
              <a:rPr lang="en-US" b="1" dirty="0" smtClean="0"/>
              <a:t> Latin alphabet</a:t>
            </a:r>
            <a:r>
              <a:rPr lang="en-US" dirty="0" smtClean="0"/>
              <a:t> in 1928. </a:t>
            </a:r>
            <a:r>
              <a:rPr lang="en-US" b="1" dirty="0" smtClean="0"/>
              <a:t>9 </a:t>
            </a:r>
            <a:r>
              <a:rPr lang="en-US" b="1" dirty="0" smtClean="0"/>
              <a:t>August </a:t>
            </a:r>
            <a:r>
              <a:rPr lang="en-US" b="1" dirty="0" smtClean="0"/>
              <a:t>1929 </a:t>
            </a:r>
            <a:r>
              <a:rPr lang="en-US" dirty="0" smtClean="0"/>
              <a:t>the </a:t>
            </a:r>
            <a:r>
              <a:rPr lang="en-US" dirty="0" smtClean="0"/>
              <a:t>president officially announced for the first time that the</a:t>
            </a:r>
            <a:r>
              <a:rPr lang="en-US" b="1" dirty="0" smtClean="0"/>
              <a:t> Turkish script would replace the Ottoman </a:t>
            </a:r>
            <a:r>
              <a:rPr lang="en-US" b="1" dirty="0" smtClean="0"/>
              <a:t>alphabet</a:t>
            </a:r>
            <a:r>
              <a:rPr lang="en-US" dirty="0" smtClean="0"/>
              <a:t>. It became </a:t>
            </a:r>
            <a:r>
              <a:rPr lang="en-US" b="1" dirty="0" smtClean="0"/>
              <a:t>compulsory </a:t>
            </a:r>
            <a:r>
              <a:rPr lang="en-US" b="1" dirty="0" smtClean="0"/>
              <a:t>from 1 January 1929</a:t>
            </a:r>
            <a:r>
              <a:rPr lang="en-US" dirty="0" smtClean="0"/>
              <a:t>. </a:t>
            </a:r>
            <a:endParaRPr lang="en-US" dirty="0" smtClean="0"/>
          </a:p>
          <a:p>
            <a:pPr lvl="0" algn="ctr">
              <a:buNone/>
            </a:pPr>
            <a:r>
              <a:rPr lang="en-US" b="1" i="1" u="sng" dirty="0" smtClean="0"/>
              <a:t>A</a:t>
            </a:r>
            <a:r>
              <a:rPr lang="en-US" b="1" i="1" u="sng" dirty="0" smtClean="0"/>
              <a:t>nother </a:t>
            </a:r>
            <a:r>
              <a:rPr lang="en-US" b="1" i="1" u="sng" dirty="0" smtClean="0"/>
              <a:t>way to cut off Turkish society from its Ottoman and Middle Eastern Islamic traditions and to reorient it towards the West. </a:t>
            </a:r>
            <a:endParaRPr lang="it-IT" b="1" i="1" u="sng" dirty="0" smtClean="0"/>
          </a:p>
          <a:p>
            <a:pPr algn="ctr">
              <a:buNone/>
            </a:pPr>
            <a:endParaRPr lang="it-IT" b="1"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STRONG SECULARISM</a:t>
            </a:r>
            <a:endParaRPr lang="it-IT" dirty="0"/>
          </a:p>
        </p:txBody>
      </p:sp>
      <p:sp>
        <p:nvSpPr>
          <p:cNvPr id="3" name="Segnaposto contenuto 2"/>
          <p:cNvSpPr>
            <a:spLocks noGrp="1"/>
          </p:cNvSpPr>
          <p:nvPr>
            <p:ph sz="quarter" idx="1"/>
          </p:nvPr>
        </p:nvSpPr>
        <p:spPr/>
        <p:txBody>
          <a:bodyPr>
            <a:normAutofit fontScale="70000" lnSpcReduction="20000"/>
          </a:bodyPr>
          <a:lstStyle/>
          <a:p>
            <a:pPr lvl="0"/>
            <a:r>
              <a:rPr lang="en-US" b="1" dirty="0" smtClean="0"/>
              <a:t>The secularization of social life and the attack on popular Islam</a:t>
            </a:r>
            <a:r>
              <a:rPr lang="en-US" dirty="0" smtClean="0"/>
              <a:t>. The most significant step in this sense was </a:t>
            </a:r>
            <a:r>
              <a:rPr lang="en-US" b="1" dirty="0" smtClean="0"/>
              <a:t>the suppression of the dervish orders</a:t>
            </a:r>
            <a:r>
              <a:rPr lang="en-US" dirty="0" smtClean="0"/>
              <a:t> put in operation in November </a:t>
            </a:r>
            <a:r>
              <a:rPr lang="en-US" dirty="0" smtClean="0"/>
              <a:t>1925. </a:t>
            </a:r>
            <a:r>
              <a:rPr lang="en-US" b="1" u="sng" dirty="0" smtClean="0"/>
              <a:t>The suppression of popular Islam drove the </a:t>
            </a:r>
            <a:r>
              <a:rPr lang="en-US" b="1" u="sng" dirty="0" err="1" smtClean="0"/>
              <a:t>Kemalists</a:t>
            </a:r>
            <a:r>
              <a:rPr lang="en-US" b="1" u="sng" dirty="0" smtClean="0"/>
              <a:t> to politicize Islam and transformed it into a vehicle for opposition. In turning against popular religion they cut the ties that bound them to the mass of </a:t>
            </a:r>
            <a:r>
              <a:rPr lang="en-US" b="1" u="sng" dirty="0" smtClean="0"/>
              <a:t>population</a:t>
            </a:r>
            <a:endParaRPr lang="en-US" dirty="0" smtClean="0"/>
          </a:p>
          <a:p>
            <a:pPr lvl="0"/>
            <a:endParaRPr lang="it-IT" dirty="0" smtClean="0"/>
          </a:p>
          <a:p>
            <a:pPr lvl="0"/>
            <a:r>
              <a:rPr lang="en-US" b="1" dirty="0" smtClean="0"/>
              <a:t>The case of </a:t>
            </a:r>
            <a:r>
              <a:rPr lang="en-US" b="1" dirty="0" smtClean="0"/>
              <a:t>history</a:t>
            </a:r>
            <a:r>
              <a:rPr lang="en-US" dirty="0" smtClean="0"/>
              <a:t>. The </a:t>
            </a:r>
            <a:r>
              <a:rPr lang="en-US" dirty="0" smtClean="0"/>
              <a:t>Turks </a:t>
            </a:r>
            <a:r>
              <a:rPr lang="en-US" dirty="0" smtClean="0"/>
              <a:t>as descendants </a:t>
            </a:r>
            <a:r>
              <a:rPr lang="en-US" dirty="0" smtClean="0"/>
              <a:t>of white (Aryan) inhabitants of Central Asia, who had been forced to migrate to other areas, such as China, Europe and the Near East. In doing so, they had created the world’s great civilizations. In the Near East, the </a:t>
            </a:r>
            <a:r>
              <a:rPr lang="en-US" b="1" dirty="0" smtClean="0"/>
              <a:t>Sumerians and the Hittites were really </a:t>
            </a:r>
            <a:r>
              <a:rPr lang="en-US" b="1" dirty="0" smtClean="0"/>
              <a:t>proto-Turks</a:t>
            </a:r>
            <a:r>
              <a:rPr lang="en-US" dirty="0" smtClean="0"/>
              <a:t>. </a:t>
            </a:r>
            <a:r>
              <a:rPr lang="en-US" b="1" dirty="0" smtClean="0"/>
              <a:t>The theory aimed to give the Turks a sense of pride for their history and national identity, separate from the immediate past, the Ottoman era</a:t>
            </a:r>
            <a:r>
              <a:rPr lang="en-US" dirty="0" smtClean="0"/>
              <a:t>. Declaring the Hittites proto-Turks had the advantage of proving that Anatolia had been a Turkish country since time immemorial. It was one of the means whereby the </a:t>
            </a:r>
            <a:r>
              <a:rPr lang="en-US" dirty="0" err="1" smtClean="0"/>
              <a:t>Kemalist</a:t>
            </a:r>
            <a:r>
              <a:rPr lang="en-US" dirty="0" smtClean="0"/>
              <a:t> leadership tried to </a:t>
            </a:r>
            <a:r>
              <a:rPr lang="en-US" b="1" dirty="0" smtClean="0"/>
              <a:t>build a new national identity and strong national cohesion</a:t>
            </a:r>
            <a:r>
              <a:rPr lang="en-US" dirty="0" smtClean="0"/>
              <a:t> rooted </a:t>
            </a:r>
            <a:r>
              <a:rPr lang="en-US" b="1" dirty="0" smtClean="0"/>
              <a:t>hundreds and hundreds of years before the Ottoman </a:t>
            </a:r>
            <a:r>
              <a:rPr lang="en-US" b="1" dirty="0" smtClean="0"/>
              <a:t>tradition</a:t>
            </a:r>
            <a:endParaRPr lang="it-IT" dirty="0" smtClean="0"/>
          </a:p>
          <a:p>
            <a:endParaRPr lang="it-IT"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FOREIGN POLICY</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r>
              <a:rPr lang="it-IT" dirty="0" smtClean="0"/>
              <a:t>CAUTIOS</a:t>
            </a:r>
          </a:p>
          <a:p>
            <a:pPr algn="ctr">
              <a:buNone/>
            </a:pPr>
            <a:endParaRPr lang="it-IT" dirty="0" smtClean="0"/>
          </a:p>
          <a:p>
            <a:pPr algn="ctr"/>
            <a:r>
              <a:rPr lang="it-IT" dirty="0" smtClean="0"/>
              <a:t>REALISTIC</a:t>
            </a:r>
          </a:p>
          <a:p>
            <a:pPr algn="ctr">
              <a:buNone/>
            </a:pPr>
            <a:endParaRPr lang="it-IT" dirty="0" smtClean="0"/>
          </a:p>
          <a:p>
            <a:pPr algn="ctr"/>
            <a:r>
              <a:rPr lang="it-IT" dirty="0" smtClean="0"/>
              <a:t>PRESERVATION FO THE STATUS QUO</a:t>
            </a:r>
          </a:p>
          <a:p>
            <a:pPr algn="ctr">
              <a:buNone/>
            </a:pPr>
            <a:endParaRPr lang="it-IT" dirty="0" smtClean="0"/>
          </a:p>
          <a:p>
            <a:pPr algn="ctr">
              <a:buNone/>
            </a:pPr>
            <a:r>
              <a:rPr lang="it-IT" b="1" dirty="0" smtClean="0"/>
              <a:t>THE DIFFICULTIES TO ASSERT ITS SOVEREIGNITY RIGHTS TO THE FULL</a:t>
            </a:r>
          </a:p>
          <a:p>
            <a:pPr algn="ctr">
              <a:buNone/>
            </a:pPr>
            <a:endParaRPr lang="it-IT" b="1" dirty="0" smtClean="0"/>
          </a:p>
          <a:p>
            <a:pPr algn="ctr"/>
            <a:r>
              <a:rPr lang="it-IT" dirty="0" smtClean="0"/>
              <a:t>THE IMPORTANCE OF SOVIET UNION RELATIONS</a:t>
            </a: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800" b="1" dirty="0" smtClean="0">
                <a:effectLst>
                  <a:outerShdw blurRad="38100" dist="38100" dir="2700000" algn="tl">
                    <a:srgbClr val="000000">
                      <a:alpha val="43137"/>
                    </a:srgbClr>
                  </a:outerShdw>
                </a:effectLst>
              </a:rPr>
              <a:t>YOUNG TURKS</a:t>
            </a:r>
            <a:endParaRPr lang="it-IT" dirty="0"/>
          </a:p>
        </p:txBody>
      </p:sp>
      <p:sp>
        <p:nvSpPr>
          <p:cNvPr id="3" name="Segnaposto contenuto 2"/>
          <p:cNvSpPr>
            <a:spLocks noGrp="1"/>
          </p:cNvSpPr>
          <p:nvPr>
            <p:ph sz="quarter" idx="1"/>
          </p:nvPr>
        </p:nvSpPr>
        <p:spPr/>
        <p:txBody>
          <a:bodyPr>
            <a:normAutofit fontScale="92500" lnSpcReduction="10000"/>
          </a:bodyPr>
          <a:lstStyle/>
          <a:p>
            <a:pPr algn="ctr">
              <a:buNone/>
            </a:pPr>
            <a:r>
              <a:rPr lang="en-US" b="1" u="sng" dirty="0" smtClean="0"/>
              <a:t>POLITICAL FRAMEWORK in 1908</a:t>
            </a:r>
          </a:p>
          <a:p>
            <a:pPr algn="ctr">
              <a:buNone/>
            </a:pPr>
            <a:endParaRPr lang="en-US" b="1" dirty="0" smtClean="0"/>
          </a:p>
          <a:p>
            <a:pPr algn="ctr">
              <a:buNone/>
            </a:pPr>
            <a:r>
              <a:rPr lang="en-US" b="1" u="sng" dirty="0" smtClean="0"/>
              <a:t>The sultan </a:t>
            </a:r>
          </a:p>
          <a:p>
            <a:pPr algn="ctr">
              <a:buNone/>
            </a:pPr>
            <a:r>
              <a:rPr lang="en-US" dirty="0" smtClean="0"/>
              <a:t>was considered with suspicion by almost everyone in the Young Turk elite. Despite 30 years of despotism, </a:t>
            </a:r>
            <a:r>
              <a:rPr lang="en-US" b="1" dirty="0" smtClean="0"/>
              <a:t>Abdul </a:t>
            </a:r>
            <a:r>
              <a:rPr lang="en-US" b="1" dirty="0" err="1" smtClean="0"/>
              <a:t>Hamid</a:t>
            </a:r>
            <a:r>
              <a:rPr lang="en-US" b="1" dirty="0" smtClean="0"/>
              <a:t> </a:t>
            </a:r>
            <a:r>
              <a:rPr lang="en-US" dirty="0" smtClean="0"/>
              <a:t>had the aura of a benevolent ruler who had decided to restore a constitution </a:t>
            </a:r>
          </a:p>
          <a:p>
            <a:pPr algn="ctr">
              <a:buNone/>
            </a:pPr>
            <a:endParaRPr lang="en-US" dirty="0" smtClean="0"/>
          </a:p>
          <a:p>
            <a:pPr lvl="0" algn="ctr">
              <a:buNone/>
            </a:pPr>
            <a:r>
              <a:rPr lang="en-US" b="1" u="sng" dirty="0" smtClean="0"/>
              <a:t>The high bureaucrats</a:t>
            </a:r>
          </a:p>
          <a:p>
            <a:pPr lvl="0" algn="ctr">
              <a:buNone/>
            </a:pPr>
            <a:r>
              <a:rPr lang="en-US" dirty="0" smtClean="0"/>
              <a:t>were convinced that they alone were capable of making the constitutional regime work. They thought that the constitution gave them the monopoly of power through their control of the cabinet which </a:t>
            </a:r>
            <a:r>
              <a:rPr lang="en-US" b="1" dirty="0" smtClean="0"/>
              <a:t>one of their members would lead as Grand </a:t>
            </a:r>
            <a:r>
              <a:rPr lang="en-US" b="1" dirty="0" err="1" smtClean="0"/>
              <a:t>Vezir</a:t>
            </a:r>
            <a:endParaRPr lang="it-IT" dirty="0" smtClean="0"/>
          </a:p>
          <a:p>
            <a:pPr algn="ctr">
              <a:buNone/>
            </a:pPr>
            <a:endParaRPr lang="it-IT"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smtClean="0">
                <a:effectLst>
                  <a:outerShdw blurRad="38100" dist="38100" dir="2700000" algn="tl">
                    <a:srgbClr val="000000">
                      <a:alpha val="43137"/>
                    </a:srgbClr>
                  </a:outerShdw>
                </a:effectLst>
              </a:rPr>
              <a:t>FOREIGN POLICY</a:t>
            </a:r>
            <a:endParaRPr lang="it-IT" dirty="0"/>
          </a:p>
        </p:txBody>
      </p:sp>
      <p:sp>
        <p:nvSpPr>
          <p:cNvPr id="3" name="Segnaposto contenuto 2"/>
          <p:cNvSpPr>
            <a:spLocks noGrp="1"/>
          </p:cNvSpPr>
          <p:nvPr>
            <p:ph sz="quarter" idx="1"/>
          </p:nvPr>
        </p:nvSpPr>
        <p:spPr/>
        <p:txBody>
          <a:bodyPr/>
          <a:lstStyle/>
          <a:p>
            <a:pPr algn="ctr">
              <a:buNone/>
            </a:pPr>
            <a:r>
              <a:rPr lang="it-IT" b="1" dirty="0" smtClean="0"/>
              <a:t>REGIONAL FOREIGN POLICY</a:t>
            </a:r>
          </a:p>
          <a:p>
            <a:pPr lvl="0"/>
            <a:r>
              <a:rPr lang="en-US" dirty="0" smtClean="0"/>
              <a:t>1928 Non aggression pact with Italy</a:t>
            </a:r>
          </a:p>
          <a:p>
            <a:pPr lvl="0">
              <a:buNone/>
            </a:pPr>
            <a:endParaRPr lang="it-IT" dirty="0" smtClean="0"/>
          </a:p>
          <a:p>
            <a:pPr lvl="0"/>
            <a:r>
              <a:rPr lang="en-US" dirty="0" smtClean="0"/>
              <a:t>1930 a friendship treaty with Greece</a:t>
            </a:r>
          </a:p>
          <a:p>
            <a:pPr lvl="0">
              <a:buNone/>
            </a:pPr>
            <a:endParaRPr lang="it-IT" dirty="0" smtClean="0"/>
          </a:p>
          <a:p>
            <a:pPr lvl="0"/>
            <a:r>
              <a:rPr lang="en-US" dirty="0" smtClean="0"/>
              <a:t>1934 Balkan Pact with Greece, Yugoslavia and Romania</a:t>
            </a:r>
          </a:p>
          <a:p>
            <a:pPr lvl="0">
              <a:buNone/>
            </a:pPr>
            <a:endParaRPr lang="it-IT" dirty="0" smtClean="0"/>
          </a:p>
          <a:p>
            <a:pPr lvl="0"/>
            <a:r>
              <a:rPr lang="en-US" dirty="0" smtClean="0"/>
              <a:t>1937 </a:t>
            </a:r>
            <a:r>
              <a:rPr lang="en-US" dirty="0" err="1" smtClean="0"/>
              <a:t>Sadabad</a:t>
            </a:r>
            <a:r>
              <a:rPr lang="en-US" dirty="0" smtClean="0"/>
              <a:t> Pact linked Turkey to Iraq, Iran and Afghanistan</a:t>
            </a:r>
            <a:endParaRPr lang="it-IT" dirty="0" smtClean="0"/>
          </a:p>
          <a:p>
            <a:pPr algn="ctr">
              <a:buNone/>
            </a:pPr>
            <a:endParaRPr lang="it-IT" b="1"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TURKISH OPPORTUNISM?</a:t>
            </a:r>
            <a:endParaRPr lang="it-IT" sz="3600" dirty="0"/>
          </a:p>
        </p:txBody>
      </p:sp>
      <p:sp>
        <p:nvSpPr>
          <p:cNvPr id="3" name="Segnaposto contenuto 2"/>
          <p:cNvSpPr>
            <a:spLocks noGrp="1"/>
          </p:cNvSpPr>
          <p:nvPr>
            <p:ph sz="quarter" idx="1"/>
          </p:nvPr>
        </p:nvSpPr>
        <p:spPr/>
        <p:txBody>
          <a:bodyPr/>
          <a:lstStyle/>
          <a:p>
            <a:pPr algn="ctr">
              <a:buNone/>
            </a:pPr>
            <a:r>
              <a:rPr lang="it-IT" b="1" dirty="0" smtClean="0"/>
              <a:t>19 OCTOBER 1939</a:t>
            </a:r>
          </a:p>
          <a:p>
            <a:pPr algn="ctr">
              <a:buNone/>
            </a:pPr>
            <a:r>
              <a:rPr lang="it-IT" b="1" dirty="0" smtClean="0"/>
              <a:t>ANGLO-FRANCO-TURKISH TREATY OF MUTUAL SUPPORT</a:t>
            </a:r>
          </a:p>
          <a:p>
            <a:pPr algn="ctr">
              <a:buNone/>
            </a:pPr>
            <a:endParaRPr lang="it-IT" b="1" dirty="0" smtClean="0"/>
          </a:p>
          <a:p>
            <a:pPr algn="ctr">
              <a:buNone/>
            </a:pPr>
            <a:r>
              <a:rPr lang="it-IT" b="1" dirty="0" smtClean="0"/>
              <a:t>18 JUNE 1941 GERMAN-TURKISH FRIENDSHIP TREATY</a:t>
            </a:r>
          </a:p>
          <a:p>
            <a:pPr algn="ctr">
              <a:buNone/>
            </a:pPr>
            <a:endParaRPr lang="it-IT" b="1" dirty="0" smtClean="0"/>
          </a:p>
          <a:p>
            <a:pPr algn="ctr">
              <a:buNone/>
            </a:pPr>
            <a:r>
              <a:rPr lang="it-IT" b="1" dirty="0" smtClean="0"/>
              <a:t>23 FEBRAURY 1945 TURKEY DECLARED WAR ON GERMANY</a:t>
            </a:r>
            <a:endParaRPr lang="it-IT"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smtClean="0">
                <a:effectLst>
                  <a:outerShdw blurRad="38100" dist="38100" dir="2700000" algn="tl">
                    <a:srgbClr val="000000">
                      <a:alpha val="43137"/>
                    </a:srgbClr>
                  </a:outerShdw>
                </a:effectLst>
              </a:rPr>
              <a:t>YOUNG TURKS</a:t>
            </a:r>
            <a:endParaRPr lang="it-IT" dirty="0"/>
          </a:p>
        </p:txBody>
      </p:sp>
      <p:sp>
        <p:nvSpPr>
          <p:cNvPr id="3" name="Segnaposto contenuto 2"/>
          <p:cNvSpPr>
            <a:spLocks noGrp="1"/>
          </p:cNvSpPr>
          <p:nvPr>
            <p:ph sz="quarter" idx="1"/>
          </p:nvPr>
        </p:nvSpPr>
        <p:spPr/>
        <p:txBody>
          <a:bodyPr>
            <a:normAutofit fontScale="92500" lnSpcReduction="10000"/>
          </a:bodyPr>
          <a:lstStyle/>
          <a:p>
            <a:pPr algn="ctr">
              <a:buNone/>
            </a:pPr>
            <a:r>
              <a:rPr lang="en-US" b="1" u="sng" dirty="0" smtClean="0"/>
              <a:t>POLITICAL FRAMEWORK in 1908</a:t>
            </a:r>
          </a:p>
          <a:p>
            <a:pPr algn="ctr">
              <a:buNone/>
            </a:pPr>
            <a:endParaRPr lang="en-US" b="1" dirty="0" smtClean="0"/>
          </a:p>
          <a:p>
            <a:pPr algn="ctr">
              <a:buNone/>
            </a:pPr>
            <a:r>
              <a:rPr lang="en-US" b="1" dirty="0" smtClean="0"/>
              <a:t>Leaders of the religious-ethnic communities</a:t>
            </a:r>
          </a:p>
          <a:p>
            <a:pPr algn="ctr">
              <a:buNone/>
            </a:pPr>
            <a:r>
              <a:rPr lang="en-US" dirty="0" smtClean="0"/>
              <a:t>welcomed the constitution sure that the end of absolutism would enhance their own power and influence. Their influence would be greater if authority was decentralized </a:t>
            </a:r>
          </a:p>
          <a:p>
            <a:pPr algn="ctr">
              <a:buNone/>
            </a:pPr>
            <a:endParaRPr lang="en-US" b="1" dirty="0" smtClean="0"/>
          </a:p>
          <a:p>
            <a:pPr algn="ctr">
              <a:buNone/>
            </a:pPr>
            <a:r>
              <a:rPr lang="en-US" b="1" dirty="0" smtClean="0"/>
              <a:t>Non-Muslim and non-Turkish communities </a:t>
            </a:r>
          </a:p>
          <a:p>
            <a:pPr algn="ctr">
              <a:buNone/>
            </a:pPr>
            <a:r>
              <a:rPr lang="en-US" dirty="0" smtClean="0"/>
              <a:t>were feared that the new regime would revive and strengthen the empire under the leadership of the largest group, the Turks. The non-Turkish people feared CENTRALISATION AND TURKIFICATION.</a:t>
            </a:r>
            <a:endParaRPr lang="it-IT" b="1" dirty="0" smtClean="0"/>
          </a:p>
          <a:p>
            <a:pPr algn="ctr">
              <a:buNone/>
            </a:pPr>
            <a:r>
              <a:rPr lang="en-US" b="1" dirty="0" smtClean="0"/>
              <a:t> </a:t>
            </a:r>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smtClean="0">
                <a:effectLst>
                  <a:outerShdw blurRad="38100" dist="38100" dir="2700000" algn="tl">
                    <a:srgbClr val="000000">
                      <a:alpha val="43137"/>
                    </a:srgbClr>
                  </a:outerShdw>
                </a:effectLst>
              </a:rPr>
              <a:t>YOUNG TURKS</a:t>
            </a:r>
            <a:endParaRPr lang="it-IT" dirty="0"/>
          </a:p>
        </p:txBody>
      </p:sp>
      <p:sp>
        <p:nvSpPr>
          <p:cNvPr id="3" name="Segnaposto contenuto 2"/>
          <p:cNvSpPr>
            <a:spLocks noGrp="1"/>
          </p:cNvSpPr>
          <p:nvPr>
            <p:ph sz="quarter" idx="1"/>
          </p:nvPr>
        </p:nvSpPr>
        <p:spPr/>
        <p:txBody>
          <a:bodyPr/>
          <a:lstStyle/>
          <a:p>
            <a:pPr algn="ctr">
              <a:buNone/>
            </a:pPr>
            <a:r>
              <a:rPr lang="en-US" b="1" dirty="0" smtClean="0"/>
              <a:t>Key characters were the Young Turks. </a:t>
            </a:r>
          </a:p>
          <a:p>
            <a:pPr algn="ctr">
              <a:buNone/>
            </a:pPr>
            <a:r>
              <a:rPr lang="en-US" b="1" dirty="0" smtClean="0"/>
              <a:t>Who were they?</a:t>
            </a:r>
            <a:endParaRPr lang="en-US" dirty="0" smtClean="0"/>
          </a:p>
          <a:p>
            <a:pPr algn="ctr">
              <a:buNone/>
            </a:pPr>
            <a:endParaRPr lang="en-US" sz="3200" b="1" dirty="0" smtClean="0"/>
          </a:p>
          <a:p>
            <a:pPr algn="ctr">
              <a:buNone/>
            </a:pPr>
            <a:endParaRPr lang="en-US" sz="3200" b="1" dirty="0" smtClean="0"/>
          </a:p>
          <a:p>
            <a:pPr algn="ctr">
              <a:buNone/>
            </a:pPr>
            <a:r>
              <a:rPr lang="en-US" sz="3200" b="1" dirty="0" smtClean="0"/>
              <a:t>Liberals and Unionists</a:t>
            </a:r>
            <a:endParaRPr lang="it-IT" sz="3200" b="1" dirty="0" smtClean="0"/>
          </a:p>
          <a:p>
            <a:pPr>
              <a:buNone/>
            </a:pP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2800" b="1" dirty="0" smtClean="0">
                <a:effectLst>
                  <a:outerShdw blurRad="38100" dist="38100" dir="2700000" algn="tl">
                    <a:srgbClr val="000000">
                      <a:alpha val="43137"/>
                    </a:srgbClr>
                  </a:outerShdw>
                </a:effectLst>
              </a:rPr>
              <a:t>YOUNG TURKS</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r>
              <a:rPr lang="en-US" b="1" dirty="0" smtClean="0"/>
              <a:t>LIBERALS</a:t>
            </a:r>
          </a:p>
          <a:p>
            <a:pPr algn="ctr">
              <a:buFontTx/>
              <a:buChar char="-"/>
            </a:pPr>
            <a:r>
              <a:rPr lang="en-US" dirty="0" smtClean="0"/>
              <a:t>Supporter of the Constitutional Monarchy controlled by high bureaucrats</a:t>
            </a:r>
          </a:p>
          <a:p>
            <a:pPr algn="ctr">
              <a:buFontTx/>
              <a:buChar char="-"/>
            </a:pPr>
            <a:r>
              <a:rPr lang="en-US" dirty="0" smtClean="0"/>
              <a:t>Backed from London?</a:t>
            </a:r>
            <a:endParaRPr lang="en-US" b="1" dirty="0" smtClean="0"/>
          </a:p>
          <a:p>
            <a:pPr algn="ctr">
              <a:buNone/>
            </a:pPr>
            <a:endParaRPr lang="en-US" b="1" dirty="0" smtClean="0"/>
          </a:p>
          <a:p>
            <a:pPr algn="ctr">
              <a:buNone/>
            </a:pPr>
            <a:r>
              <a:rPr lang="en-US" b="1" dirty="0" smtClean="0"/>
              <a:t>UNIONISTS</a:t>
            </a:r>
          </a:p>
          <a:p>
            <a:pPr algn="ctr">
              <a:buFontTx/>
              <a:buChar char="-"/>
            </a:pPr>
            <a:r>
              <a:rPr lang="en-US" dirty="0" smtClean="0"/>
              <a:t>members of the secret Committee of Union and Progress (CUP)</a:t>
            </a:r>
          </a:p>
          <a:p>
            <a:pPr algn="ctr">
              <a:buFontTx/>
              <a:buChar char="-"/>
            </a:pPr>
            <a:r>
              <a:rPr lang="en-US" dirty="0" smtClean="0"/>
              <a:t>Constitutional regime only the way for social and economic transformation</a:t>
            </a:r>
          </a:p>
          <a:p>
            <a:pPr algn="ctr">
              <a:buFontTx/>
              <a:buChar char="-"/>
            </a:pPr>
            <a:r>
              <a:rPr lang="en-US" dirty="0" smtClean="0"/>
              <a:t>As a Model: German Empire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STRUGGLE FOR POWER</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lstStyle/>
          <a:p>
            <a:pPr algn="ctr">
              <a:buNone/>
            </a:pPr>
            <a:endParaRPr lang="en-US" sz="3200" b="1" dirty="0" smtClean="0"/>
          </a:p>
          <a:p>
            <a:pPr algn="ctr">
              <a:buNone/>
            </a:pPr>
            <a:r>
              <a:rPr lang="en-US" sz="3200" b="1" dirty="0" smtClean="0"/>
              <a:t>Elections of </a:t>
            </a:r>
          </a:p>
          <a:p>
            <a:pPr algn="ctr">
              <a:buNone/>
            </a:pPr>
            <a:r>
              <a:rPr lang="en-US" sz="3200" b="1" dirty="0" smtClean="0"/>
              <a:t>November-December 1908 </a:t>
            </a:r>
          </a:p>
          <a:p>
            <a:pPr algn="ctr">
              <a:buNone/>
            </a:pPr>
            <a:endParaRPr lang="en-US" sz="3200" b="1" dirty="0" smtClean="0"/>
          </a:p>
          <a:p>
            <a:pPr algn="ctr">
              <a:buNone/>
            </a:pPr>
            <a:r>
              <a:rPr lang="en-US" sz="3200" b="1" dirty="0" smtClean="0"/>
              <a:t>won by the Committee </a:t>
            </a:r>
          </a:p>
          <a:p>
            <a:pPr algn="ctr">
              <a:buNone/>
            </a:pPr>
            <a:endParaRPr lang="en-US" sz="3200" b="1" dirty="0" smtClean="0"/>
          </a:p>
          <a:p>
            <a:pPr algn="ctr">
              <a:buNone/>
            </a:pPr>
            <a:r>
              <a:rPr lang="en-US" sz="3200" b="1" dirty="0" smtClean="0"/>
              <a:t>brought the struggle into open</a:t>
            </a:r>
            <a:endParaRPr lang="it-IT" sz="3200" dirty="0" smtClean="0"/>
          </a:p>
          <a:p>
            <a:pPr>
              <a:buNone/>
            </a:pP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smtClean="0">
                <a:effectLst>
                  <a:outerShdw blurRad="38100" dist="38100" dir="2700000" algn="tl">
                    <a:srgbClr val="000000">
                      <a:alpha val="43137"/>
                    </a:srgbClr>
                  </a:outerShdw>
                </a:effectLst>
              </a:rPr>
              <a:t>STRUGGLE FOR POWER</a:t>
            </a:r>
            <a:endParaRPr lang="it-IT" dirty="0"/>
          </a:p>
        </p:txBody>
      </p:sp>
      <p:sp>
        <p:nvSpPr>
          <p:cNvPr id="3" name="Segnaposto contenuto 2"/>
          <p:cNvSpPr>
            <a:spLocks noGrp="1"/>
          </p:cNvSpPr>
          <p:nvPr>
            <p:ph sz="quarter" idx="1"/>
          </p:nvPr>
        </p:nvSpPr>
        <p:spPr/>
        <p:txBody>
          <a:bodyPr/>
          <a:lstStyle/>
          <a:p>
            <a:r>
              <a:rPr lang="en-US" dirty="0" smtClean="0"/>
              <a:t>February 1909 Anglophile Grand </a:t>
            </a:r>
            <a:r>
              <a:rPr lang="en-US" dirty="0" err="1" smtClean="0"/>
              <a:t>Vezir</a:t>
            </a:r>
            <a:r>
              <a:rPr lang="en-US" dirty="0" smtClean="0"/>
              <a:t>, </a:t>
            </a:r>
            <a:r>
              <a:rPr lang="en-US" dirty="0" err="1" smtClean="0"/>
              <a:t>Mehmed</a:t>
            </a:r>
            <a:r>
              <a:rPr lang="en-US" dirty="0" smtClean="0"/>
              <a:t> </a:t>
            </a:r>
            <a:r>
              <a:rPr lang="en-US" dirty="0" err="1" smtClean="0"/>
              <a:t>Kamil</a:t>
            </a:r>
            <a:r>
              <a:rPr lang="en-US" dirty="0" smtClean="0"/>
              <a:t> Pasha, dismissed the ministers of war and marine and appointed his own men to these important posts. </a:t>
            </a:r>
            <a:r>
              <a:rPr lang="en-US" b="1" dirty="0" smtClean="0"/>
              <a:t>He was convinced to win the Committee by destroying its power among the junior officers army</a:t>
            </a:r>
            <a:endParaRPr lang="it-IT" dirty="0" smtClean="0"/>
          </a:p>
          <a:p>
            <a:r>
              <a:rPr lang="en-US" dirty="0" smtClean="0"/>
              <a:t>The Unionists denounced </a:t>
            </a:r>
            <a:r>
              <a:rPr lang="en-US" dirty="0" err="1" smtClean="0"/>
              <a:t>Kamil’s</a:t>
            </a:r>
            <a:r>
              <a:rPr lang="en-US" dirty="0" smtClean="0"/>
              <a:t> action as a </a:t>
            </a:r>
            <a:r>
              <a:rPr lang="en-US" b="1" dirty="0" smtClean="0"/>
              <a:t>coup d’état</a:t>
            </a:r>
            <a:r>
              <a:rPr lang="en-US" dirty="0" smtClean="0"/>
              <a:t>. </a:t>
            </a:r>
            <a:r>
              <a:rPr lang="en-US" b="1" dirty="0" smtClean="0"/>
              <a:t>The Chamber responded by a vote of no confidence and brought about the Grand </a:t>
            </a:r>
            <a:r>
              <a:rPr lang="en-US" b="1" dirty="0" err="1" smtClean="0"/>
              <a:t>Vezir’s</a:t>
            </a:r>
            <a:r>
              <a:rPr lang="en-US" b="1" dirty="0" smtClean="0"/>
              <a:t> fall</a:t>
            </a:r>
            <a:endParaRPr lang="it-IT" dirty="0" smtClean="0"/>
          </a:p>
          <a:p>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475</TotalTime>
  <Words>2412</Words>
  <Application>Microsoft Office PowerPoint</Application>
  <PresentationFormat>Presentazione su schermo (4:3)</PresentationFormat>
  <Paragraphs>251</Paragraphs>
  <Slides>41</Slides>
  <Notes>0</Notes>
  <HiddenSlides>0</HiddenSlides>
  <MMClips>0</MMClips>
  <ScaleCrop>false</ScaleCrop>
  <HeadingPairs>
    <vt:vector size="4" baseType="variant">
      <vt:variant>
        <vt:lpstr>Tema</vt:lpstr>
      </vt:variant>
      <vt:variant>
        <vt:i4>1</vt:i4>
      </vt:variant>
      <vt:variant>
        <vt:lpstr>Titoli diapositive</vt:lpstr>
      </vt:variant>
      <vt:variant>
        <vt:i4>41</vt:i4>
      </vt:variant>
    </vt:vector>
  </HeadingPairs>
  <TitlesOfParts>
    <vt:vector size="42" baseType="lpstr">
      <vt:lpstr>Loggia</vt:lpstr>
      <vt:lpstr>modern turkey</vt:lpstr>
      <vt:lpstr>YOUNG TURKS</vt:lpstr>
      <vt:lpstr>YOUNG TURKS</vt:lpstr>
      <vt:lpstr>YOUNG TURKS</vt:lpstr>
      <vt:lpstr>YOUNG TURKS</vt:lpstr>
      <vt:lpstr>YOUNG TURKS</vt:lpstr>
      <vt:lpstr>YOUNG TURKS</vt:lpstr>
      <vt:lpstr>STRUGGLE FOR POWER</vt:lpstr>
      <vt:lpstr>STRUGGLE FOR POWER</vt:lpstr>
      <vt:lpstr>STRUGGLE FOR POWER</vt:lpstr>
      <vt:lpstr>STRUGGLE FOR POWER</vt:lpstr>
      <vt:lpstr>IMPORTANCE OF THE ARMY</vt:lpstr>
      <vt:lpstr>OTTOMAN EMPIRE IN 1914</vt:lpstr>
      <vt:lpstr>LIBYA’S WAR 1911-1912</vt:lpstr>
      <vt:lpstr>LIBYA’S WAR 1911-1912</vt:lpstr>
      <vt:lpstr>BALKAN WARS 1912-1913</vt:lpstr>
      <vt:lpstr>BALKAN WARS 1912-1913</vt:lpstr>
      <vt:lpstr>Diplomatic isolation</vt:lpstr>
      <vt:lpstr>War as liberation</vt:lpstr>
      <vt:lpstr>War as liberation</vt:lpstr>
      <vt:lpstr>DIVISIONS AMONG THE ALLIES </vt:lpstr>
      <vt:lpstr>TREATY OF SEVRES</vt:lpstr>
      <vt:lpstr>Sultan last attempt</vt:lpstr>
      <vt:lpstr>MUSTAFA KEMAL ATATURK</vt:lpstr>
      <vt:lpstr>MUSTAFA KEMAL ATATURK</vt:lpstr>
      <vt:lpstr>MUSTAFA KEMAL ATATURK</vt:lpstr>
      <vt:lpstr>1920: a complicated year</vt:lpstr>
      <vt:lpstr>TREATY OF LAUSANNE</vt:lpstr>
      <vt:lpstr>REPUBLIC OF TURKEY</vt:lpstr>
      <vt:lpstr>ONE-PARTY STATE</vt:lpstr>
      <vt:lpstr>CONTROL OF CULTURAL AND INTELLECTUAL TURKEY</vt:lpstr>
      <vt:lpstr>KEMALISM OR ATATURKISM</vt:lpstr>
      <vt:lpstr>KEMALISM OR ATATURKISM</vt:lpstr>
      <vt:lpstr>KEMALISM OR ATATURKISM</vt:lpstr>
      <vt:lpstr>ATATURKISM AS A FORM OF FASCISM?</vt:lpstr>
      <vt:lpstr>ATATURKISM AS A FORM OF FASCISM?</vt:lpstr>
      <vt:lpstr>STRONG SECULARISM</vt:lpstr>
      <vt:lpstr>STRONG SECULARISM</vt:lpstr>
      <vt:lpstr>FOREIGN POLICY</vt:lpstr>
      <vt:lpstr>FOREIGN POLICY</vt:lpstr>
      <vt:lpstr>TURKISH OPPORTUNISM?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Roberto</dc:creator>
  <cp:lastModifiedBy>Michele</cp:lastModifiedBy>
  <cp:revision>76</cp:revision>
  <dcterms:created xsi:type="dcterms:W3CDTF">2019-01-29T21:18:49Z</dcterms:created>
  <dcterms:modified xsi:type="dcterms:W3CDTF">2020-10-20T08:40:37Z</dcterms:modified>
</cp:coreProperties>
</file>