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82" r:id="rId6"/>
    <p:sldId id="260" r:id="rId7"/>
    <p:sldId id="261" r:id="rId8"/>
    <p:sldId id="262" r:id="rId9"/>
    <p:sldId id="263" r:id="rId10"/>
    <p:sldId id="264" r:id="rId11"/>
    <p:sldId id="271" r:id="rId12"/>
    <p:sldId id="265" r:id="rId13"/>
    <p:sldId id="266" r:id="rId14"/>
    <p:sldId id="267" r:id="rId15"/>
    <p:sldId id="283" r:id="rId16"/>
    <p:sldId id="269" r:id="rId17"/>
    <p:sldId id="268" r:id="rId18"/>
    <p:sldId id="270" r:id="rId19"/>
    <p:sldId id="272" r:id="rId20"/>
    <p:sldId id="273" r:id="rId21"/>
    <p:sldId id="274" r:id="rId22"/>
    <p:sldId id="284" r:id="rId23"/>
    <p:sldId id="275" r:id="rId24"/>
    <p:sldId id="276" r:id="rId25"/>
    <p:sldId id="277" r:id="rId26"/>
    <p:sldId id="278" r:id="rId27"/>
    <p:sldId id="285" r:id="rId28"/>
    <p:sldId id="286" r:id="rId29"/>
    <p:sldId id="279" r:id="rId30"/>
    <p:sldId id="280" r:id="rId31"/>
    <p:sldId id="287" r:id="rId32"/>
    <p:sldId id="281" r:id="rId3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0" d="100"/>
          <a:sy n="80" d="100"/>
        </p:scale>
        <p:origin x="58" y="11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1774423" y="802298"/>
            <a:ext cx="8637073" cy="2920713"/>
          </a:xfrm>
        </p:spPr>
        <p:txBody>
          <a:bodyPr bIns="0" anchor="b">
            <a:normAutofit/>
          </a:bodyPr>
          <a:lstStyle>
            <a:lvl1pPr algn="ctr">
              <a:defRPr sz="66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1774424" y="3724074"/>
            <a:ext cx="8637072" cy="977621"/>
          </a:xfrm>
        </p:spPr>
        <p:txBody>
          <a:bodyPr tIns="91440" bIns="91440">
            <a:normAutofit/>
          </a:bodyPr>
          <a:lstStyle>
            <a:lvl1pPr marL="0" indent="0" algn="ctr">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10/17/2022</a:t>
            </a:fld>
            <a:endParaRPr lang="en-US" dirty="0"/>
          </a:p>
        </p:txBody>
      </p:sp>
      <p:sp>
        <p:nvSpPr>
          <p:cNvPr id="5" name="Footer Placeholder 4"/>
          <p:cNvSpPr>
            <a:spLocks noGrp="1"/>
          </p:cNvSpPr>
          <p:nvPr>
            <p:ph type="ftr" sz="quarter" idx="11"/>
          </p:nvPr>
        </p:nvSpPr>
        <p:spPr>
          <a:xfrm>
            <a:off x="1451579" y="329307"/>
            <a:ext cx="5626774" cy="309201"/>
          </a:xfrm>
        </p:spPr>
        <p:txBody>
          <a:bodyPr/>
          <a:lstStyle/>
          <a:p>
            <a:endParaRPr lang="en-US" dirty="0"/>
          </a:p>
        </p:txBody>
      </p:sp>
      <p:sp>
        <p:nvSpPr>
          <p:cNvPr id="6" name="Slide Number Placeholder 5"/>
          <p:cNvSpPr>
            <a:spLocks noGrp="1"/>
          </p:cNvSpPr>
          <p:nvPr>
            <p:ph type="sldNum" sz="quarter" idx="12"/>
          </p:nvPr>
        </p:nvSpPr>
        <p:spPr>
          <a:xfrm>
            <a:off x="476834" y="798973"/>
            <a:ext cx="811019" cy="503578"/>
          </a:xfrm>
        </p:spPr>
        <p:txBody>
          <a:bodyPr/>
          <a:lstStyle/>
          <a:p>
            <a:fld id="{6D22F896-40B5-4ADD-8801-0D06FADFA095}" type="slidenum">
              <a:rPr lang="en-US" dirty="0"/>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27052" y="798973"/>
            <a:ext cx="1615742" cy="4659889"/>
          </a:xfrm>
        </p:spPr>
        <p:txBody>
          <a:bodyPr vert="eaVert"/>
          <a:lstStyle>
            <a:lvl1pPr algn="l">
              <a:defRPr/>
            </a:lvl1p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1444672" y="798973"/>
            <a:ext cx="7518654" cy="4659889"/>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ncho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1774423" y="1756130"/>
            <a:ext cx="8643154" cy="1969007"/>
          </a:xfrm>
        </p:spPr>
        <p:txBody>
          <a:bodyPr anchor="b">
            <a:normAutofit/>
          </a:bodyPr>
          <a:lstStyle>
            <a:lvl1pPr algn="ctr">
              <a:defRPr sz="360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1774423" y="3725137"/>
            <a:ext cx="8643154" cy="1093987"/>
          </a:xfrm>
        </p:spPr>
        <p:txBody>
          <a:bodyPr tIns="91440">
            <a:normAutofit/>
          </a:bodyPr>
          <a:lstStyle>
            <a:lvl1pPr marL="0" indent="0" algn="ctr">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48A87A34-81AB-432B-8DAE-1953F412C126}" type="datetimeFigureOut">
              <a:rPr lang="en-US" dirty="0"/>
              <a:t>10/17/2022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293577" cy="1059305"/>
          </a:xfrm>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1447331" y="2010878"/>
            <a:ext cx="4488654" cy="3448595"/>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6254140" y="2017343"/>
            <a:ext cx="4488654" cy="344152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10/17/2022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295603" cy="1056319"/>
          </a:xfrm>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1447191" y="2019549"/>
            <a:ext cx="4488794"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1447191" y="2824269"/>
            <a:ext cx="4488794" cy="2644457"/>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6256025" y="2023003"/>
            <a:ext cx="4488794"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6256025" y="2821491"/>
            <a:ext cx="4488794" cy="2637371"/>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10/17/2022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10/17/2022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10/17/2022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2961967" cy="2406518"/>
          </a:xfrm>
        </p:spPr>
        <p:txBody>
          <a:bodyPr anchor="b">
            <a:normAutofit/>
          </a:bodyPr>
          <a:lstStyle>
            <a:lvl1pPr algn="l">
              <a:defRPr sz="2400"/>
            </a:lvl1pPr>
          </a:lstStyle>
          <a:p>
            <a:r>
              <a:rPr lang="it-IT"/>
              <a:t>Fare clic per modificare lo stile del titolo dello schema</a:t>
            </a:r>
            <a:endParaRPr lang="en-US" dirty="0"/>
          </a:p>
        </p:txBody>
      </p:sp>
      <p:sp>
        <p:nvSpPr>
          <p:cNvPr id="3" name="Content Placeholder 2"/>
          <p:cNvSpPr>
            <a:spLocks noGrp="1"/>
          </p:cNvSpPr>
          <p:nvPr>
            <p:ph idx="1"/>
          </p:nvPr>
        </p:nvSpPr>
        <p:spPr>
          <a:xfrm>
            <a:off x="4730324" y="798974"/>
            <a:ext cx="6012470" cy="4658826"/>
          </a:xfrm>
        </p:spPr>
        <p:txBody>
          <a:bodyPr anchor="ct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1444671" y="3205491"/>
            <a:ext cx="2961967"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48A87A34-81AB-432B-8DAE-1953F412C126}" type="datetimeFigureOut">
              <a:rPr lang="en-US" dirty="0"/>
              <a:t>10/17/2022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grpSp>
        <p:nvGrpSpPr>
          <p:cNvPr id="9" name="Group 8"/>
          <p:cNvGrpSpPr/>
          <p:nvPr/>
        </p:nvGrpSpPr>
        <p:grpSpPr>
          <a:xfrm>
            <a:off x="7477387" y="482170"/>
            <a:ext cx="4074533" cy="5149101"/>
            <a:chOff x="7477387" y="482170"/>
            <a:chExt cx="4074533" cy="5149101"/>
          </a:xfrm>
        </p:grpSpPr>
        <p:sp>
          <p:nvSpPr>
            <p:cNvPr id="18" name="Rectangle 17"/>
            <p:cNvSpPr/>
            <p:nvPr/>
          </p:nvSpPr>
          <p:spPr>
            <a:xfrm>
              <a:off x="7477387" y="482170"/>
              <a:ext cx="4074533" cy="5149101"/>
            </a:xfrm>
            <a:prstGeom prst="rect">
              <a:avLst/>
            </a:prstGeom>
            <a:blipFill dpi="0" rotWithShape="1">
              <a:blip r:embed="rId2">
                <a:alphaModFix amt="30000"/>
              </a:blip>
              <a:srcRect/>
              <a:tile tx="0" ty="0" sx="100000" sy="100000" flip="none" algn="ctr"/>
            </a:blip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extrusionH="76200" contourW="12700" prstMaterial="matte">
              <a:bevelT w="152400" h="50800" prst="softRound"/>
              <a:extrusionClr>
                <a:schemeClr val="tx2"/>
              </a:extrusionClr>
              <a:contourClr>
                <a:schemeClr val="bg2"/>
              </a:contourClr>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90446" y="812506"/>
              <a:ext cx="3450289" cy="4466452"/>
            </a:xfrm>
            <a:prstGeom prst="rect">
              <a:avLst/>
            </a:prstGeom>
            <a:gradFill>
              <a:gsLst>
                <a:gs pos="0">
                  <a:srgbClr val="DADADA"/>
                </a:gs>
                <a:gs pos="100000">
                  <a:srgbClr val="FFFFFE"/>
                </a:gs>
              </a:gsLst>
              <a:lin ang="16200000" scaled="0"/>
            </a:gradFill>
            <a:ln w="38100" cmpd="sng">
              <a:solidFill>
                <a:schemeClr val="tx2">
                  <a:lumMod val="25000"/>
                </a:schemeClr>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2"/>
            <a:ext cx="5532328" cy="1922299"/>
          </a:xfrm>
        </p:spPr>
        <p:txBody>
          <a:bodyPr anchor="b">
            <a:normAutofit/>
          </a:bodyPr>
          <a:lstStyle>
            <a:lvl1pPr>
              <a:defRPr sz="320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50000"/>
              <a:lumOff val="50000"/>
              <a:alpha val="80000"/>
            </a:schemeClr>
          </a:solidFill>
          <a:ln w="9525" cap="sq">
            <a:noFill/>
            <a:miter lim="800000"/>
          </a:ln>
          <a:effectLst/>
        </p:spPr>
        <p:txBody>
          <a:bodyPr vert="horz" lIns="91440" tIns="45720" rIns="91440" bIns="45720" rtlCol="0" anchor="t">
            <a:normAutofit/>
          </a:bodyPr>
          <a:lstStyle>
            <a:lvl1pPr>
              <a:defRPr lang="en-US" sz="3200" dirty="0"/>
            </a:lvl1pPr>
          </a:lstStyle>
          <a:p>
            <a:pPr lvl="0" algn="ctr"/>
            <a:r>
              <a:rPr lang="it-IT"/>
              <a:t>Fare clic sull'icona per inserire un'immagine</a:t>
            </a:r>
            <a:endParaRPr lang="en-US" dirty="0"/>
          </a:p>
        </p:txBody>
      </p:sp>
      <p:sp>
        <p:nvSpPr>
          <p:cNvPr id="4" name="Text Placeholder 3"/>
          <p:cNvSpPr>
            <a:spLocks noGrp="1"/>
          </p:cNvSpPr>
          <p:nvPr>
            <p:ph type="body" sz="half" idx="2"/>
          </p:nvPr>
        </p:nvSpPr>
        <p:spPr>
          <a:xfrm>
            <a:off x="1450329" y="3059600"/>
            <a:ext cx="5524404" cy="2090134"/>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10/17/2022</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51579" y="804519"/>
            <a:ext cx="9291215" cy="1049235"/>
          </a:xfrm>
          <a:prstGeom prst="rect">
            <a:avLst/>
          </a:prstGeom>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1451579" y="2015732"/>
            <a:ext cx="9291215" cy="3450613"/>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7242079"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10/17/2022</a:t>
            </a:fld>
            <a:endParaRPr lang="en-US" dirty="0"/>
          </a:p>
        </p:txBody>
      </p:sp>
      <p:sp>
        <p:nvSpPr>
          <p:cNvPr id="5" name="Footer Placeholder 4"/>
          <p:cNvSpPr>
            <a:spLocks noGrp="1"/>
          </p:cNvSpPr>
          <p:nvPr>
            <p:ph type="ftr" sz="quarter" idx="3"/>
          </p:nvPr>
        </p:nvSpPr>
        <p:spPr>
          <a:xfrm>
            <a:off x="1451579" y="329307"/>
            <a:ext cx="5626774"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‹N›</a:t>
            </a:fld>
            <a:endParaRPr lang="en-US" dirty="0"/>
          </a:p>
        </p:txBody>
      </p:sp>
      <p:sp>
        <p:nvSpPr>
          <p:cNvPr id="9" name="Rectangle 8"/>
          <p:cNvSpPr/>
          <p:nvPr/>
        </p:nvSpPr>
        <p:spPr>
          <a:xfrm>
            <a:off x="0" y="3622291"/>
            <a:ext cx="12192000" cy="2505984"/>
          </a:xfrm>
          <a:prstGeom prst="rect">
            <a:avLst/>
          </a:prstGeom>
          <a:gradFill flip="none" rotWithShape="1">
            <a:gsLst>
              <a:gs pos="0">
                <a:schemeClr val="bg2">
                  <a:alpha val="0"/>
                </a:schemeClr>
              </a:gs>
              <a:gs pos="100000">
                <a:schemeClr val="bg2">
                  <a:alpha val="80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0" name="Picture 9"/>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a:xfrm>
            <a:off x="0" y="6129338"/>
            <a:ext cx="12192000" cy="742950"/>
          </a:xfrm>
          <a:prstGeom prst="rect">
            <a:avLst/>
          </a:prstGeom>
        </p:spPr>
      </p:pic>
      <p:cxnSp>
        <p:nvCxnSpPr>
          <p:cNvPr id="12" name="Straight Connector 11"/>
          <p:cNvCxnSpPr/>
          <p:nvPr/>
        </p:nvCxnSpPr>
        <p:spPr>
          <a:xfrm>
            <a:off x="0" y="6138142"/>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lnSpc>
          <a:spcPct val="90000"/>
        </a:lnSpc>
        <a:spcBef>
          <a:spcPct val="0"/>
        </a:spcBef>
        <a:buNone/>
        <a:defRPr sz="3200" b="0" i="0" kern="1200" cap="all">
          <a:solidFill>
            <a:schemeClr val="accent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12.jpg"/></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3.jpg"/><Relationship Id="rId1" Type="http://schemas.openxmlformats.org/officeDocument/2006/relationships/slideLayout" Target="../slideLayouts/slideLayout2.xml"/><Relationship Id="rId4" Type="http://schemas.openxmlformats.org/officeDocument/2006/relationships/image" Target="../media/image14.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5.jpg"/><Relationship Id="rId1" Type="http://schemas.openxmlformats.org/officeDocument/2006/relationships/slideLayout" Target="../slideLayouts/slideLayout2.xml"/><Relationship Id="rId4" Type="http://schemas.openxmlformats.org/officeDocument/2006/relationships/image" Target="../media/image16.jpg"/></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7.jp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32.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E400152-42AD-41FE-A5CD-1FB2DFCA60EB}"/>
              </a:ext>
            </a:extLst>
          </p:cNvPr>
          <p:cNvSpPr>
            <a:spLocks noGrp="1"/>
          </p:cNvSpPr>
          <p:nvPr>
            <p:ph type="ctrTitle"/>
          </p:nvPr>
        </p:nvSpPr>
        <p:spPr/>
        <p:txBody>
          <a:bodyPr/>
          <a:lstStyle/>
          <a:p>
            <a:r>
              <a:rPr lang="it-IT" b="1" dirty="0">
                <a:effectLst>
                  <a:outerShdw blurRad="38100" dist="38100" dir="2700000" algn="tl">
                    <a:srgbClr val="000000">
                      <a:alpha val="43137"/>
                    </a:srgbClr>
                  </a:outerShdw>
                </a:effectLst>
              </a:rPr>
              <a:t>FRENCH CASE</a:t>
            </a:r>
          </a:p>
        </p:txBody>
      </p:sp>
      <p:sp>
        <p:nvSpPr>
          <p:cNvPr id="3" name="Sottotitolo 2">
            <a:extLst>
              <a:ext uri="{FF2B5EF4-FFF2-40B4-BE49-F238E27FC236}">
                <a16:creationId xmlns:a16="http://schemas.microsoft.com/office/drawing/2014/main" id="{F10E1639-BB5A-4021-A869-BA3E6BE2051B}"/>
              </a:ext>
            </a:extLst>
          </p:cNvPr>
          <p:cNvSpPr>
            <a:spLocks noGrp="1"/>
          </p:cNvSpPr>
          <p:nvPr>
            <p:ph type="subTitle" idx="1"/>
          </p:nvPr>
        </p:nvSpPr>
        <p:spPr/>
        <p:txBody>
          <a:bodyPr>
            <a:normAutofit/>
          </a:bodyPr>
          <a:lstStyle/>
          <a:p>
            <a:r>
              <a:rPr lang="it-IT" sz="2800" b="1" dirty="0"/>
              <a:t>FROM iii TO v REPUBLIC</a:t>
            </a:r>
          </a:p>
        </p:txBody>
      </p:sp>
    </p:spTree>
    <p:extLst>
      <p:ext uri="{BB962C8B-B14F-4D97-AF65-F5344CB8AC3E}">
        <p14:creationId xmlns:p14="http://schemas.microsoft.com/office/powerpoint/2010/main" val="35286910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E724325-0350-436E-9639-BB271F7CD569}"/>
              </a:ext>
            </a:extLst>
          </p:cNvPr>
          <p:cNvSpPr>
            <a:spLocks noGrp="1"/>
          </p:cNvSpPr>
          <p:nvPr>
            <p:ph type="title"/>
          </p:nvPr>
        </p:nvSpPr>
        <p:spPr/>
        <p:txBody>
          <a:bodyPr>
            <a:normAutofit/>
          </a:bodyPr>
          <a:lstStyle/>
          <a:p>
            <a:r>
              <a:rPr lang="en-US" sz="28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DECLARATIONS TO THE RESISTANCE MOVEMENTS</a:t>
            </a:r>
            <a:endParaRPr lang="it-IT" sz="2800" dirty="0">
              <a:effectLst>
                <a:outerShdw blurRad="38100" dist="38100" dir="2700000" algn="tl">
                  <a:srgbClr val="000000">
                    <a:alpha val="43137"/>
                  </a:srgbClr>
                </a:outerShdw>
              </a:effectLst>
            </a:endParaRPr>
          </a:p>
        </p:txBody>
      </p:sp>
      <p:sp>
        <p:nvSpPr>
          <p:cNvPr id="3" name="Segnaposto contenuto 2">
            <a:extLst>
              <a:ext uri="{FF2B5EF4-FFF2-40B4-BE49-F238E27FC236}">
                <a16:creationId xmlns:a16="http://schemas.microsoft.com/office/drawing/2014/main" id="{DD1E8B8E-5949-4625-89A4-FBCBA12E55F0}"/>
              </a:ext>
            </a:extLst>
          </p:cNvPr>
          <p:cNvSpPr>
            <a:spLocks noGrp="1"/>
          </p:cNvSpPr>
          <p:nvPr>
            <p:ph idx="1"/>
          </p:nvPr>
        </p:nvSpPr>
        <p:spPr/>
        <p:txBody>
          <a:bodyPr>
            <a:normAutofit lnSpcReduction="10000"/>
          </a:bodyPr>
          <a:lstStyle/>
          <a:p>
            <a:pPr marL="342900" lvl="0" indent="-342900" algn="ctr">
              <a:lnSpc>
                <a:spcPct val="107000"/>
              </a:lnSpc>
              <a:buFont typeface="Calibri" panose="020F0502020204030204" pitchFamily="34" charset="0"/>
              <a:buChar char="-"/>
            </a:pPr>
            <a:r>
              <a:rPr lang="en-US" sz="2400" dirty="0">
                <a:latin typeface="Calibri" panose="020F0502020204030204" pitchFamily="34" charset="0"/>
                <a:ea typeface="Calibri" panose="020F0502020204030204" pitchFamily="34" charset="0"/>
                <a:cs typeface="Times New Roman" panose="02020603050405020304" pitchFamily="18" charset="0"/>
              </a:rPr>
              <a:t>Once d</a:t>
            </a:r>
            <a:r>
              <a:rPr lang="en-US" sz="2400" dirty="0">
                <a:effectLst/>
                <a:latin typeface="Calibri" panose="020F0502020204030204" pitchFamily="34" charset="0"/>
                <a:ea typeface="Calibri" panose="020F0502020204030204" pitchFamily="34" charset="0"/>
                <a:cs typeface="Times New Roman" panose="02020603050405020304" pitchFamily="18" charset="0"/>
              </a:rPr>
              <a:t>efeated Nazi Germany, we’re going to elect a new National Assembly</a:t>
            </a:r>
          </a:p>
          <a:p>
            <a:pPr marL="0" lvl="0" indent="0" algn="ctr">
              <a:lnSpc>
                <a:spcPct val="107000"/>
              </a:lnSpc>
              <a:buNone/>
            </a:pPr>
            <a:endParaRPr lang="it-IT"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ctr">
              <a:lnSpc>
                <a:spcPct val="107000"/>
              </a:lnSpc>
              <a:buFont typeface="Calibri" panose="020F0502020204030204" pitchFamily="34" charset="0"/>
              <a:buChar char="-"/>
            </a:pPr>
            <a:r>
              <a:rPr lang="en-US" sz="2400" dirty="0">
                <a:effectLst/>
                <a:latin typeface="Calibri" panose="020F0502020204030204" pitchFamily="34" charset="0"/>
                <a:ea typeface="Calibri" panose="020F0502020204030204" pitchFamily="34" charset="0"/>
                <a:cs typeface="Times New Roman" panose="02020603050405020304" pitchFamily="18" charset="0"/>
              </a:rPr>
              <a:t>III Republic and the military defeat </a:t>
            </a:r>
            <a:r>
              <a:rPr lang="en-US" sz="2400" dirty="0">
                <a:latin typeface="Calibri" panose="020F0502020204030204" pitchFamily="34" charset="0"/>
                <a:ea typeface="Calibri" panose="020F0502020204030204" pitchFamily="34" charset="0"/>
                <a:cs typeface="Times New Roman" panose="02020603050405020304" pitchFamily="18" charset="0"/>
              </a:rPr>
              <a:t>plus </a:t>
            </a:r>
            <a:r>
              <a:rPr lang="en-US" sz="2400" dirty="0">
                <a:effectLst/>
                <a:latin typeface="Calibri" panose="020F0502020204030204" pitchFamily="34" charset="0"/>
                <a:ea typeface="Calibri" panose="020F0502020204030204" pitchFamily="34" charset="0"/>
                <a:cs typeface="Times New Roman" panose="02020603050405020304" pitchFamily="18" charset="0"/>
              </a:rPr>
              <a:t>Vichy Regime and its choice to be allied with Nazism. Both regimes are guilty and responsible for French dramatic situation</a:t>
            </a:r>
          </a:p>
          <a:p>
            <a:pPr marL="0" lvl="0" indent="0" algn="ctr">
              <a:lnSpc>
                <a:spcPct val="107000"/>
              </a:lnSpc>
              <a:buNone/>
            </a:pPr>
            <a:endParaRPr lang="it-IT"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ctr">
              <a:lnSpc>
                <a:spcPct val="107000"/>
              </a:lnSpc>
              <a:spcAft>
                <a:spcPts val="800"/>
              </a:spcAft>
              <a:buFont typeface="Calibri" panose="020F0502020204030204" pitchFamily="34" charset="0"/>
              <a:buChar char="-"/>
            </a:pPr>
            <a:r>
              <a:rPr lang="en-US" sz="2400" dirty="0">
                <a:latin typeface="Calibri" panose="020F0502020204030204" pitchFamily="34" charset="0"/>
                <a:ea typeface="Calibri" panose="020F0502020204030204" pitchFamily="34" charset="0"/>
                <a:cs typeface="Times New Roman" panose="02020603050405020304" pitchFamily="18" charset="0"/>
              </a:rPr>
              <a:t>T</a:t>
            </a:r>
            <a:r>
              <a:rPr lang="en-US" sz="2400" dirty="0">
                <a:effectLst/>
                <a:latin typeface="Calibri" panose="020F0502020204030204" pitchFamily="34" charset="0"/>
                <a:ea typeface="Calibri" panose="020F0502020204030204" pitchFamily="34" charset="0"/>
                <a:cs typeface="Times New Roman" panose="02020603050405020304" pitchFamily="18" charset="0"/>
              </a:rPr>
              <a:t>he war ended, there will be time for revolution</a:t>
            </a:r>
            <a:endParaRPr lang="it-IT" sz="2400" dirty="0"/>
          </a:p>
        </p:txBody>
      </p:sp>
    </p:spTree>
    <p:extLst>
      <p:ext uri="{BB962C8B-B14F-4D97-AF65-F5344CB8AC3E}">
        <p14:creationId xmlns:p14="http://schemas.microsoft.com/office/powerpoint/2010/main" val="28424444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B25638D-3D06-41D1-8060-4D2707C60A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622291"/>
            <a:ext cx="12192000" cy="2505984"/>
          </a:xfrm>
          <a:prstGeom prst="rect">
            <a:avLst/>
          </a:prstGeom>
          <a:gradFill flip="none" rotWithShape="1">
            <a:gsLst>
              <a:gs pos="0">
                <a:schemeClr val="bg2">
                  <a:alpha val="0"/>
                </a:schemeClr>
              </a:gs>
              <a:gs pos="100000">
                <a:schemeClr val="bg2">
                  <a:alpha val="80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2" name="Picture 11">
            <a:extLst>
              <a:ext uri="{FF2B5EF4-FFF2-40B4-BE49-F238E27FC236}">
                <a16:creationId xmlns:a16="http://schemas.microsoft.com/office/drawing/2014/main" id="{8161BB1E-0062-4056-AB94-121EF614D5F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a:xfrm>
            <a:off x="0" y="6129338"/>
            <a:ext cx="12192000" cy="742950"/>
          </a:xfrm>
          <a:prstGeom prst="rect">
            <a:avLst/>
          </a:prstGeom>
        </p:spPr>
      </p:pic>
      <p:cxnSp>
        <p:nvCxnSpPr>
          <p:cNvPr id="14" name="Straight Connector 13">
            <a:extLst>
              <a:ext uri="{FF2B5EF4-FFF2-40B4-BE49-F238E27FC236}">
                <a16:creationId xmlns:a16="http://schemas.microsoft.com/office/drawing/2014/main" id="{8FBC01E2-D629-4319-B5CB-BFA461B8CF3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8142"/>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p:nvSpPr>
          <p:cNvPr id="2" name="Titolo 1">
            <a:extLst>
              <a:ext uri="{FF2B5EF4-FFF2-40B4-BE49-F238E27FC236}">
                <a16:creationId xmlns:a16="http://schemas.microsoft.com/office/drawing/2014/main" id="{75446A62-96EE-4AF3-BFDE-501EDF8A0451}"/>
              </a:ext>
            </a:extLst>
          </p:cNvPr>
          <p:cNvSpPr>
            <a:spLocks noGrp="1"/>
          </p:cNvSpPr>
          <p:nvPr>
            <p:ph type="title"/>
          </p:nvPr>
        </p:nvSpPr>
        <p:spPr>
          <a:xfrm>
            <a:off x="659301" y="1474968"/>
            <a:ext cx="2823919" cy="1959037"/>
          </a:xfrm>
        </p:spPr>
        <p:txBody>
          <a:bodyPr vert="horz" lIns="91440" tIns="45720" rIns="91440" bIns="0" rtlCol="0" anchor="b">
            <a:normAutofit/>
          </a:bodyPr>
          <a:lstStyle/>
          <a:p>
            <a:r>
              <a:rPr lang="en-US" sz="3600"/>
              <a:t>THIRD IMPORTANT STEP</a:t>
            </a:r>
          </a:p>
        </p:txBody>
      </p:sp>
      <p:grpSp>
        <p:nvGrpSpPr>
          <p:cNvPr id="16" name="Group 15">
            <a:extLst>
              <a:ext uri="{FF2B5EF4-FFF2-40B4-BE49-F238E27FC236}">
                <a16:creationId xmlns:a16="http://schemas.microsoft.com/office/drawing/2014/main" id="{2A7F3A7D-1232-4BDE-ACB6-F7CDEF0668C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979389" y="482171"/>
            <a:ext cx="7560115" cy="5149101"/>
            <a:chOff x="3979389" y="482171"/>
            <a:chExt cx="7560115" cy="5149101"/>
          </a:xfrm>
        </p:grpSpPr>
        <p:sp>
          <p:nvSpPr>
            <p:cNvPr id="17" name="Rectangle 16">
              <a:extLst>
                <a:ext uri="{FF2B5EF4-FFF2-40B4-BE49-F238E27FC236}">
                  <a16:creationId xmlns:a16="http://schemas.microsoft.com/office/drawing/2014/main" id="{EBC09455-A53B-4264-85C6-E119FCA7F0B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79389" y="482171"/>
              <a:ext cx="7560115" cy="5149101"/>
            </a:xfrm>
            <a:prstGeom prst="rect">
              <a:avLst/>
            </a:prstGeom>
            <a:blipFill dpi="0" rotWithShape="1">
              <a:blip r:embed="rId3">
                <a:alphaModFix amt="30000"/>
              </a:blip>
              <a:srcRect/>
              <a:tile tx="0" ty="0" sx="100000" sy="100000" flip="none" algn="ctr"/>
            </a:blip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extrusionH="76200" contourW="12700" prstMaterial="matte">
              <a:bevelT w="152400" h="50800" prst="softRound"/>
              <a:extrusionClr>
                <a:schemeClr val="tx2"/>
              </a:extrusionClr>
              <a:contourClr>
                <a:schemeClr val="bg2"/>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81446D1B-DF15-4E6B-A24E-4148357B99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292448" y="812507"/>
              <a:ext cx="6928279" cy="4466452"/>
            </a:xfrm>
            <a:prstGeom prst="rect">
              <a:avLst/>
            </a:prstGeom>
            <a:gradFill>
              <a:gsLst>
                <a:gs pos="0">
                  <a:srgbClr val="DADADA"/>
                </a:gs>
                <a:gs pos="100000">
                  <a:srgbClr val="FFFFFE"/>
                </a:gs>
              </a:gsLst>
              <a:lin ang="16200000" scaled="0"/>
            </a:gradFill>
            <a:ln w="38100" cmpd="sng">
              <a:solidFill>
                <a:schemeClr val="tx2">
                  <a:lumMod val="25000"/>
                </a:schemeClr>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0" name="Rectangle 19">
            <a:extLst>
              <a:ext uri="{FF2B5EF4-FFF2-40B4-BE49-F238E27FC236}">
                <a16:creationId xmlns:a16="http://schemas.microsoft.com/office/drawing/2014/main" id="{773D9643-4BC8-486D-8267-3577C8F084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56174" y="977099"/>
            <a:ext cx="6620836" cy="4137268"/>
          </a:xfrm>
          <a:prstGeom prst="rect">
            <a:avLst/>
          </a:prstGeom>
          <a:solidFill>
            <a:srgbClr val="FFFFFE"/>
          </a:solidFill>
          <a:ln w="63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Segnaposto contenuto 4" descr="Immagine che contiene testo&#10;&#10;Descrizione generata automaticamente">
            <a:extLst>
              <a:ext uri="{FF2B5EF4-FFF2-40B4-BE49-F238E27FC236}">
                <a16:creationId xmlns:a16="http://schemas.microsoft.com/office/drawing/2014/main" id="{18C71BA6-6454-4DA8-A08B-12F87DDA8D40}"/>
              </a:ext>
            </a:extLst>
          </p:cNvPr>
          <p:cNvPicPr>
            <a:picLocks noGrp="1" noChangeAspect="1"/>
          </p:cNvPicPr>
          <p:nvPr>
            <p:ph idx="1"/>
          </p:nvPr>
        </p:nvPicPr>
        <p:blipFill>
          <a:blip r:embed="rId4"/>
          <a:stretch>
            <a:fillRect/>
          </a:stretch>
        </p:blipFill>
        <p:spPr>
          <a:xfrm>
            <a:off x="4906570" y="1116345"/>
            <a:ext cx="5706526" cy="3866172"/>
          </a:xfrm>
          <a:prstGeom prst="rect">
            <a:avLst/>
          </a:prstGeom>
        </p:spPr>
      </p:pic>
    </p:spTree>
    <p:extLst>
      <p:ext uri="{BB962C8B-B14F-4D97-AF65-F5344CB8AC3E}">
        <p14:creationId xmlns:p14="http://schemas.microsoft.com/office/powerpoint/2010/main" val="28528483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5C39998-DDC6-440E-82DD-2B1C1940011A}"/>
              </a:ext>
            </a:extLst>
          </p:cNvPr>
          <p:cNvSpPr>
            <a:spLocks noGrp="1"/>
          </p:cNvSpPr>
          <p:nvPr>
            <p:ph type="title"/>
          </p:nvPr>
        </p:nvSpPr>
        <p:spPr/>
        <p:txBody>
          <a:bodyPr>
            <a:normAutofit/>
          </a:bodyPr>
          <a:lstStyle/>
          <a:p>
            <a:r>
              <a:rPr lang="it-IT" sz="4000" b="1" dirty="0">
                <a:effectLst>
                  <a:outerShdw blurRad="38100" dist="38100" dir="2700000" algn="tl">
                    <a:srgbClr val="000000">
                      <a:alpha val="43137"/>
                    </a:srgbClr>
                  </a:outerShdw>
                </a:effectLst>
              </a:rPr>
              <a:t>THIRD IMPORTANT STEP</a:t>
            </a:r>
          </a:p>
        </p:txBody>
      </p:sp>
      <p:sp>
        <p:nvSpPr>
          <p:cNvPr id="3" name="Segnaposto contenuto 2">
            <a:extLst>
              <a:ext uri="{FF2B5EF4-FFF2-40B4-BE49-F238E27FC236}">
                <a16:creationId xmlns:a16="http://schemas.microsoft.com/office/drawing/2014/main" id="{16C66B6A-643A-4566-B0A2-6BBE9DB3ED06}"/>
              </a:ext>
            </a:extLst>
          </p:cNvPr>
          <p:cNvSpPr>
            <a:spLocks noGrp="1"/>
          </p:cNvSpPr>
          <p:nvPr>
            <p:ph idx="1"/>
          </p:nvPr>
        </p:nvSpPr>
        <p:spPr/>
        <p:txBody>
          <a:bodyPr>
            <a:normAutofit/>
          </a:bodyPr>
          <a:lstStyle/>
          <a:p>
            <a:pPr marL="0" indent="0" algn="ctr">
              <a:lnSpc>
                <a:spcPct val="107000"/>
              </a:lnSpc>
              <a:spcAft>
                <a:spcPts val="800"/>
              </a:spcAft>
              <a:buNone/>
            </a:pPr>
            <a:r>
              <a:rPr lang="en-US" sz="1800" b="1" dirty="0">
                <a:effectLst/>
                <a:latin typeface="Calibri" panose="020F0502020204030204" pitchFamily="34" charset="0"/>
                <a:ea typeface="Calibri" panose="020F0502020204030204" pitchFamily="34" charset="0"/>
                <a:cs typeface="Times New Roman" panose="02020603050405020304" pitchFamily="18" charset="0"/>
              </a:rPr>
              <a:t>27</a:t>
            </a:r>
            <a:r>
              <a:rPr lang="en-US" sz="1800" b="1" baseline="30000" dirty="0">
                <a:effectLst/>
                <a:latin typeface="Calibri" panose="020F0502020204030204" pitchFamily="34" charset="0"/>
                <a:ea typeface="Calibri" panose="020F0502020204030204" pitchFamily="34" charset="0"/>
                <a:cs typeface="Times New Roman" panose="02020603050405020304" pitchFamily="18" charset="0"/>
              </a:rPr>
              <a:t>th</a:t>
            </a:r>
            <a:r>
              <a:rPr lang="en-US" sz="1800" b="1" dirty="0">
                <a:effectLst/>
                <a:latin typeface="Calibri" panose="020F0502020204030204" pitchFamily="34" charset="0"/>
                <a:ea typeface="Calibri" panose="020F0502020204030204" pitchFamily="34" charset="0"/>
                <a:cs typeface="Times New Roman" panose="02020603050405020304" pitchFamily="18" charset="0"/>
              </a:rPr>
              <a:t> May 1943 Moulin was able to create the Resistance Council composed by </a:t>
            </a:r>
            <a:endParaRPr lang="it-IT" sz="1800" b="1"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5 members of North Resistance</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3 members of South Resistance</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2 members of the Trade Unions</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6 members as representatives of the old political parties</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ctr">
              <a:lnSpc>
                <a:spcPct val="107000"/>
              </a:lnSpc>
              <a:spcAft>
                <a:spcPts val="800"/>
              </a:spcAft>
              <a:buNone/>
            </a:pPr>
            <a:r>
              <a:rPr lang="en-US" sz="1800" b="1" u="sng" dirty="0">
                <a:effectLst/>
                <a:latin typeface="Calibri" panose="020F0502020204030204" pitchFamily="34" charset="0"/>
                <a:ea typeface="Calibri" panose="020F0502020204030204" pitchFamily="34" charset="0"/>
                <a:cs typeface="Times New Roman" panose="02020603050405020304" pitchFamily="18" charset="0"/>
              </a:rPr>
              <a:t>Moulin obtained a declaration of total political support for General Charles de Gaulle. </a:t>
            </a:r>
            <a:endParaRPr lang="it-IT" sz="1800" b="1" u="sng"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dirty="0"/>
          </a:p>
        </p:txBody>
      </p:sp>
    </p:spTree>
    <p:extLst>
      <p:ext uri="{BB962C8B-B14F-4D97-AF65-F5344CB8AC3E}">
        <p14:creationId xmlns:p14="http://schemas.microsoft.com/office/powerpoint/2010/main" val="2776896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43000" r="43000" b="100000"/>
          </a:path>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4F891EB-ED45-44C3-95D6-FFB2EC07FA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3"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2EA385B8-7C85-4CE0-AE3A-00EB627B34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olo 1">
            <a:extLst>
              <a:ext uri="{FF2B5EF4-FFF2-40B4-BE49-F238E27FC236}">
                <a16:creationId xmlns:a16="http://schemas.microsoft.com/office/drawing/2014/main" id="{370F055C-DE8C-49EA-83C3-CDF020D648B7}"/>
              </a:ext>
            </a:extLst>
          </p:cNvPr>
          <p:cNvSpPr>
            <a:spLocks noGrp="1"/>
          </p:cNvSpPr>
          <p:nvPr>
            <p:ph type="title"/>
          </p:nvPr>
        </p:nvSpPr>
        <p:spPr>
          <a:xfrm>
            <a:off x="893523" y="804519"/>
            <a:ext cx="3160501" cy="4431360"/>
          </a:xfrm>
        </p:spPr>
        <p:txBody>
          <a:bodyPr anchor="ctr">
            <a:normAutofit/>
          </a:bodyPr>
          <a:lstStyle/>
          <a:p>
            <a:r>
              <a:rPr lang="it-IT" b="1">
                <a:effectLst>
                  <a:outerShdw blurRad="38100" dist="38100" dir="2700000" algn="tl">
                    <a:srgbClr val="000000">
                      <a:alpha val="43137"/>
                    </a:srgbClr>
                  </a:outerShdw>
                </a:effectLst>
              </a:rPr>
              <a:t>FOURTH IMPORTANT STEP</a:t>
            </a:r>
          </a:p>
        </p:txBody>
      </p:sp>
      <p:cxnSp>
        <p:nvCxnSpPr>
          <p:cNvPr id="12" name="Straight Connector 11">
            <a:extLst>
              <a:ext uri="{FF2B5EF4-FFF2-40B4-BE49-F238E27FC236}">
                <a16:creationId xmlns:a16="http://schemas.microsoft.com/office/drawing/2014/main" id="{19AF263B-E208-40DF-A182-5193478DCFA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345156" y="962799"/>
            <a:ext cx="0" cy="411480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Segnaposto contenuto 2">
            <a:extLst>
              <a:ext uri="{FF2B5EF4-FFF2-40B4-BE49-F238E27FC236}">
                <a16:creationId xmlns:a16="http://schemas.microsoft.com/office/drawing/2014/main" id="{BEB6F02D-DED7-4FE7-B917-61A4C87BB1A4}"/>
              </a:ext>
            </a:extLst>
          </p:cNvPr>
          <p:cNvSpPr>
            <a:spLocks noGrp="1"/>
          </p:cNvSpPr>
          <p:nvPr>
            <p:ph idx="1"/>
          </p:nvPr>
        </p:nvSpPr>
        <p:spPr>
          <a:xfrm>
            <a:off x="4637863" y="804520"/>
            <a:ext cx="6102559" cy="4431359"/>
          </a:xfrm>
        </p:spPr>
        <p:txBody>
          <a:bodyPr anchor="ctr">
            <a:normAutofit fontScale="92500" lnSpcReduction="10000"/>
          </a:bodyPr>
          <a:lstStyle/>
          <a:p>
            <a:pPr>
              <a:spcAft>
                <a:spcPts val="800"/>
              </a:spcAft>
            </a:pPr>
            <a:r>
              <a:rPr lang="en-US" b="1" dirty="0">
                <a:effectLst/>
                <a:latin typeface="Calibri" panose="020F0502020204030204" pitchFamily="34" charset="0"/>
                <a:ea typeface="Calibri" panose="020F0502020204030204" pitchFamily="34" charset="0"/>
                <a:cs typeface="Times New Roman" panose="02020603050405020304" pitchFamily="18" charset="0"/>
              </a:rPr>
              <a:t>31 May 1943: </a:t>
            </a:r>
            <a:r>
              <a:rPr lang="en-US" dirty="0">
                <a:effectLst/>
                <a:latin typeface="Calibri" panose="020F0502020204030204" pitchFamily="34" charset="0"/>
                <a:ea typeface="Calibri" panose="020F0502020204030204" pitchFamily="34" charset="0"/>
                <a:cs typeface="Times New Roman" panose="02020603050405020304" pitchFamily="18" charset="0"/>
              </a:rPr>
              <a:t>de Gaulle in Algiers and the birth of the </a:t>
            </a:r>
            <a:r>
              <a:rPr lang="en-US" b="1" dirty="0">
                <a:effectLst/>
                <a:latin typeface="Calibri" panose="020F0502020204030204" pitchFamily="34" charset="0"/>
                <a:ea typeface="Calibri" panose="020F0502020204030204" pitchFamily="34" charset="0"/>
                <a:cs typeface="Times New Roman" panose="02020603050405020304" pitchFamily="18" charset="0"/>
              </a:rPr>
              <a:t>French National Liberation Committee</a:t>
            </a:r>
          </a:p>
          <a:p>
            <a:pPr>
              <a:spcAft>
                <a:spcPts val="800"/>
              </a:spcAft>
            </a:pPr>
            <a:r>
              <a:rPr lang="en-US" b="1" dirty="0">
                <a:effectLst/>
                <a:latin typeface="Calibri" panose="020F0502020204030204" pitchFamily="34" charset="0"/>
                <a:ea typeface="Calibri" panose="020F0502020204030204" pitchFamily="34" charset="0"/>
                <a:cs typeface="Times New Roman" panose="02020603050405020304" pitchFamily="18" charset="0"/>
              </a:rPr>
              <a:t>10 June 1943: published the first number of the Official French Republic Journal</a:t>
            </a:r>
            <a:r>
              <a:rPr lang="en-US" dirty="0">
                <a:effectLst/>
                <a:latin typeface="Calibri" panose="020F0502020204030204" pitchFamily="34" charset="0"/>
                <a:ea typeface="Calibri" panose="020F0502020204030204" pitchFamily="34" charset="0"/>
                <a:cs typeface="Times New Roman" panose="02020603050405020304" pitchFamily="18" charset="0"/>
              </a:rPr>
              <a:t> (Journal </a:t>
            </a:r>
            <a:r>
              <a:rPr lang="en-US" dirty="0" err="1">
                <a:effectLst/>
                <a:latin typeface="Calibri" panose="020F0502020204030204" pitchFamily="34" charset="0"/>
                <a:ea typeface="Calibri" panose="020F0502020204030204" pitchFamily="34" charset="0"/>
                <a:cs typeface="Times New Roman" panose="02020603050405020304" pitchFamily="18" charset="0"/>
              </a:rPr>
              <a:t>Officiel</a:t>
            </a:r>
            <a:r>
              <a:rPr lang="en-US" dirty="0">
                <a:effectLst/>
                <a:latin typeface="Calibri" panose="020F0502020204030204" pitchFamily="34" charset="0"/>
                <a:ea typeface="Calibri" panose="020F0502020204030204" pitchFamily="34" charset="0"/>
                <a:cs typeface="Times New Roman" panose="02020603050405020304" pitchFamily="18" charset="0"/>
              </a:rPr>
              <a:t> de la </a:t>
            </a:r>
            <a:r>
              <a:rPr lang="en-US" dirty="0" err="1">
                <a:effectLst/>
                <a:latin typeface="Calibri" panose="020F0502020204030204" pitchFamily="34" charset="0"/>
                <a:ea typeface="Calibri" panose="020F0502020204030204" pitchFamily="34" charset="0"/>
                <a:cs typeface="Times New Roman" panose="02020603050405020304" pitchFamily="18" charset="0"/>
              </a:rPr>
              <a:t>République</a:t>
            </a:r>
            <a:r>
              <a:rPr lang="en-US" dirty="0">
                <a:effectLst/>
                <a:latin typeface="Calibri" panose="020F0502020204030204" pitchFamily="34" charset="0"/>
                <a:ea typeface="Calibri" panose="020F0502020204030204" pitchFamily="34" charset="0"/>
                <a:cs typeface="Times New Roman" panose="02020603050405020304" pitchFamily="18" charset="0"/>
              </a:rPr>
              <a:t>) where the French legislation could be officially published. Why so important? To underline that Vichy had to be considered </a:t>
            </a:r>
            <a:r>
              <a:rPr lang="en-US" b="1" dirty="0">
                <a:effectLst/>
                <a:latin typeface="Calibri" panose="020F0502020204030204" pitchFamily="34" charset="0"/>
                <a:ea typeface="Calibri" panose="020F0502020204030204" pitchFamily="34" charset="0"/>
                <a:cs typeface="Times New Roman" panose="02020603050405020304" pitchFamily="18" charset="0"/>
              </a:rPr>
              <a:t>legally invalid</a:t>
            </a:r>
            <a:r>
              <a:rPr lang="en-US" dirty="0">
                <a:effectLst/>
                <a:latin typeface="Calibri" panose="020F0502020204030204" pitchFamily="34" charset="0"/>
                <a:ea typeface="Calibri" panose="020F0502020204030204" pitchFamily="34" charset="0"/>
                <a:cs typeface="Times New Roman" panose="02020603050405020304" pitchFamily="18" charset="0"/>
              </a:rPr>
              <a:t> and </a:t>
            </a:r>
            <a:r>
              <a:rPr lang="en-US" b="1" dirty="0">
                <a:effectLst/>
                <a:latin typeface="Calibri" panose="020F0502020204030204" pitchFamily="34" charset="0"/>
                <a:ea typeface="Calibri" panose="020F0502020204030204" pitchFamily="34" charset="0"/>
                <a:cs typeface="Times New Roman" panose="02020603050405020304" pitchFamily="18" charset="0"/>
              </a:rPr>
              <a:t>not existing</a:t>
            </a:r>
            <a:endParaRPr lang="it-IT" dirty="0">
              <a:effectLst/>
              <a:latin typeface="Calibri" panose="020F0502020204030204" pitchFamily="34" charset="0"/>
              <a:ea typeface="Calibri" panose="020F0502020204030204" pitchFamily="34" charset="0"/>
              <a:cs typeface="Times New Roman" panose="02020603050405020304" pitchFamily="18" charset="0"/>
            </a:endParaRPr>
          </a:p>
          <a:p>
            <a:r>
              <a:rPr lang="en-US" b="1" dirty="0">
                <a:effectLst/>
                <a:latin typeface="Calibri" panose="020F0502020204030204" pitchFamily="34" charset="0"/>
                <a:ea typeface="Calibri" panose="020F0502020204030204" pitchFamily="34" charset="0"/>
                <a:cs typeface="Times New Roman" panose="02020603050405020304" pitchFamily="18" charset="0"/>
              </a:rPr>
              <a:t>14 July 1943</a:t>
            </a:r>
            <a:r>
              <a:rPr lang="en-US" dirty="0">
                <a:effectLst/>
                <a:latin typeface="Calibri" panose="020F0502020204030204" pitchFamily="34" charset="0"/>
                <a:ea typeface="Calibri" panose="020F0502020204030204" pitchFamily="34" charset="0"/>
                <a:cs typeface="Times New Roman" panose="02020603050405020304" pitchFamily="18" charset="0"/>
              </a:rPr>
              <a:t> (National Day in France): after three years without this celebration, de Gaulle wanted to show that the Republican powers were alive, and the </a:t>
            </a:r>
            <a:r>
              <a:rPr lang="en-US" b="1" dirty="0">
                <a:effectLst/>
                <a:latin typeface="Calibri" panose="020F0502020204030204" pitchFamily="34" charset="0"/>
                <a:ea typeface="Calibri" panose="020F0502020204030204" pitchFamily="34" charset="0"/>
                <a:cs typeface="Times New Roman" panose="02020603050405020304" pitchFamily="18" charset="0"/>
              </a:rPr>
              <a:t>continuity of the Republican system could be confirmed</a:t>
            </a:r>
            <a:endParaRPr lang="it-IT" dirty="0"/>
          </a:p>
        </p:txBody>
      </p:sp>
      <p:pic>
        <p:nvPicPr>
          <p:cNvPr id="14" name="Picture 13">
            <a:extLst>
              <a:ext uri="{FF2B5EF4-FFF2-40B4-BE49-F238E27FC236}">
                <a16:creationId xmlns:a16="http://schemas.microsoft.com/office/drawing/2014/main" id="{7557D95A-0A72-41F9-844C-544C199B450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a:xfrm>
            <a:off x="0" y="6129338"/>
            <a:ext cx="12192000" cy="742950"/>
          </a:xfrm>
          <a:prstGeom prst="rect">
            <a:avLst/>
          </a:prstGeom>
        </p:spPr>
      </p:pic>
    </p:spTree>
    <p:extLst>
      <p:ext uri="{BB962C8B-B14F-4D97-AF65-F5344CB8AC3E}">
        <p14:creationId xmlns:p14="http://schemas.microsoft.com/office/powerpoint/2010/main" val="24746855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36B1B77-71AB-41AF-A4D9-EEAE524556AF}"/>
              </a:ext>
            </a:extLst>
          </p:cNvPr>
          <p:cNvSpPr>
            <a:spLocks noGrp="1"/>
          </p:cNvSpPr>
          <p:nvPr>
            <p:ph type="title"/>
          </p:nvPr>
        </p:nvSpPr>
        <p:spPr/>
        <p:txBody>
          <a:bodyPr>
            <a:normAutofit/>
          </a:bodyPr>
          <a:lstStyle/>
          <a:p>
            <a:r>
              <a:rPr lang="it-IT" sz="4000" b="1" dirty="0">
                <a:effectLst>
                  <a:outerShdw blurRad="38100" dist="38100" dir="2700000" algn="tl">
                    <a:srgbClr val="000000">
                      <a:alpha val="43137"/>
                    </a:srgbClr>
                  </a:outerShdw>
                </a:effectLst>
              </a:rPr>
              <a:t>FIFTH COMPLICATED STEP</a:t>
            </a:r>
          </a:p>
        </p:txBody>
      </p:sp>
      <p:sp>
        <p:nvSpPr>
          <p:cNvPr id="3" name="Segnaposto contenuto 2">
            <a:extLst>
              <a:ext uri="{FF2B5EF4-FFF2-40B4-BE49-F238E27FC236}">
                <a16:creationId xmlns:a16="http://schemas.microsoft.com/office/drawing/2014/main" id="{37443367-3D73-4D0A-908A-09666FC79643}"/>
              </a:ext>
            </a:extLst>
          </p:cNvPr>
          <p:cNvSpPr>
            <a:spLocks noGrp="1"/>
          </p:cNvSpPr>
          <p:nvPr>
            <p:ph idx="1"/>
          </p:nvPr>
        </p:nvSpPr>
        <p:spPr/>
        <p:txBody>
          <a:bodyPr/>
          <a:lstStyle/>
          <a:p>
            <a:pPr marL="0" indent="0" algn="ctr">
              <a:lnSpc>
                <a:spcPct val="107000"/>
              </a:lnSpc>
              <a:spcAft>
                <a:spcPts val="800"/>
              </a:spcAft>
              <a:buNone/>
            </a:pPr>
            <a:r>
              <a:rPr lang="en-US" sz="2800" b="1" dirty="0">
                <a:effectLst/>
                <a:latin typeface="Calibri" panose="020F0502020204030204" pitchFamily="34" charset="0"/>
                <a:ea typeface="Calibri" panose="020F0502020204030204" pitchFamily="34" charset="0"/>
                <a:cs typeface="Times New Roman" panose="02020603050405020304" pitchFamily="18" charset="0"/>
              </a:rPr>
              <a:t>Press conference in Algiers 21 April 1944 </a:t>
            </a:r>
            <a:endParaRPr lang="it-IT" sz="28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Calibri" panose="020F0502020204030204" pitchFamily="34" charset="0"/>
              <a:buChar char="-"/>
            </a:pPr>
            <a:r>
              <a:rPr lang="en-US" dirty="0">
                <a:effectLst/>
                <a:latin typeface="Calibri" panose="020F0502020204030204" pitchFamily="34" charset="0"/>
                <a:ea typeface="Calibri" panose="020F0502020204030204" pitchFamily="34" charset="0"/>
                <a:cs typeface="Times New Roman" panose="02020603050405020304" pitchFamily="18" charset="0"/>
              </a:rPr>
              <a:t>French government will organize the public powers in the free territories liberated by Nazi forces	</a:t>
            </a:r>
            <a:endParaRPr lang="it-IT"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Calibri" panose="020F0502020204030204" pitchFamily="34" charset="0"/>
              <a:buChar char="-"/>
            </a:pPr>
            <a:r>
              <a:rPr lang="en-US" dirty="0">
                <a:effectLst/>
                <a:latin typeface="Calibri" panose="020F0502020204030204" pitchFamily="34" charset="0"/>
                <a:ea typeface="Calibri" panose="020F0502020204030204" pitchFamily="34" charset="0"/>
                <a:cs typeface="Times New Roman" panose="02020603050405020304" pitchFamily="18" charset="0"/>
              </a:rPr>
              <a:t>Free French Forces (Forces </a:t>
            </a:r>
            <a:r>
              <a:rPr lang="en-US" dirty="0" err="1">
                <a:effectLst/>
                <a:latin typeface="Calibri" panose="020F0502020204030204" pitchFamily="34" charset="0"/>
                <a:ea typeface="Calibri" panose="020F0502020204030204" pitchFamily="34" charset="0"/>
                <a:cs typeface="Times New Roman" panose="02020603050405020304" pitchFamily="18" charset="0"/>
              </a:rPr>
              <a:t>Françaises</a:t>
            </a:r>
            <a:r>
              <a:rPr lang="en-US" dirty="0">
                <a:effectLst/>
                <a:latin typeface="Calibri" panose="020F0502020204030204" pitchFamily="34" charset="0"/>
                <a:ea typeface="Calibri" panose="020F0502020204030204" pitchFamily="34" charset="0"/>
                <a:cs typeface="Times New Roman" panose="02020603050405020304" pitchFamily="18" charset="0"/>
              </a:rPr>
              <a:t> de </a:t>
            </a:r>
            <a:r>
              <a:rPr lang="en-US" dirty="0" err="1">
                <a:effectLst/>
                <a:latin typeface="Calibri" panose="020F0502020204030204" pitchFamily="34" charset="0"/>
                <a:ea typeface="Calibri" panose="020F0502020204030204" pitchFamily="34" charset="0"/>
                <a:cs typeface="Times New Roman" panose="02020603050405020304" pitchFamily="18" charset="0"/>
              </a:rPr>
              <a:t>l’intérieur</a:t>
            </a:r>
            <a:r>
              <a:rPr lang="en-US" dirty="0">
                <a:effectLst/>
                <a:latin typeface="Calibri" panose="020F0502020204030204" pitchFamily="34" charset="0"/>
                <a:ea typeface="Calibri" panose="020F0502020204030204" pitchFamily="34" charset="0"/>
                <a:cs typeface="Times New Roman" panose="02020603050405020304" pitchFamily="18" charset="0"/>
              </a:rPr>
              <a:t>) will contribute to liberate the territories and to defend them</a:t>
            </a:r>
            <a:endParaRPr lang="it-IT"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Calibri" panose="020F0502020204030204" pitchFamily="34" charset="0"/>
              <a:buChar char="-"/>
            </a:pPr>
            <a:r>
              <a:rPr lang="en-US" dirty="0">
                <a:effectLst/>
                <a:latin typeface="Calibri" panose="020F0502020204030204" pitchFamily="34" charset="0"/>
                <a:ea typeface="Calibri" panose="020F0502020204030204" pitchFamily="34" charset="0"/>
                <a:cs typeface="Times New Roman" panose="02020603050405020304" pitchFamily="18" charset="0"/>
              </a:rPr>
              <a:t>Instructions for general insurgency </a:t>
            </a:r>
            <a:r>
              <a:rPr lang="en-US" dirty="0">
                <a:latin typeface="Calibri" panose="020F0502020204030204" pitchFamily="34" charset="0"/>
                <a:ea typeface="Calibri" panose="020F0502020204030204" pitchFamily="34" charset="0"/>
                <a:cs typeface="Times New Roman" panose="02020603050405020304" pitchFamily="18" charset="0"/>
              </a:rPr>
              <a:t> at </a:t>
            </a:r>
            <a:r>
              <a:rPr lang="en-US" dirty="0">
                <a:effectLst/>
                <a:latin typeface="Calibri" panose="020F0502020204030204" pitchFamily="34" charset="0"/>
                <a:ea typeface="Calibri" panose="020F0502020204030204" pitchFamily="34" charset="0"/>
                <a:cs typeface="Times New Roman" panose="02020603050405020304" pitchFamily="18" charset="0"/>
              </a:rPr>
              <a:t>the moment of the Allies invasion </a:t>
            </a:r>
            <a:endParaRPr lang="it-IT"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dirty="0"/>
          </a:p>
        </p:txBody>
      </p:sp>
    </p:spTree>
    <p:extLst>
      <p:ext uri="{BB962C8B-B14F-4D97-AF65-F5344CB8AC3E}">
        <p14:creationId xmlns:p14="http://schemas.microsoft.com/office/powerpoint/2010/main" val="41150279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E0F326D-E27D-1BBE-C774-87F9B4AF408F}"/>
              </a:ext>
            </a:extLst>
          </p:cNvPr>
          <p:cNvSpPr>
            <a:spLocks noGrp="1"/>
          </p:cNvSpPr>
          <p:nvPr>
            <p:ph type="title"/>
          </p:nvPr>
        </p:nvSpPr>
        <p:spPr>
          <a:xfrm>
            <a:off x="1451580" y="804520"/>
            <a:ext cx="4176815" cy="1049235"/>
          </a:xfrm>
        </p:spPr>
        <p:txBody>
          <a:bodyPr>
            <a:normAutofit/>
          </a:bodyPr>
          <a:lstStyle/>
          <a:p>
            <a:r>
              <a:rPr lang="it-IT" dirty="0"/>
              <a:t>6 JUNE 1944</a:t>
            </a:r>
          </a:p>
        </p:txBody>
      </p:sp>
      <p:sp>
        <p:nvSpPr>
          <p:cNvPr id="9" name="Content Placeholder 8">
            <a:extLst>
              <a:ext uri="{FF2B5EF4-FFF2-40B4-BE49-F238E27FC236}">
                <a16:creationId xmlns:a16="http://schemas.microsoft.com/office/drawing/2014/main" id="{7E1CB012-AF4B-94EF-57EC-CF28FDC4FCAA}"/>
              </a:ext>
            </a:extLst>
          </p:cNvPr>
          <p:cNvSpPr>
            <a:spLocks noGrp="1"/>
          </p:cNvSpPr>
          <p:nvPr>
            <p:ph idx="1"/>
          </p:nvPr>
        </p:nvSpPr>
        <p:spPr>
          <a:xfrm>
            <a:off x="1451581" y="2015732"/>
            <a:ext cx="4172515" cy="3450613"/>
          </a:xfrm>
        </p:spPr>
        <p:txBody>
          <a:bodyPr>
            <a:noAutofit/>
          </a:bodyPr>
          <a:lstStyle/>
          <a:p>
            <a:pPr marL="0" indent="0" algn="ctr">
              <a:buNone/>
            </a:pPr>
            <a:r>
              <a:rPr lang="en-US" sz="3200" dirty="0"/>
              <a:t>“IT WAS A FANTASTIC SPEECH, CONSIDERING THAT HE HAS NO SOLDIERS IN THE BATTLE!”</a:t>
            </a:r>
          </a:p>
        </p:txBody>
      </p:sp>
      <p:pic>
        <p:nvPicPr>
          <p:cNvPr id="5" name="Segnaposto contenuto 4" descr="Immagine che contiene persona, cappello, indossando, uomo&#10;&#10;Descrizione generata automaticamente">
            <a:extLst>
              <a:ext uri="{FF2B5EF4-FFF2-40B4-BE49-F238E27FC236}">
                <a16:creationId xmlns:a16="http://schemas.microsoft.com/office/drawing/2014/main" id="{C6EED671-45EA-8D42-7334-6795BC31EDBA}"/>
              </a:ext>
            </a:extLst>
          </p:cNvPr>
          <p:cNvPicPr>
            <a:picLocks noChangeAspect="1"/>
          </p:cNvPicPr>
          <p:nvPr/>
        </p:nvPicPr>
        <p:blipFill>
          <a:blip r:embed="rId2"/>
          <a:stretch>
            <a:fillRect/>
          </a:stretch>
        </p:blipFill>
        <p:spPr>
          <a:xfrm>
            <a:off x="6244251" y="805583"/>
            <a:ext cx="4660762" cy="4660762"/>
          </a:xfrm>
          <a:prstGeom prst="rect">
            <a:avLst/>
          </a:prstGeom>
        </p:spPr>
      </p:pic>
    </p:spTree>
    <p:extLst>
      <p:ext uri="{BB962C8B-B14F-4D97-AF65-F5344CB8AC3E}">
        <p14:creationId xmlns:p14="http://schemas.microsoft.com/office/powerpoint/2010/main" val="10585776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9663C92-81CA-46B1-B5AE-F46DF8D7E7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622291"/>
            <a:ext cx="12192000" cy="2505984"/>
          </a:xfrm>
          <a:prstGeom prst="rect">
            <a:avLst/>
          </a:prstGeom>
          <a:gradFill flip="none" rotWithShape="1">
            <a:gsLst>
              <a:gs pos="0">
                <a:schemeClr val="bg2">
                  <a:alpha val="0"/>
                </a:schemeClr>
              </a:gs>
              <a:gs pos="100000">
                <a:schemeClr val="bg2">
                  <a:alpha val="80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2" name="Picture 11">
            <a:extLst>
              <a:ext uri="{FF2B5EF4-FFF2-40B4-BE49-F238E27FC236}">
                <a16:creationId xmlns:a16="http://schemas.microsoft.com/office/drawing/2014/main" id="{449D3543-8D0A-40E1-9AF0-8F6CA1B45A6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a:xfrm>
            <a:off x="0" y="6129338"/>
            <a:ext cx="12192000" cy="742950"/>
          </a:xfrm>
          <a:prstGeom prst="rect">
            <a:avLst/>
          </a:prstGeom>
        </p:spPr>
      </p:pic>
      <p:cxnSp>
        <p:nvCxnSpPr>
          <p:cNvPr id="14" name="Straight Connector 13">
            <a:extLst>
              <a:ext uri="{FF2B5EF4-FFF2-40B4-BE49-F238E27FC236}">
                <a16:creationId xmlns:a16="http://schemas.microsoft.com/office/drawing/2014/main" id="{93DEAED4-B139-47BA-8465-055B31546BA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8142"/>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pic>
        <p:nvPicPr>
          <p:cNvPr id="5" name="Segnaposto contenuto 4" descr="Immagine che contiene albero, esterni, persona, folla&#10;&#10;Descrizione generata automaticamente">
            <a:extLst>
              <a:ext uri="{FF2B5EF4-FFF2-40B4-BE49-F238E27FC236}">
                <a16:creationId xmlns:a16="http://schemas.microsoft.com/office/drawing/2014/main" id="{C3AC4B30-8ACB-43B6-8B03-0CEFA7AB86C4}"/>
              </a:ext>
            </a:extLst>
          </p:cNvPr>
          <p:cNvPicPr>
            <a:picLocks noGrp="1" noChangeAspect="1"/>
          </p:cNvPicPr>
          <p:nvPr>
            <p:ph idx="1"/>
          </p:nvPr>
        </p:nvPicPr>
        <p:blipFill rotWithShape="1">
          <a:blip r:embed="rId3"/>
          <a:srcRect t="7193" r="-1" b="16533"/>
          <a:stretch/>
        </p:blipFill>
        <p:spPr>
          <a:xfrm>
            <a:off x="20" y="10"/>
            <a:ext cx="12191675" cy="6857990"/>
          </a:xfrm>
          <a:prstGeom prst="rect">
            <a:avLst/>
          </a:prstGeom>
        </p:spPr>
      </p:pic>
      <p:sp>
        <p:nvSpPr>
          <p:cNvPr id="16" name="Rectangle 15">
            <a:extLst>
              <a:ext uri="{FF2B5EF4-FFF2-40B4-BE49-F238E27FC236}">
                <a16:creationId xmlns:a16="http://schemas.microsoft.com/office/drawing/2014/main" id="{5114A749-333A-41B9-965A-9298BFC9B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4397173"/>
            <a:ext cx="12192000" cy="1963346"/>
          </a:xfrm>
          <a:prstGeom prst="rect">
            <a:avLst/>
          </a:prstGeom>
          <a:solidFill>
            <a:srgbClr val="000001">
              <a:alpha val="75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54FC9BA4-88C5-43FA-A099-B76BF441251E}"/>
              </a:ext>
            </a:extLst>
          </p:cNvPr>
          <p:cNvSpPr>
            <a:spLocks noGrp="1"/>
          </p:cNvSpPr>
          <p:nvPr>
            <p:ph type="title"/>
          </p:nvPr>
        </p:nvSpPr>
        <p:spPr>
          <a:xfrm>
            <a:off x="1296101" y="4564091"/>
            <a:ext cx="9599967" cy="1631836"/>
          </a:xfrm>
        </p:spPr>
        <p:txBody>
          <a:bodyPr vert="horz" lIns="91440" tIns="45720" rIns="91440" bIns="45720" rtlCol="0" anchor="ctr">
            <a:normAutofit/>
          </a:bodyPr>
          <a:lstStyle/>
          <a:p>
            <a:r>
              <a:rPr lang="en-US" sz="4400" b="1" dirty="0">
                <a:effectLst>
                  <a:outerShdw blurRad="38100" dist="38100" dir="2700000" algn="tl">
                    <a:srgbClr val="000000">
                      <a:alpha val="43137"/>
                    </a:srgbClr>
                  </a:outerShdw>
                </a:effectLst>
              </a:rPr>
              <a:t>Bayeux – 14 June 1944</a:t>
            </a:r>
          </a:p>
        </p:txBody>
      </p:sp>
    </p:spTree>
    <p:extLst>
      <p:ext uri="{BB962C8B-B14F-4D97-AF65-F5344CB8AC3E}">
        <p14:creationId xmlns:p14="http://schemas.microsoft.com/office/powerpoint/2010/main" val="22947055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9663C92-81CA-46B1-B5AE-F46DF8D7E7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622291"/>
            <a:ext cx="12192000" cy="2505984"/>
          </a:xfrm>
          <a:prstGeom prst="rect">
            <a:avLst/>
          </a:prstGeom>
          <a:gradFill flip="none" rotWithShape="1">
            <a:gsLst>
              <a:gs pos="0">
                <a:schemeClr val="bg2">
                  <a:alpha val="0"/>
                </a:schemeClr>
              </a:gs>
              <a:gs pos="100000">
                <a:schemeClr val="bg2">
                  <a:alpha val="80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2" name="Picture 11">
            <a:extLst>
              <a:ext uri="{FF2B5EF4-FFF2-40B4-BE49-F238E27FC236}">
                <a16:creationId xmlns:a16="http://schemas.microsoft.com/office/drawing/2014/main" id="{449D3543-8D0A-40E1-9AF0-8F6CA1B45A6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a:xfrm>
            <a:off x="0" y="6129338"/>
            <a:ext cx="12192000" cy="742950"/>
          </a:xfrm>
          <a:prstGeom prst="rect">
            <a:avLst/>
          </a:prstGeom>
        </p:spPr>
      </p:pic>
      <p:cxnSp>
        <p:nvCxnSpPr>
          <p:cNvPr id="14" name="Straight Connector 13">
            <a:extLst>
              <a:ext uri="{FF2B5EF4-FFF2-40B4-BE49-F238E27FC236}">
                <a16:creationId xmlns:a16="http://schemas.microsoft.com/office/drawing/2014/main" id="{93DEAED4-B139-47BA-8465-055B31546BA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8142"/>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pic>
        <p:nvPicPr>
          <p:cNvPr id="5" name="Segnaposto contenuto 4" descr="Immagine che contiene testo, esterni, albero, vecchio&#10;&#10;Descrizione generata automaticamente">
            <a:extLst>
              <a:ext uri="{FF2B5EF4-FFF2-40B4-BE49-F238E27FC236}">
                <a16:creationId xmlns:a16="http://schemas.microsoft.com/office/drawing/2014/main" id="{90992946-21C8-439A-A18B-0540ECB34FA7}"/>
              </a:ext>
            </a:extLst>
          </p:cNvPr>
          <p:cNvPicPr>
            <a:picLocks noGrp="1" noChangeAspect="1"/>
          </p:cNvPicPr>
          <p:nvPr>
            <p:ph idx="1"/>
          </p:nvPr>
        </p:nvPicPr>
        <p:blipFill rotWithShape="1">
          <a:blip r:embed="rId3"/>
          <a:srcRect t="17580" r="-1" b="-1"/>
          <a:stretch/>
        </p:blipFill>
        <p:spPr>
          <a:xfrm>
            <a:off x="20" y="10"/>
            <a:ext cx="12191675" cy="6857990"/>
          </a:xfrm>
          <a:prstGeom prst="rect">
            <a:avLst/>
          </a:prstGeom>
        </p:spPr>
      </p:pic>
      <p:sp>
        <p:nvSpPr>
          <p:cNvPr id="16" name="Rectangle 15">
            <a:extLst>
              <a:ext uri="{FF2B5EF4-FFF2-40B4-BE49-F238E27FC236}">
                <a16:creationId xmlns:a16="http://schemas.microsoft.com/office/drawing/2014/main" id="{2589DD98-A8BF-4C07-A77A-4E3E6F78EB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89695" y="4905349"/>
            <a:ext cx="5610646" cy="1450464"/>
          </a:xfrm>
          <a:prstGeom prst="rect">
            <a:avLst/>
          </a:prstGeom>
          <a:solidFill>
            <a:srgbClr val="000001">
              <a:alpha val="75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D8B1FF35-E2FE-46E0-97D7-8E726E2C86E6}"/>
              </a:ext>
            </a:extLst>
          </p:cNvPr>
          <p:cNvSpPr>
            <a:spLocks noGrp="1"/>
          </p:cNvSpPr>
          <p:nvPr>
            <p:ph type="title"/>
          </p:nvPr>
        </p:nvSpPr>
        <p:spPr>
          <a:xfrm>
            <a:off x="3453421" y="5073597"/>
            <a:ext cx="5279490" cy="1125622"/>
          </a:xfrm>
        </p:spPr>
        <p:txBody>
          <a:bodyPr vert="horz" lIns="91440" tIns="45720" rIns="91440" bIns="45720" rtlCol="0" anchor="ctr">
            <a:normAutofit/>
          </a:bodyPr>
          <a:lstStyle/>
          <a:p>
            <a:r>
              <a:rPr lang="en-US" dirty="0"/>
              <a:t>Paris liberation – 25 august 1944</a:t>
            </a:r>
          </a:p>
        </p:txBody>
      </p:sp>
    </p:spTree>
    <p:extLst>
      <p:ext uri="{BB962C8B-B14F-4D97-AF65-F5344CB8AC3E}">
        <p14:creationId xmlns:p14="http://schemas.microsoft.com/office/powerpoint/2010/main" val="13579695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30EDF2E-288C-4A79-996E-4736DA4346C8}"/>
              </a:ext>
            </a:extLst>
          </p:cNvPr>
          <p:cNvSpPr>
            <a:spLocks noGrp="1"/>
          </p:cNvSpPr>
          <p:nvPr>
            <p:ph type="title"/>
          </p:nvPr>
        </p:nvSpPr>
        <p:spPr/>
        <p:txBody>
          <a:bodyPr>
            <a:normAutofit/>
          </a:bodyPr>
          <a:lstStyle/>
          <a:p>
            <a:r>
              <a:rPr lang="it-IT" sz="4000" b="1" dirty="0">
                <a:effectLst>
                  <a:outerShdw blurRad="38100" dist="38100" dir="2700000" algn="tl">
                    <a:srgbClr val="000000">
                      <a:alpha val="43137"/>
                    </a:srgbClr>
                  </a:outerShdw>
                </a:effectLst>
              </a:rPr>
              <a:t>PARIS 25 AUGUST 1944</a:t>
            </a:r>
          </a:p>
        </p:txBody>
      </p:sp>
      <p:sp>
        <p:nvSpPr>
          <p:cNvPr id="3" name="Segnaposto contenuto 2">
            <a:extLst>
              <a:ext uri="{FF2B5EF4-FFF2-40B4-BE49-F238E27FC236}">
                <a16:creationId xmlns:a16="http://schemas.microsoft.com/office/drawing/2014/main" id="{233E0BD1-6E55-4678-BB53-8E3C5433D0A8}"/>
              </a:ext>
            </a:extLst>
          </p:cNvPr>
          <p:cNvSpPr>
            <a:spLocks noGrp="1"/>
          </p:cNvSpPr>
          <p:nvPr>
            <p:ph idx="1"/>
          </p:nvPr>
        </p:nvSpPr>
        <p:spPr/>
        <p:txBody>
          <a:bodyPr/>
          <a:lstStyle/>
          <a:p>
            <a:pPr marL="0" indent="0" algn="ctr">
              <a:buNone/>
            </a:pPr>
            <a:r>
              <a:rPr lang="en-US" sz="2400" i="1" dirty="0">
                <a:effectLst/>
                <a:latin typeface="Calibri" panose="020F0502020204030204" pitchFamily="34" charset="0"/>
                <a:ea typeface="Calibri" panose="020F0502020204030204" pitchFamily="34" charset="0"/>
                <a:cs typeface="Times New Roman" panose="02020603050405020304" pitchFamily="18" charset="0"/>
              </a:rPr>
              <a:t>“Republic has never stopped its existence. Free France, Fighting France, French National Liberation Committee have case by case represented it. Vichy was something invalid, never existed. </a:t>
            </a:r>
          </a:p>
          <a:p>
            <a:pPr marL="0" indent="0" algn="ctr">
              <a:buNone/>
            </a:pPr>
            <a:r>
              <a:rPr lang="en-US" sz="2400" i="1" dirty="0">
                <a:effectLst/>
                <a:latin typeface="Calibri" panose="020F0502020204030204" pitchFamily="34" charset="0"/>
                <a:ea typeface="Calibri" panose="020F0502020204030204" pitchFamily="34" charset="0"/>
                <a:cs typeface="Times New Roman" panose="02020603050405020304" pitchFamily="18" charset="0"/>
              </a:rPr>
              <a:t>I’m the president of the Republican government. There’s no need to proclaim Republic. Here’s the never dead Republic”. </a:t>
            </a:r>
            <a:r>
              <a:rPr lang="en-US" sz="1800" b="1" i="1" dirty="0">
                <a:effectLst/>
                <a:latin typeface="Calibri" panose="020F0502020204030204" pitchFamily="34" charset="0"/>
                <a:ea typeface="Calibri" panose="020F0502020204030204" pitchFamily="34" charset="0"/>
                <a:cs typeface="Times New Roman" panose="02020603050405020304" pitchFamily="18" charset="0"/>
              </a:rPr>
              <a:t>	</a:t>
            </a:r>
            <a:endParaRPr lang="it-IT" dirty="0"/>
          </a:p>
        </p:txBody>
      </p:sp>
    </p:spTree>
    <p:extLst>
      <p:ext uri="{BB962C8B-B14F-4D97-AF65-F5344CB8AC3E}">
        <p14:creationId xmlns:p14="http://schemas.microsoft.com/office/powerpoint/2010/main" val="1939830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9CEFA0E-32CB-45C9-B525-28CACD3FFF30}"/>
              </a:ext>
            </a:extLst>
          </p:cNvPr>
          <p:cNvSpPr>
            <a:spLocks noGrp="1"/>
          </p:cNvSpPr>
          <p:nvPr>
            <p:ph type="title"/>
          </p:nvPr>
        </p:nvSpPr>
        <p:spPr/>
        <p:txBody>
          <a:bodyPr>
            <a:normAutofit/>
          </a:bodyPr>
          <a:lstStyle/>
          <a:p>
            <a:r>
              <a:rPr lang="it-IT" sz="4000" b="1" dirty="0">
                <a:effectLst>
                  <a:outerShdw blurRad="38100" dist="38100" dir="2700000" algn="tl">
                    <a:srgbClr val="000000">
                      <a:alpha val="43137"/>
                    </a:srgbClr>
                  </a:outerShdw>
                </a:effectLst>
              </a:rPr>
              <a:t>25 OCTOBER 1944</a:t>
            </a:r>
          </a:p>
        </p:txBody>
      </p:sp>
      <p:sp>
        <p:nvSpPr>
          <p:cNvPr id="3" name="Segnaposto contenuto 2">
            <a:extLst>
              <a:ext uri="{FF2B5EF4-FFF2-40B4-BE49-F238E27FC236}">
                <a16:creationId xmlns:a16="http://schemas.microsoft.com/office/drawing/2014/main" id="{1AC537D8-E5DF-457D-AEBF-C146C495E3E5}"/>
              </a:ext>
            </a:extLst>
          </p:cNvPr>
          <p:cNvSpPr>
            <a:spLocks noGrp="1"/>
          </p:cNvSpPr>
          <p:nvPr>
            <p:ph idx="1"/>
          </p:nvPr>
        </p:nvSpPr>
        <p:spPr/>
        <p:txBody>
          <a:bodyPr/>
          <a:lstStyle/>
          <a:p>
            <a:pPr marL="0" indent="0" algn="ctr">
              <a:buNone/>
            </a:pPr>
            <a:r>
              <a:rPr lang="en-US" sz="3200" b="1" i="1" dirty="0">
                <a:effectLst/>
                <a:latin typeface="Calibri" panose="020F0502020204030204" pitchFamily="34" charset="0"/>
                <a:ea typeface="Calibri" panose="020F0502020204030204" pitchFamily="34" charset="0"/>
                <a:cs typeface="Times New Roman" panose="02020603050405020304" pitchFamily="18" charset="0"/>
              </a:rPr>
              <a:t>“France is going to restart in a democratic way. </a:t>
            </a:r>
          </a:p>
          <a:p>
            <a:pPr marL="0" indent="0" algn="ctr">
              <a:buNone/>
            </a:pPr>
            <a:r>
              <a:rPr lang="en-US" sz="3200" b="1" i="1" dirty="0">
                <a:effectLst/>
                <a:latin typeface="Calibri" panose="020F0502020204030204" pitchFamily="34" charset="0"/>
                <a:ea typeface="Calibri" panose="020F0502020204030204" pitchFamily="34" charset="0"/>
                <a:cs typeface="Times New Roman" panose="02020603050405020304" pitchFamily="18" charset="0"/>
              </a:rPr>
              <a:t>I believe that French citizens are looking for a democracy not based on the old parliamentary system, dominated by its mistakes and abuses”</a:t>
            </a:r>
            <a:r>
              <a:rPr lang="en-US" sz="3200" dirty="0">
                <a:effectLst/>
                <a:latin typeface="Calibri" panose="020F0502020204030204" pitchFamily="34" charset="0"/>
                <a:ea typeface="Calibri" panose="020F0502020204030204" pitchFamily="34" charset="0"/>
                <a:cs typeface="Times New Roman" panose="02020603050405020304" pitchFamily="18" charset="0"/>
              </a:rPr>
              <a:t>.</a:t>
            </a:r>
            <a:endParaRPr lang="it-IT" sz="3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dirty="0"/>
          </a:p>
        </p:txBody>
      </p:sp>
    </p:spTree>
    <p:extLst>
      <p:ext uri="{BB962C8B-B14F-4D97-AF65-F5344CB8AC3E}">
        <p14:creationId xmlns:p14="http://schemas.microsoft.com/office/powerpoint/2010/main" val="1779967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D8419FF-6BF4-493B-B124-714BC0FE1184}"/>
              </a:ext>
            </a:extLst>
          </p:cNvPr>
          <p:cNvSpPr>
            <a:spLocks noGrp="1"/>
          </p:cNvSpPr>
          <p:nvPr>
            <p:ph type="title"/>
          </p:nvPr>
        </p:nvSpPr>
        <p:spPr/>
        <p:txBody>
          <a:bodyPr>
            <a:normAutofit/>
          </a:bodyPr>
          <a:lstStyle/>
          <a:p>
            <a:r>
              <a:rPr lang="it-IT" sz="4400" b="1" dirty="0">
                <a:effectLst>
                  <a:outerShdw blurRad="38100" dist="38100" dir="2700000" algn="tl">
                    <a:srgbClr val="000000">
                      <a:alpha val="43137"/>
                    </a:srgbClr>
                  </a:outerShdw>
                </a:effectLst>
              </a:rPr>
              <a:t>THE FALL</a:t>
            </a:r>
          </a:p>
        </p:txBody>
      </p:sp>
      <p:pic>
        <p:nvPicPr>
          <p:cNvPr id="5" name="Segnaposto contenuto 4" descr="Immagine che contiene persona, persone, gruppo&#10;&#10;Descrizione generata automaticamente">
            <a:extLst>
              <a:ext uri="{FF2B5EF4-FFF2-40B4-BE49-F238E27FC236}">
                <a16:creationId xmlns:a16="http://schemas.microsoft.com/office/drawing/2014/main" id="{9FCB2EE5-ED0A-4776-97F3-482D913E2E2C}"/>
              </a:ext>
            </a:extLst>
          </p:cNvPr>
          <p:cNvPicPr>
            <a:picLocks noGrp="1" noChangeAspect="1"/>
          </p:cNvPicPr>
          <p:nvPr>
            <p:ph idx="1"/>
          </p:nvPr>
        </p:nvPicPr>
        <p:blipFill>
          <a:blip r:embed="rId2"/>
          <a:stretch>
            <a:fillRect/>
          </a:stretch>
        </p:blipFill>
        <p:spPr>
          <a:xfrm>
            <a:off x="2667794" y="2216944"/>
            <a:ext cx="6858000" cy="3048000"/>
          </a:xfrm>
        </p:spPr>
      </p:pic>
    </p:spTree>
    <p:extLst>
      <p:ext uri="{BB962C8B-B14F-4D97-AF65-F5344CB8AC3E}">
        <p14:creationId xmlns:p14="http://schemas.microsoft.com/office/powerpoint/2010/main" val="9119313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76A45AA-C6D2-4D1C-9C49-1460CB1AB364}"/>
              </a:ext>
            </a:extLst>
          </p:cNvPr>
          <p:cNvSpPr>
            <a:spLocks noGrp="1"/>
          </p:cNvSpPr>
          <p:nvPr>
            <p:ph type="title"/>
          </p:nvPr>
        </p:nvSpPr>
        <p:spPr/>
        <p:txBody>
          <a:bodyPr/>
          <a:lstStyle/>
          <a:p>
            <a:r>
              <a:rPr lang="it-IT" b="1" dirty="0">
                <a:effectLst>
                  <a:outerShdw blurRad="38100" dist="38100" dir="2700000" algn="tl">
                    <a:srgbClr val="000000">
                      <a:alpha val="43137"/>
                    </a:srgbClr>
                  </a:outerShdw>
                </a:effectLst>
              </a:rPr>
              <a:t>CARDS ON THE TABLE: JULY 1945</a:t>
            </a:r>
          </a:p>
        </p:txBody>
      </p:sp>
      <p:sp>
        <p:nvSpPr>
          <p:cNvPr id="3" name="Segnaposto contenuto 2">
            <a:extLst>
              <a:ext uri="{FF2B5EF4-FFF2-40B4-BE49-F238E27FC236}">
                <a16:creationId xmlns:a16="http://schemas.microsoft.com/office/drawing/2014/main" id="{6B54E4F8-6BD7-422D-BAF4-06781BD455A5}"/>
              </a:ext>
            </a:extLst>
          </p:cNvPr>
          <p:cNvSpPr>
            <a:spLocks noGrp="1"/>
          </p:cNvSpPr>
          <p:nvPr>
            <p:ph idx="1"/>
          </p:nvPr>
        </p:nvSpPr>
        <p:spPr/>
        <p:txBody>
          <a:bodyPr>
            <a:normAutofit/>
          </a:bodyPr>
          <a:lstStyle/>
          <a:p>
            <a:pPr algn="ctr"/>
            <a:r>
              <a:rPr lang="it-IT" sz="2800" dirty="0"/>
              <a:t>STRONG CRITICISM OF THE III REPUBLIC</a:t>
            </a:r>
          </a:p>
          <a:p>
            <a:pPr algn="ctr"/>
            <a:r>
              <a:rPr lang="it-IT" sz="2800" dirty="0"/>
              <a:t>ONE, TWO….THREE POTENTIAL REFERENDA</a:t>
            </a:r>
          </a:p>
          <a:p>
            <a:pPr marL="0" indent="0" algn="ctr">
              <a:buNone/>
            </a:pPr>
            <a:r>
              <a:rPr lang="en-US" sz="2800" dirty="0">
                <a:effectLst/>
                <a:latin typeface="Calibri" panose="020F0502020204030204" pitchFamily="34" charset="0"/>
                <a:ea typeface="Calibri" panose="020F0502020204030204" pitchFamily="34" charset="0"/>
                <a:cs typeface="Times New Roman" panose="02020603050405020304" pitchFamily="18" charset="0"/>
              </a:rPr>
              <a:t>De Gaulle was immediately considered not a reformer but someone who wanted to kill two hundred years of Republican tradition. </a:t>
            </a:r>
            <a:endParaRPr lang="it-IT"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ctr">
              <a:buNone/>
            </a:pPr>
            <a:endParaRPr lang="it-IT" sz="2800" dirty="0"/>
          </a:p>
        </p:txBody>
      </p:sp>
    </p:spTree>
    <p:extLst>
      <p:ext uri="{BB962C8B-B14F-4D97-AF65-F5344CB8AC3E}">
        <p14:creationId xmlns:p14="http://schemas.microsoft.com/office/powerpoint/2010/main" val="34769081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F01D07A-23DF-478B-9D87-0F5DB99D0BB1}"/>
              </a:ext>
            </a:extLst>
          </p:cNvPr>
          <p:cNvSpPr>
            <a:spLocks noGrp="1"/>
          </p:cNvSpPr>
          <p:nvPr>
            <p:ph type="title"/>
          </p:nvPr>
        </p:nvSpPr>
        <p:spPr/>
        <p:txBody>
          <a:bodyPr>
            <a:normAutofit/>
          </a:bodyPr>
          <a:lstStyle/>
          <a:p>
            <a:r>
              <a:rPr lang="it-IT" sz="4000" b="1" dirty="0">
                <a:effectLst>
                  <a:outerShdw blurRad="38100" dist="38100" dir="2700000" algn="tl">
                    <a:srgbClr val="000000">
                      <a:alpha val="43137"/>
                    </a:srgbClr>
                  </a:outerShdw>
                </a:effectLst>
              </a:rPr>
              <a:t>4 SEPTEMBER 1945</a:t>
            </a:r>
          </a:p>
        </p:txBody>
      </p:sp>
      <p:sp>
        <p:nvSpPr>
          <p:cNvPr id="3" name="Segnaposto contenuto 2">
            <a:extLst>
              <a:ext uri="{FF2B5EF4-FFF2-40B4-BE49-F238E27FC236}">
                <a16:creationId xmlns:a16="http://schemas.microsoft.com/office/drawing/2014/main" id="{2B466A2B-E203-4C21-99CA-E4BF119EE2FA}"/>
              </a:ext>
            </a:extLst>
          </p:cNvPr>
          <p:cNvSpPr>
            <a:spLocks noGrp="1"/>
          </p:cNvSpPr>
          <p:nvPr>
            <p:ph idx="1"/>
          </p:nvPr>
        </p:nvSpPr>
        <p:spPr/>
        <p:txBody>
          <a:bodyPr/>
          <a:lstStyle/>
          <a:p>
            <a:pPr marL="0" indent="0" algn="just">
              <a:buNone/>
            </a:pPr>
            <a:r>
              <a:rPr lang="en-US" sz="2800" b="1" i="1" dirty="0">
                <a:effectLst/>
                <a:latin typeface="Calibri" panose="020F0502020204030204" pitchFamily="34" charset="0"/>
                <a:ea typeface="Calibri" panose="020F0502020204030204" pitchFamily="34" charset="0"/>
                <a:cs typeface="Times New Roman" panose="02020603050405020304" pitchFamily="18" charset="0"/>
              </a:rPr>
              <a:t>“21</a:t>
            </a:r>
            <a:r>
              <a:rPr lang="en-US" sz="2800" b="1" i="1" baseline="30000" dirty="0">
                <a:effectLst/>
                <a:latin typeface="Calibri" panose="020F0502020204030204" pitchFamily="34" charset="0"/>
                <a:ea typeface="Calibri" panose="020F0502020204030204" pitchFamily="34" charset="0"/>
                <a:cs typeface="Times New Roman" panose="02020603050405020304" pitchFamily="18" charset="0"/>
              </a:rPr>
              <a:t>st</a:t>
            </a:r>
            <a:r>
              <a:rPr lang="en-US" sz="2800" b="1" i="1" dirty="0">
                <a:effectLst/>
                <a:latin typeface="Calibri" panose="020F0502020204030204" pitchFamily="34" charset="0"/>
                <a:ea typeface="Calibri" panose="020F0502020204030204" pitchFamily="34" charset="0"/>
                <a:cs typeface="Times New Roman" panose="02020603050405020304" pitchFamily="18" charset="0"/>
              </a:rPr>
              <a:t> October 1945 the French people is going to take the floor and is going to decide for its future. </a:t>
            </a:r>
          </a:p>
          <a:p>
            <a:pPr marL="0" indent="0" algn="just">
              <a:buNone/>
            </a:pPr>
            <a:r>
              <a:rPr lang="en-US" sz="2800" b="1" i="1" dirty="0">
                <a:effectLst/>
                <a:latin typeface="Calibri" panose="020F0502020204030204" pitchFamily="34" charset="0"/>
                <a:ea typeface="Calibri" panose="020F0502020204030204" pitchFamily="34" charset="0"/>
                <a:cs typeface="Times New Roman" panose="02020603050405020304" pitchFamily="18" charset="0"/>
              </a:rPr>
              <a:t>After choosing their parliament members, people could directly express their intentions, in particular on the real meaning of next institutions”</a:t>
            </a:r>
            <a:endParaRPr lang="it-IT"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dirty="0"/>
          </a:p>
        </p:txBody>
      </p:sp>
    </p:spTree>
    <p:extLst>
      <p:ext uri="{BB962C8B-B14F-4D97-AF65-F5344CB8AC3E}">
        <p14:creationId xmlns:p14="http://schemas.microsoft.com/office/powerpoint/2010/main" val="39744295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92F0B3E-E203-527E-5A92-7FA0C57D816A}"/>
              </a:ext>
            </a:extLst>
          </p:cNvPr>
          <p:cNvSpPr>
            <a:spLocks noGrp="1"/>
          </p:cNvSpPr>
          <p:nvPr>
            <p:ph type="title"/>
          </p:nvPr>
        </p:nvSpPr>
        <p:spPr>
          <a:xfrm>
            <a:off x="1451580" y="804520"/>
            <a:ext cx="4176815" cy="1049235"/>
          </a:xfrm>
        </p:spPr>
        <p:txBody>
          <a:bodyPr>
            <a:normAutofit/>
          </a:bodyPr>
          <a:lstStyle/>
          <a:p>
            <a:r>
              <a:rPr lang="it-IT" dirty="0"/>
              <a:t>21 </a:t>
            </a:r>
            <a:r>
              <a:rPr lang="it-IT" dirty="0" err="1"/>
              <a:t>October</a:t>
            </a:r>
            <a:r>
              <a:rPr lang="it-IT" dirty="0"/>
              <a:t> 1945</a:t>
            </a:r>
          </a:p>
        </p:txBody>
      </p:sp>
      <p:sp>
        <p:nvSpPr>
          <p:cNvPr id="9" name="Content Placeholder 8">
            <a:extLst>
              <a:ext uri="{FF2B5EF4-FFF2-40B4-BE49-F238E27FC236}">
                <a16:creationId xmlns:a16="http://schemas.microsoft.com/office/drawing/2014/main" id="{DA67FC02-842B-A461-354E-EB3ACDA441FA}"/>
              </a:ext>
            </a:extLst>
          </p:cNvPr>
          <p:cNvSpPr>
            <a:spLocks noGrp="1"/>
          </p:cNvSpPr>
          <p:nvPr>
            <p:ph idx="1"/>
          </p:nvPr>
        </p:nvSpPr>
        <p:spPr>
          <a:xfrm>
            <a:off x="1451581" y="2015732"/>
            <a:ext cx="4172515" cy="3450613"/>
          </a:xfrm>
        </p:spPr>
        <p:txBody>
          <a:bodyPr>
            <a:normAutofit fontScale="85000" lnSpcReduction="20000"/>
          </a:bodyPr>
          <a:lstStyle/>
          <a:p>
            <a:r>
              <a:rPr lang="en-US" dirty="0"/>
              <a:t>First referendum: 96% YES</a:t>
            </a:r>
          </a:p>
          <a:p>
            <a:r>
              <a:rPr lang="en-US" dirty="0"/>
              <a:t>Second Referendum: 66% YES</a:t>
            </a:r>
          </a:p>
          <a:p>
            <a:r>
              <a:rPr lang="en-US" dirty="0"/>
              <a:t>Composition of the Constituent Assembly</a:t>
            </a:r>
          </a:p>
          <a:p>
            <a:pPr marL="0" indent="0">
              <a:buNone/>
            </a:pPr>
            <a:r>
              <a:rPr lang="en-US" dirty="0" err="1">
                <a:highlight>
                  <a:srgbClr val="FF0000"/>
                </a:highlight>
              </a:rPr>
              <a:t>Pcf</a:t>
            </a:r>
            <a:r>
              <a:rPr lang="en-US" dirty="0">
                <a:highlight>
                  <a:srgbClr val="FF0000"/>
                </a:highlight>
              </a:rPr>
              <a:t> 26%</a:t>
            </a:r>
          </a:p>
          <a:p>
            <a:pPr marL="0" indent="0">
              <a:buNone/>
            </a:pPr>
            <a:r>
              <a:rPr lang="en-US" dirty="0">
                <a:highlight>
                  <a:srgbClr val="FF0000"/>
                </a:highlight>
              </a:rPr>
              <a:t>MRP 23%</a:t>
            </a:r>
          </a:p>
          <a:p>
            <a:pPr marL="0" indent="0">
              <a:buNone/>
            </a:pPr>
            <a:r>
              <a:rPr lang="en-US" dirty="0">
                <a:highlight>
                  <a:srgbClr val="FF0000"/>
                </a:highlight>
              </a:rPr>
              <a:t>SFIO 23%</a:t>
            </a:r>
          </a:p>
          <a:p>
            <a:pPr marL="0" indent="0">
              <a:buNone/>
            </a:pPr>
            <a:r>
              <a:rPr lang="en-US" dirty="0"/>
              <a:t>PRL 15%</a:t>
            </a:r>
          </a:p>
          <a:p>
            <a:pPr marL="0" indent="0">
              <a:buNone/>
            </a:pPr>
            <a:r>
              <a:rPr lang="en-US" dirty="0"/>
              <a:t>Radicals 10%</a:t>
            </a:r>
          </a:p>
        </p:txBody>
      </p:sp>
      <p:pic>
        <p:nvPicPr>
          <p:cNvPr id="5" name="Segnaposto contenuto 4" descr="Immagine che contiene testo&#10;&#10;Descrizione generata automaticamente">
            <a:extLst>
              <a:ext uri="{FF2B5EF4-FFF2-40B4-BE49-F238E27FC236}">
                <a16:creationId xmlns:a16="http://schemas.microsoft.com/office/drawing/2014/main" id="{BEB7687B-B07F-F9BF-EF91-07F16F275F6C}"/>
              </a:ext>
            </a:extLst>
          </p:cNvPr>
          <p:cNvPicPr>
            <a:picLocks noChangeAspect="1"/>
          </p:cNvPicPr>
          <p:nvPr/>
        </p:nvPicPr>
        <p:blipFill>
          <a:blip r:embed="rId2"/>
          <a:stretch>
            <a:fillRect/>
          </a:stretch>
        </p:blipFill>
        <p:spPr>
          <a:xfrm>
            <a:off x="6494767" y="805583"/>
            <a:ext cx="4159730" cy="4660762"/>
          </a:xfrm>
          <a:prstGeom prst="rect">
            <a:avLst/>
          </a:prstGeom>
        </p:spPr>
      </p:pic>
    </p:spTree>
    <p:extLst>
      <p:ext uri="{BB962C8B-B14F-4D97-AF65-F5344CB8AC3E}">
        <p14:creationId xmlns:p14="http://schemas.microsoft.com/office/powerpoint/2010/main" val="295319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A27A5C5-EC34-4F29-9447-5F0117FCA363}"/>
              </a:ext>
            </a:extLst>
          </p:cNvPr>
          <p:cNvSpPr>
            <a:spLocks noGrp="1"/>
          </p:cNvSpPr>
          <p:nvPr>
            <p:ph type="title"/>
          </p:nvPr>
        </p:nvSpPr>
        <p:spPr/>
        <p:txBody>
          <a:bodyPr/>
          <a:lstStyle/>
          <a:p>
            <a:r>
              <a:rPr lang="it-IT" b="1" dirty="0">
                <a:effectLst>
                  <a:outerShdw blurRad="38100" dist="38100" dir="2700000" algn="tl">
                    <a:srgbClr val="000000">
                      <a:alpha val="43137"/>
                    </a:srgbClr>
                  </a:outerShdw>
                </a:effectLst>
              </a:rPr>
              <a:t>AFTER 21 OCTOBER 1945</a:t>
            </a:r>
          </a:p>
        </p:txBody>
      </p:sp>
      <p:sp>
        <p:nvSpPr>
          <p:cNvPr id="3" name="Segnaposto contenuto 2">
            <a:extLst>
              <a:ext uri="{FF2B5EF4-FFF2-40B4-BE49-F238E27FC236}">
                <a16:creationId xmlns:a16="http://schemas.microsoft.com/office/drawing/2014/main" id="{82C16F17-87B9-4DAB-8046-0BD228ACBFD9}"/>
              </a:ext>
            </a:extLst>
          </p:cNvPr>
          <p:cNvSpPr>
            <a:spLocks noGrp="1"/>
          </p:cNvSpPr>
          <p:nvPr>
            <p:ph idx="1"/>
          </p:nvPr>
        </p:nvSpPr>
        <p:spPr/>
        <p:txBody>
          <a:bodyPr/>
          <a:lstStyle/>
          <a:p>
            <a:pPr marL="0" indent="0" algn="ctr">
              <a:buNone/>
            </a:pPr>
            <a:r>
              <a:rPr lang="en-US" sz="3200" u="sng" dirty="0"/>
              <a:t>Two legitimacies ready to clash</a:t>
            </a:r>
          </a:p>
          <a:p>
            <a:pPr algn="ctr">
              <a:buFontTx/>
              <a:buChar char="-"/>
            </a:pPr>
            <a:r>
              <a:rPr lang="en-US" sz="2800" dirty="0"/>
              <a:t>De Gaulle: historic and charismatic</a:t>
            </a:r>
          </a:p>
          <a:p>
            <a:pPr algn="ctr">
              <a:buFontTx/>
              <a:buChar char="-"/>
            </a:pPr>
            <a:r>
              <a:rPr lang="en-US" sz="2800" dirty="0"/>
              <a:t>Political parties: electoral results</a:t>
            </a:r>
          </a:p>
        </p:txBody>
      </p:sp>
    </p:spTree>
    <p:extLst>
      <p:ext uri="{BB962C8B-B14F-4D97-AF65-F5344CB8AC3E}">
        <p14:creationId xmlns:p14="http://schemas.microsoft.com/office/powerpoint/2010/main" val="37475120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1A6FEFB-94DF-4E73-84C5-D4D99525D94E}"/>
              </a:ext>
            </a:extLst>
          </p:cNvPr>
          <p:cNvSpPr>
            <a:spLocks noGrp="1"/>
          </p:cNvSpPr>
          <p:nvPr>
            <p:ph type="title"/>
          </p:nvPr>
        </p:nvSpPr>
        <p:spPr/>
        <p:txBody>
          <a:bodyPr>
            <a:normAutofit/>
          </a:bodyPr>
          <a:lstStyle/>
          <a:p>
            <a:r>
              <a:rPr lang="it-IT" sz="4000" b="1" dirty="0">
                <a:effectLst>
                  <a:outerShdw blurRad="38100" dist="38100" dir="2700000" algn="tl">
                    <a:srgbClr val="000000">
                      <a:alpha val="43137"/>
                    </a:srgbClr>
                  </a:outerShdw>
                </a:effectLst>
              </a:rPr>
              <a:t>RESIGNATION – 20 JANUARY 1946</a:t>
            </a:r>
          </a:p>
        </p:txBody>
      </p:sp>
      <p:sp>
        <p:nvSpPr>
          <p:cNvPr id="3" name="Segnaposto contenuto 2">
            <a:extLst>
              <a:ext uri="{FF2B5EF4-FFF2-40B4-BE49-F238E27FC236}">
                <a16:creationId xmlns:a16="http://schemas.microsoft.com/office/drawing/2014/main" id="{48F80A58-5930-40F9-942A-3634475AE31C}"/>
              </a:ext>
            </a:extLst>
          </p:cNvPr>
          <p:cNvSpPr>
            <a:spLocks noGrp="1"/>
          </p:cNvSpPr>
          <p:nvPr>
            <p:ph idx="1"/>
          </p:nvPr>
        </p:nvSpPr>
        <p:spPr/>
        <p:txBody>
          <a:bodyPr/>
          <a:lstStyle/>
          <a:p>
            <a:pPr algn="just">
              <a:lnSpc>
                <a:spcPct val="107000"/>
              </a:lnSpc>
              <a:spcAft>
                <a:spcPts val="800"/>
              </a:spcAft>
            </a:pPr>
            <a:r>
              <a:rPr lang="en-US" sz="1800" b="1" i="1" dirty="0">
                <a:effectLst/>
                <a:latin typeface="Calibri" panose="020F0502020204030204" pitchFamily="34" charset="0"/>
                <a:ea typeface="Calibri" panose="020F0502020204030204" pitchFamily="34" charset="0"/>
                <a:cs typeface="Times New Roman" panose="02020603050405020304" pitchFamily="18" charset="0"/>
              </a:rPr>
              <a:t>We started to rebuild the Republic. </a:t>
            </a:r>
            <a:r>
              <a:rPr lang="en-US" sz="1800" b="1" i="1" dirty="0">
                <a:effectLst/>
                <a:highlight>
                  <a:srgbClr val="FF0000"/>
                </a:highlight>
                <a:latin typeface="Calibri" panose="020F0502020204030204" pitchFamily="34" charset="0"/>
                <a:ea typeface="Calibri" panose="020F0502020204030204" pitchFamily="34" charset="0"/>
                <a:cs typeface="Times New Roman" panose="02020603050405020304" pitchFamily="18" charset="0"/>
              </a:rPr>
              <a:t>You’re going to continue to do that without me.</a:t>
            </a:r>
            <a:r>
              <a:rPr lang="en-US" sz="1800" b="1" i="1" dirty="0">
                <a:effectLst/>
                <a:latin typeface="Calibri" panose="020F0502020204030204" pitchFamily="34" charset="0"/>
                <a:ea typeface="Calibri" panose="020F0502020204030204" pitchFamily="34" charset="0"/>
                <a:cs typeface="Times New Roman" panose="02020603050405020304" pitchFamily="18" charset="0"/>
              </a:rPr>
              <a:t> If you’ll continue to do that without considering what it happened in the last 50 years and in particular in 1940, if you wouldn’t consider the absolute necessity of authority, dignity and responsibility for the new government, you’ll get to a situation in which you’ll regret the decisions you’re taking today.</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US" sz="1800" b="1" i="1" dirty="0">
                <a:effectLst/>
                <a:highlight>
                  <a:srgbClr val="FF0000"/>
                </a:highlight>
                <a:latin typeface="Calibri" panose="020F0502020204030204" pitchFamily="34" charset="0"/>
                <a:ea typeface="Calibri" panose="020F0502020204030204" pitchFamily="34" charset="0"/>
                <a:cs typeface="Times New Roman" panose="02020603050405020304" pitchFamily="18" charset="0"/>
              </a:rPr>
              <a:t>The regime dominated by political parties is coming back</a:t>
            </a:r>
            <a:r>
              <a:rPr lang="en-US" sz="1800" b="1" i="1" dirty="0">
                <a:effectLst/>
                <a:latin typeface="Calibri" panose="020F0502020204030204" pitchFamily="34" charset="0"/>
                <a:ea typeface="Calibri" panose="020F0502020204030204" pitchFamily="34" charset="0"/>
                <a:cs typeface="Times New Roman" panose="02020603050405020304" pitchFamily="18" charset="0"/>
              </a:rPr>
              <a:t>. I disapprove it but I must accept this situation. I don’t want to establish a dictatorship using force so today I have no possibilities to prevent this disaster. I have no choice and I must resign</a:t>
            </a:r>
            <a:r>
              <a:rPr lang="en-US" sz="1800" b="1" dirty="0">
                <a:effectLst/>
                <a:latin typeface="Calibri" panose="020F0502020204030204" pitchFamily="34" charset="0"/>
                <a:ea typeface="Calibri" panose="020F0502020204030204" pitchFamily="34" charset="0"/>
                <a:cs typeface="Times New Roman" panose="02020603050405020304" pitchFamily="18" charset="0"/>
              </a:rPr>
              <a:t>.</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dirty="0"/>
          </a:p>
        </p:txBody>
      </p:sp>
    </p:spTree>
    <p:extLst>
      <p:ext uri="{BB962C8B-B14F-4D97-AF65-F5344CB8AC3E}">
        <p14:creationId xmlns:p14="http://schemas.microsoft.com/office/powerpoint/2010/main" val="33956159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A8F4646-4BCF-40E6-AEBB-B703B03EBC4E}"/>
              </a:ext>
            </a:extLst>
          </p:cNvPr>
          <p:cNvSpPr>
            <a:spLocks noGrp="1"/>
          </p:cNvSpPr>
          <p:nvPr>
            <p:ph type="title"/>
          </p:nvPr>
        </p:nvSpPr>
        <p:spPr/>
        <p:txBody>
          <a:bodyPr/>
          <a:lstStyle/>
          <a:p>
            <a:r>
              <a:rPr lang="it-IT" b="1" dirty="0"/>
              <a:t>BAYEUX CONSTITUTION – 14 JUNE 1946</a:t>
            </a:r>
          </a:p>
        </p:txBody>
      </p:sp>
      <p:sp>
        <p:nvSpPr>
          <p:cNvPr id="3" name="Segnaposto contenuto 2">
            <a:extLst>
              <a:ext uri="{FF2B5EF4-FFF2-40B4-BE49-F238E27FC236}">
                <a16:creationId xmlns:a16="http://schemas.microsoft.com/office/drawing/2014/main" id="{45E37439-A2DD-41F2-B411-F6C36F11DC27}"/>
              </a:ext>
            </a:extLst>
          </p:cNvPr>
          <p:cNvSpPr>
            <a:spLocks noGrp="1"/>
          </p:cNvSpPr>
          <p:nvPr>
            <p:ph idx="1"/>
          </p:nvPr>
        </p:nvSpPr>
        <p:spPr/>
        <p:txBody>
          <a:bodyPr/>
          <a:lstStyle/>
          <a:p>
            <a:pPr marL="0" indent="0" algn="ctr">
              <a:buNone/>
            </a:pPr>
            <a:r>
              <a:rPr lang="it-IT" b="1" dirty="0"/>
              <a:t>INSTITUTIONAL SYSTEM CENTERED </a:t>
            </a:r>
          </a:p>
          <a:p>
            <a:pPr marL="0" indent="0" algn="ctr">
              <a:buNone/>
            </a:pPr>
            <a:r>
              <a:rPr lang="it-IT" b="1" dirty="0"/>
              <a:t>ON THE PRESIDENT OF THE REPUBLIC</a:t>
            </a:r>
          </a:p>
          <a:p>
            <a:pPr marL="342900" lvl="0" indent="-342900" algn="just">
              <a:lnSpc>
                <a:spcPct val="107000"/>
              </a:lnSpc>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A president of the Republic elected by a large constituency composed by the members of the parliament but also by local representatives</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A president of the Republic with the key power to solve the Parliament and to nominate the Prime minister</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Calibri" panose="020F0502020204030204" pitchFamily="34" charset="0"/>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A President of the Republic as guarantee for national independence.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dirty="0"/>
          </a:p>
        </p:txBody>
      </p:sp>
    </p:spTree>
    <p:extLst>
      <p:ext uri="{BB962C8B-B14F-4D97-AF65-F5344CB8AC3E}">
        <p14:creationId xmlns:p14="http://schemas.microsoft.com/office/powerpoint/2010/main" val="3285346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40A5F6B-F237-466B-983C-907BDA6E3DA8}"/>
              </a:ext>
            </a:extLst>
          </p:cNvPr>
          <p:cNvSpPr>
            <a:spLocks noGrp="1"/>
          </p:cNvSpPr>
          <p:nvPr>
            <p:ph type="title"/>
          </p:nvPr>
        </p:nvSpPr>
        <p:spPr/>
        <p:txBody>
          <a:bodyPr/>
          <a:lstStyle/>
          <a:p>
            <a:r>
              <a:rPr lang="it-IT" b="1" dirty="0"/>
              <a:t>DE GAULLE’S ATTACK TO THE SECOND PROJECT</a:t>
            </a:r>
          </a:p>
        </p:txBody>
      </p:sp>
      <p:sp>
        <p:nvSpPr>
          <p:cNvPr id="3" name="Segnaposto contenuto 2">
            <a:extLst>
              <a:ext uri="{FF2B5EF4-FFF2-40B4-BE49-F238E27FC236}">
                <a16:creationId xmlns:a16="http://schemas.microsoft.com/office/drawing/2014/main" id="{3AF2A9F8-B510-4B5B-9561-E67D22FD4CA6}"/>
              </a:ext>
            </a:extLst>
          </p:cNvPr>
          <p:cNvSpPr>
            <a:spLocks noGrp="1"/>
          </p:cNvSpPr>
          <p:nvPr>
            <p:ph idx="1"/>
          </p:nvPr>
        </p:nvSpPr>
        <p:spPr/>
        <p:txBody>
          <a:bodyPr/>
          <a:lstStyle/>
          <a:p>
            <a:pPr marL="0" indent="0" algn="ctr">
              <a:buNone/>
            </a:pPr>
            <a:r>
              <a:rPr lang="en-US" sz="2800" b="1" i="1" dirty="0">
                <a:effectLst/>
                <a:latin typeface="Calibri" panose="020F0502020204030204" pitchFamily="34" charset="0"/>
                <a:ea typeface="Calibri" panose="020F0502020204030204" pitchFamily="34" charset="0"/>
                <a:cs typeface="Times New Roman" panose="02020603050405020304" pitchFamily="18" charset="0"/>
              </a:rPr>
              <a:t>“This project is the same that was rejected the 5</a:t>
            </a:r>
            <a:r>
              <a:rPr lang="en-US" sz="2800" b="1" i="1" baseline="30000" dirty="0">
                <a:effectLst/>
                <a:latin typeface="Calibri" panose="020F0502020204030204" pitchFamily="34" charset="0"/>
                <a:ea typeface="Calibri" panose="020F0502020204030204" pitchFamily="34" charset="0"/>
                <a:cs typeface="Times New Roman" panose="02020603050405020304" pitchFamily="18" charset="0"/>
              </a:rPr>
              <a:t>th</a:t>
            </a:r>
            <a:r>
              <a:rPr lang="en-US" sz="2800" b="1" i="1" dirty="0">
                <a:effectLst/>
                <a:latin typeface="Calibri" panose="020F0502020204030204" pitchFamily="34" charset="0"/>
                <a:ea typeface="Calibri" panose="020F0502020204030204" pitchFamily="34" charset="0"/>
                <a:cs typeface="Times New Roman" panose="02020603050405020304" pitchFamily="18" charset="0"/>
              </a:rPr>
              <a:t> of May: an all-powerful Assembly, a government which depends on it, a useless President of the Republic. </a:t>
            </a:r>
          </a:p>
          <a:p>
            <a:pPr marL="0" indent="0" algn="ctr">
              <a:buNone/>
            </a:pPr>
            <a:r>
              <a:rPr lang="en-US" sz="2800" b="1" i="1" dirty="0">
                <a:effectLst/>
                <a:latin typeface="Calibri" panose="020F0502020204030204" pitchFamily="34" charset="0"/>
                <a:ea typeface="Calibri" panose="020F0502020204030204" pitchFamily="34" charset="0"/>
                <a:cs typeface="Times New Roman" panose="02020603050405020304" pitchFamily="18" charset="0"/>
              </a:rPr>
              <a:t>For our country, </a:t>
            </a:r>
            <a:r>
              <a:rPr lang="en-US" sz="2800" b="1" i="1" dirty="0">
                <a:effectLst/>
                <a:highlight>
                  <a:srgbClr val="FF0000"/>
                </a:highlight>
                <a:latin typeface="Calibri" panose="020F0502020204030204" pitchFamily="34" charset="0"/>
                <a:ea typeface="Calibri" panose="020F0502020204030204" pitchFamily="34" charset="0"/>
                <a:cs typeface="Times New Roman" panose="02020603050405020304" pitchFamily="18" charset="0"/>
              </a:rPr>
              <a:t>a regime like this will provoke an evolution in the direction of anarchy or dictatorship.  </a:t>
            </a:r>
            <a:endParaRPr lang="it-IT" sz="2800" dirty="0">
              <a:effectLst/>
              <a:highlight>
                <a:srgbClr val="FF0000"/>
              </a:highligh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dirty="0"/>
          </a:p>
        </p:txBody>
      </p:sp>
    </p:spTree>
    <p:extLst>
      <p:ext uri="{BB962C8B-B14F-4D97-AF65-F5344CB8AC3E}">
        <p14:creationId xmlns:p14="http://schemas.microsoft.com/office/powerpoint/2010/main" val="30232693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8EFC014-14E2-3B47-FFF9-0E395335C191}"/>
              </a:ext>
            </a:extLst>
          </p:cNvPr>
          <p:cNvSpPr>
            <a:spLocks noGrp="1"/>
          </p:cNvSpPr>
          <p:nvPr>
            <p:ph type="title"/>
          </p:nvPr>
        </p:nvSpPr>
        <p:spPr>
          <a:xfrm>
            <a:off x="1451580" y="804520"/>
            <a:ext cx="3530157" cy="1049235"/>
          </a:xfrm>
        </p:spPr>
        <p:txBody>
          <a:bodyPr>
            <a:normAutofit/>
          </a:bodyPr>
          <a:lstStyle/>
          <a:p>
            <a:r>
              <a:rPr lang="it-IT" sz="3000"/>
              <a:t>13 OCTOBER 1946 REFERENDUM</a:t>
            </a:r>
          </a:p>
        </p:txBody>
      </p:sp>
      <p:sp>
        <p:nvSpPr>
          <p:cNvPr id="9" name="Content Placeholder 8">
            <a:extLst>
              <a:ext uri="{FF2B5EF4-FFF2-40B4-BE49-F238E27FC236}">
                <a16:creationId xmlns:a16="http://schemas.microsoft.com/office/drawing/2014/main" id="{B5662214-3BB2-0EA1-D41C-6D18D697466E}"/>
              </a:ext>
            </a:extLst>
          </p:cNvPr>
          <p:cNvSpPr>
            <a:spLocks noGrp="1"/>
          </p:cNvSpPr>
          <p:nvPr>
            <p:ph idx="1"/>
          </p:nvPr>
        </p:nvSpPr>
        <p:spPr>
          <a:xfrm>
            <a:off x="1451581" y="2015732"/>
            <a:ext cx="3526523" cy="3450613"/>
          </a:xfrm>
        </p:spPr>
        <p:txBody>
          <a:bodyPr>
            <a:normAutofit/>
          </a:bodyPr>
          <a:lstStyle/>
          <a:p>
            <a:pPr marL="0" indent="0" algn="ctr">
              <a:buNone/>
            </a:pPr>
            <a:r>
              <a:rPr lang="it-IT" sz="2800" b="1" dirty="0"/>
              <a:t>1/3 CONSTITUTION </a:t>
            </a:r>
          </a:p>
          <a:p>
            <a:pPr algn="ctr"/>
            <a:r>
              <a:rPr lang="it-IT" sz="2000" dirty="0"/>
              <a:t>YES 35% of the </a:t>
            </a:r>
            <a:r>
              <a:rPr lang="it-IT" sz="2000" dirty="0" err="1"/>
              <a:t>electorate</a:t>
            </a:r>
            <a:endParaRPr lang="it-IT" sz="2000" dirty="0"/>
          </a:p>
          <a:p>
            <a:pPr algn="ctr"/>
            <a:r>
              <a:rPr lang="it-IT" sz="2000" dirty="0"/>
              <a:t>NON 30% of the </a:t>
            </a:r>
            <a:r>
              <a:rPr lang="it-IT" sz="2000" dirty="0" err="1"/>
              <a:t>electorate</a:t>
            </a:r>
            <a:endParaRPr lang="it-IT" sz="2000" dirty="0"/>
          </a:p>
          <a:p>
            <a:pPr algn="ctr"/>
            <a:r>
              <a:rPr lang="it-IT" sz="2000" dirty="0"/>
              <a:t>DO NOT VOTE 35% of the </a:t>
            </a:r>
            <a:r>
              <a:rPr lang="it-IT" sz="2000" dirty="0" err="1"/>
              <a:t>electorate</a:t>
            </a:r>
            <a:endParaRPr lang="it-IT" sz="2000" dirty="0"/>
          </a:p>
          <a:p>
            <a:endParaRPr lang="en-US" dirty="0"/>
          </a:p>
        </p:txBody>
      </p:sp>
      <p:grpSp>
        <p:nvGrpSpPr>
          <p:cNvPr id="12" name="Group 11">
            <a:extLst>
              <a:ext uri="{FF2B5EF4-FFF2-40B4-BE49-F238E27FC236}">
                <a16:creationId xmlns:a16="http://schemas.microsoft.com/office/drawing/2014/main" id="{F6ECD7E6-4E68-4AA6-864A-6828B6EC19D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460131" y="482171"/>
            <a:ext cx="6091791" cy="5149101"/>
            <a:chOff x="5460131" y="482171"/>
            <a:chExt cx="6091791" cy="5149101"/>
          </a:xfrm>
        </p:grpSpPr>
        <p:sp>
          <p:nvSpPr>
            <p:cNvPr id="13" name="Rectangle 12">
              <a:extLst>
                <a:ext uri="{FF2B5EF4-FFF2-40B4-BE49-F238E27FC236}">
                  <a16:creationId xmlns:a16="http://schemas.microsoft.com/office/drawing/2014/main" id="{5015161F-D342-4A16-AA7A-F3ECC1284A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60131" y="482171"/>
              <a:ext cx="6091791" cy="5149101"/>
            </a:xfrm>
            <a:prstGeom prst="rect">
              <a:avLst/>
            </a:prstGeom>
            <a:blipFill dpi="0" rotWithShape="1">
              <a:blip r:embed="rId2">
                <a:alphaModFix amt="30000"/>
              </a:blip>
              <a:srcRect/>
              <a:tile tx="0" ty="0" sx="100000" sy="100000" flip="none" algn="ctr"/>
            </a:blip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extrusionH="76200" contourW="12700" prstMaterial="matte">
              <a:bevelT w="152400" h="50800" prst="softRound"/>
              <a:extrusionClr>
                <a:schemeClr val="tx2"/>
              </a:extrusionClr>
              <a:contourClr>
                <a:schemeClr val="bg2"/>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699EC793-B1FE-496C-A671-5F366326419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78956" y="812507"/>
              <a:ext cx="5461780" cy="4466452"/>
            </a:xfrm>
            <a:prstGeom prst="rect">
              <a:avLst/>
            </a:prstGeom>
            <a:gradFill>
              <a:gsLst>
                <a:gs pos="0">
                  <a:srgbClr val="DADADA"/>
                </a:gs>
                <a:gs pos="100000">
                  <a:srgbClr val="FFFFFE"/>
                </a:gs>
              </a:gsLst>
              <a:lin ang="16200000" scaled="0"/>
            </a:gradFill>
            <a:ln w="38100" cmpd="sng">
              <a:solidFill>
                <a:schemeClr val="tx2">
                  <a:lumMod val="25000"/>
                </a:schemeClr>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5" name="Segnaposto contenuto 4" descr="Immagine che contiene testo&#10;&#10;Descrizione generata automaticamente">
            <a:extLst>
              <a:ext uri="{FF2B5EF4-FFF2-40B4-BE49-F238E27FC236}">
                <a16:creationId xmlns:a16="http://schemas.microsoft.com/office/drawing/2014/main" id="{D76F4F30-2690-252F-B464-6A375AAA71C7}"/>
              </a:ext>
            </a:extLst>
          </p:cNvPr>
          <p:cNvPicPr>
            <a:picLocks noChangeAspect="1"/>
          </p:cNvPicPr>
          <p:nvPr/>
        </p:nvPicPr>
        <p:blipFill rotWithShape="1">
          <a:blip r:embed="rId3"/>
          <a:srcRect r="9585" b="1"/>
          <a:stretch/>
        </p:blipFill>
        <p:spPr>
          <a:xfrm>
            <a:off x="6093926" y="1116345"/>
            <a:ext cx="4821551" cy="3866172"/>
          </a:xfrm>
          <a:prstGeom prst="rect">
            <a:avLst/>
          </a:prstGeom>
        </p:spPr>
      </p:pic>
    </p:spTree>
    <p:extLst>
      <p:ext uri="{BB962C8B-B14F-4D97-AF65-F5344CB8AC3E}">
        <p14:creationId xmlns:p14="http://schemas.microsoft.com/office/powerpoint/2010/main" val="2671234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130B326A-C054-4820-AFCA-FCB009ABC6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622291"/>
            <a:ext cx="12192000" cy="2505984"/>
          </a:xfrm>
          <a:prstGeom prst="rect">
            <a:avLst/>
          </a:prstGeom>
          <a:gradFill flip="none" rotWithShape="1">
            <a:gsLst>
              <a:gs pos="0">
                <a:schemeClr val="bg2">
                  <a:alpha val="0"/>
                </a:schemeClr>
              </a:gs>
              <a:gs pos="100000">
                <a:schemeClr val="bg2">
                  <a:alpha val="80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2" name="Picture 11">
            <a:extLst>
              <a:ext uri="{FF2B5EF4-FFF2-40B4-BE49-F238E27FC236}">
                <a16:creationId xmlns:a16="http://schemas.microsoft.com/office/drawing/2014/main" id="{E265DFC7-1B2A-4A32-9C43-C48EA6FF614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a:xfrm>
            <a:off x="0" y="6129338"/>
            <a:ext cx="12192000" cy="742950"/>
          </a:xfrm>
          <a:prstGeom prst="rect">
            <a:avLst/>
          </a:prstGeom>
        </p:spPr>
      </p:pic>
      <p:cxnSp>
        <p:nvCxnSpPr>
          <p:cNvPr id="14" name="Straight Connector 13">
            <a:extLst>
              <a:ext uri="{FF2B5EF4-FFF2-40B4-BE49-F238E27FC236}">
                <a16:creationId xmlns:a16="http://schemas.microsoft.com/office/drawing/2014/main" id="{853B328C-A402-44DE-AABB-9BFBB66176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8142"/>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p:nvSpPr>
          <p:cNvPr id="2" name="Titolo 1">
            <a:extLst>
              <a:ext uri="{FF2B5EF4-FFF2-40B4-BE49-F238E27FC236}">
                <a16:creationId xmlns:a16="http://schemas.microsoft.com/office/drawing/2014/main" id="{E2D3E11D-3961-CCC2-7729-712A692E2D58}"/>
              </a:ext>
            </a:extLst>
          </p:cNvPr>
          <p:cNvSpPr>
            <a:spLocks noGrp="1"/>
          </p:cNvSpPr>
          <p:nvPr>
            <p:ph type="title"/>
          </p:nvPr>
        </p:nvSpPr>
        <p:spPr>
          <a:xfrm>
            <a:off x="1452617" y="976508"/>
            <a:ext cx="5525305" cy="2473475"/>
          </a:xfrm>
        </p:spPr>
        <p:txBody>
          <a:bodyPr vert="horz" lIns="91440" tIns="45720" rIns="91440" bIns="0" rtlCol="0" anchor="b">
            <a:normAutofit/>
          </a:bodyPr>
          <a:lstStyle/>
          <a:p>
            <a:r>
              <a:rPr lang="en-US" sz="5400" dirty="0"/>
              <a:t>The myth against </a:t>
            </a:r>
            <a:br>
              <a:rPr lang="en-US" sz="5400" dirty="0"/>
            </a:br>
            <a:r>
              <a:rPr lang="en-US" sz="5400" dirty="0"/>
              <a:t>iv republic</a:t>
            </a:r>
          </a:p>
        </p:txBody>
      </p:sp>
      <p:grpSp>
        <p:nvGrpSpPr>
          <p:cNvPr id="16" name="Group 15">
            <a:extLst>
              <a:ext uri="{FF2B5EF4-FFF2-40B4-BE49-F238E27FC236}">
                <a16:creationId xmlns:a16="http://schemas.microsoft.com/office/drawing/2014/main" id="{3672F87A-4200-4347-A4CC-3E6D8C0C11F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477388" y="482171"/>
            <a:ext cx="4074533" cy="5149101"/>
            <a:chOff x="7477388" y="482171"/>
            <a:chExt cx="4074533" cy="5149101"/>
          </a:xfrm>
        </p:grpSpPr>
        <p:sp>
          <p:nvSpPr>
            <p:cNvPr id="17" name="Rectangle 16">
              <a:extLst>
                <a:ext uri="{FF2B5EF4-FFF2-40B4-BE49-F238E27FC236}">
                  <a16:creationId xmlns:a16="http://schemas.microsoft.com/office/drawing/2014/main" id="{0A051EC5-082A-43B5-A4C3-052AF1A57C6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477388" y="482171"/>
              <a:ext cx="4074533" cy="5149101"/>
            </a:xfrm>
            <a:prstGeom prst="rect">
              <a:avLst/>
            </a:prstGeom>
            <a:blipFill dpi="0" rotWithShape="1">
              <a:blip r:embed="rId3">
                <a:alphaModFix amt="30000"/>
              </a:blip>
              <a:srcRect/>
              <a:tile tx="0" ty="0" sx="100000" sy="100000" flip="none" algn="ctr"/>
            </a:blip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extrusionH="76200" contourW="12700" prstMaterial="matte">
              <a:bevelT w="152400" h="50800" prst="softRound"/>
              <a:extrusionClr>
                <a:schemeClr val="tx2"/>
              </a:extrusionClr>
              <a:contourClr>
                <a:schemeClr val="bg2"/>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0DCE439E-9A59-4E2D-9A96-AFE60CF891A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90447" y="812507"/>
              <a:ext cx="3450289" cy="4466452"/>
            </a:xfrm>
            <a:prstGeom prst="rect">
              <a:avLst/>
            </a:prstGeom>
            <a:gradFill>
              <a:gsLst>
                <a:gs pos="0">
                  <a:srgbClr val="DADADA"/>
                </a:gs>
                <a:gs pos="100000">
                  <a:srgbClr val="FFFFFE"/>
                </a:gs>
              </a:gsLst>
              <a:lin ang="16200000" scaled="0"/>
            </a:gradFill>
            <a:ln w="38100" cmpd="sng">
              <a:solidFill>
                <a:schemeClr val="tx2">
                  <a:lumMod val="25000"/>
                </a:schemeClr>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5" name="Segnaposto contenuto 4">
            <a:extLst>
              <a:ext uri="{FF2B5EF4-FFF2-40B4-BE49-F238E27FC236}">
                <a16:creationId xmlns:a16="http://schemas.microsoft.com/office/drawing/2014/main" id="{813F4B5C-01C1-32AE-66D4-4218581286A6}"/>
              </a:ext>
            </a:extLst>
          </p:cNvPr>
          <p:cNvPicPr>
            <a:picLocks noGrp="1" noChangeAspect="1"/>
          </p:cNvPicPr>
          <p:nvPr>
            <p:ph idx="1"/>
          </p:nvPr>
        </p:nvPicPr>
        <p:blipFill rotWithShape="1">
          <a:blip r:embed="rId4"/>
          <a:srcRect r="-5" b="202"/>
          <a:stretch/>
        </p:blipFill>
        <p:spPr>
          <a:xfrm>
            <a:off x="8116373" y="1116345"/>
            <a:ext cx="2799103" cy="3866172"/>
          </a:xfrm>
          <a:prstGeom prst="rect">
            <a:avLst/>
          </a:prstGeom>
        </p:spPr>
      </p:pic>
    </p:spTree>
    <p:extLst>
      <p:ext uri="{BB962C8B-B14F-4D97-AF65-F5344CB8AC3E}">
        <p14:creationId xmlns:p14="http://schemas.microsoft.com/office/powerpoint/2010/main" val="35062433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C05E178-F29E-456B-ABC3-550C591EA1BF}"/>
              </a:ext>
            </a:extLst>
          </p:cNvPr>
          <p:cNvSpPr>
            <a:spLocks noGrp="1"/>
          </p:cNvSpPr>
          <p:nvPr>
            <p:ph type="title"/>
          </p:nvPr>
        </p:nvSpPr>
        <p:spPr>
          <a:xfrm>
            <a:off x="1451579" y="804519"/>
            <a:ext cx="9291215" cy="1049235"/>
          </a:xfrm>
        </p:spPr>
        <p:txBody>
          <a:bodyPr>
            <a:normAutofit/>
          </a:bodyPr>
          <a:lstStyle/>
          <a:p>
            <a:r>
              <a:rPr lang="it-IT" b="1" dirty="0">
                <a:effectLst>
                  <a:outerShdw blurRad="38100" dist="38100" dir="2700000" algn="tl">
                    <a:srgbClr val="000000">
                      <a:alpha val="43137"/>
                    </a:srgbClr>
                  </a:outerShdw>
                </a:effectLst>
              </a:rPr>
              <a:t>ANOTHER COLD WAR REPUBLIC</a:t>
            </a:r>
          </a:p>
        </p:txBody>
      </p:sp>
      <p:pic>
        <p:nvPicPr>
          <p:cNvPr id="7" name="Segnaposto contenuto 6" descr="Immagine che contiene testo, persona, persone, vecchio&#10;&#10;Descrizione generata automaticamente">
            <a:extLst>
              <a:ext uri="{FF2B5EF4-FFF2-40B4-BE49-F238E27FC236}">
                <a16:creationId xmlns:a16="http://schemas.microsoft.com/office/drawing/2014/main" id="{CEA13724-1EDB-4390-B8A9-9C42D4B4BB4F}"/>
              </a:ext>
            </a:extLst>
          </p:cNvPr>
          <p:cNvPicPr>
            <a:picLocks noGrp="1" noChangeAspect="1"/>
          </p:cNvPicPr>
          <p:nvPr>
            <p:ph idx="1"/>
          </p:nvPr>
        </p:nvPicPr>
        <p:blipFill>
          <a:blip r:embed="rId2"/>
          <a:stretch>
            <a:fillRect/>
          </a:stretch>
        </p:blipFill>
        <p:spPr>
          <a:xfrm>
            <a:off x="1450975" y="2286957"/>
            <a:ext cx="4826000" cy="2907974"/>
          </a:xfrm>
        </p:spPr>
      </p:pic>
      <p:grpSp>
        <p:nvGrpSpPr>
          <p:cNvPr id="12" name="Group 11">
            <a:extLst>
              <a:ext uri="{FF2B5EF4-FFF2-40B4-BE49-F238E27FC236}">
                <a16:creationId xmlns:a16="http://schemas.microsoft.com/office/drawing/2014/main" id="{EB2B86EE-3087-44CA-888F-D3C6A4E495D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762294" y="2012810"/>
            <a:ext cx="3980500" cy="3459865"/>
            <a:chOff x="6762294" y="2012810"/>
            <a:chExt cx="3980500" cy="3459865"/>
          </a:xfrm>
        </p:grpSpPr>
        <p:sp>
          <p:nvSpPr>
            <p:cNvPr id="13" name="Rectangle 12">
              <a:extLst>
                <a:ext uri="{FF2B5EF4-FFF2-40B4-BE49-F238E27FC236}">
                  <a16:creationId xmlns:a16="http://schemas.microsoft.com/office/drawing/2014/main" id="{F5D81E4D-BCD9-4B2F-B4F6-1BB0ECC9EA7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762294" y="2012810"/>
              <a:ext cx="3980500" cy="3459865"/>
            </a:xfrm>
            <a:prstGeom prst="rect">
              <a:avLst/>
            </a:prstGeom>
            <a:blipFill dpi="0" rotWithShape="1">
              <a:blip r:embed="rId3">
                <a:alphaModFix amt="30000"/>
              </a:blip>
              <a:srcRect/>
              <a:tile tx="0" ty="0" sx="100000" sy="100000" flip="none" algn="ctr"/>
            </a:blip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extrusionH="76200" contourW="12700" prstMaterial="matte">
              <a:bevelT w="152400" h="50800" prst="softRound"/>
              <a:extrusionClr>
                <a:schemeClr val="tx2"/>
              </a:extrusionClr>
              <a:contourClr>
                <a:schemeClr val="bg2"/>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BE69C3F4-8AC3-4C5D-A2C7-2DB4AB3C2D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2529" y="2182137"/>
              <a:ext cx="3656537" cy="3130008"/>
            </a:xfrm>
            <a:prstGeom prst="rect">
              <a:avLst/>
            </a:prstGeom>
            <a:gradFill>
              <a:gsLst>
                <a:gs pos="0">
                  <a:srgbClr val="DADADA"/>
                </a:gs>
                <a:gs pos="100000">
                  <a:srgbClr val="FFFFFE"/>
                </a:gs>
              </a:gsLst>
              <a:lin ang="16200000" scaled="0"/>
            </a:gradFill>
            <a:ln w="38100" cmpd="sng">
              <a:solidFill>
                <a:schemeClr val="tx2">
                  <a:lumMod val="25000"/>
                </a:schemeClr>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5" name="Segnaposto contenuto 4" descr="Immagine che contiene persona, folla, parecchi&#10;&#10;Descrizione generata automaticamente">
            <a:extLst>
              <a:ext uri="{FF2B5EF4-FFF2-40B4-BE49-F238E27FC236}">
                <a16:creationId xmlns:a16="http://schemas.microsoft.com/office/drawing/2014/main" id="{EA12E36B-095E-44F1-AEB2-0CB00EF357A4}"/>
              </a:ext>
            </a:extLst>
          </p:cNvPr>
          <p:cNvPicPr>
            <a:picLocks noChangeAspect="1"/>
          </p:cNvPicPr>
          <p:nvPr/>
        </p:nvPicPr>
        <p:blipFill rotWithShape="1">
          <a:blip r:embed="rId4"/>
          <a:srcRect l="12801" r="20699"/>
          <a:stretch/>
        </p:blipFill>
        <p:spPr>
          <a:xfrm>
            <a:off x="7233418" y="2491733"/>
            <a:ext cx="3023917" cy="2500948"/>
          </a:xfrm>
          <a:prstGeom prst="rect">
            <a:avLst/>
          </a:prstGeom>
        </p:spPr>
      </p:pic>
    </p:spTree>
    <p:extLst>
      <p:ext uri="{BB962C8B-B14F-4D97-AF65-F5344CB8AC3E}">
        <p14:creationId xmlns:p14="http://schemas.microsoft.com/office/powerpoint/2010/main" val="9316029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ADC6C05-C5D8-4672-861D-BB0EFBE322A5}"/>
              </a:ext>
            </a:extLst>
          </p:cNvPr>
          <p:cNvSpPr>
            <a:spLocks noGrp="1"/>
          </p:cNvSpPr>
          <p:nvPr>
            <p:ph type="title"/>
          </p:nvPr>
        </p:nvSpPr>
        <p:spPr/>
        <p:txBody>
          <a:bodyPr>
            <a:normAutofit/>
          </a:bodyPr>
          <a:lstStyle/>
          <a:p>
            <a:r>
              <a:rPr lang="it-IT" sz="4800" b="1" dirty="0">
                <a:effectLst>
                  <a:outerShdw blurRad="38100" dist="38100" dir="2700000" algn="tl">
                    <a:srgbClr val="000000">
                      <a:alpha val="43137"/>
                    </a:srgbClr>
                  </a:outerShdw>
                </a:effectLst>
              </a:rPr>
              <a:t>THE FALL</a:t>
            </a:r>
            <a:endParaRPr lang="it-IT" sz="4800" dirty="0"/>
          </a:p>
        </p:txBody>
      </p:sp>
      <p:sp>
        <p:nvSpPr>
          <p:cNvPr id="3" name="Segnaposto contenuto 2">
            <a:extLst>
              <a:ext uri="{FF2B5EF4-FFF2-40B4-BE49-F238E27FC236}">
                <a16:creationId xmlns:a16="http://schemas.microsoft.com/office/drawing/2014/main" id="{485D859D-CC0D-4380-A076-12702176654B}"/>
              </a:ext>
            </a:extLst>
          </p:cNvPr>
          <p:cNvSpPr>
            <a:spLocks noGrp="1"/>
          </p:cNvSpPr>
          <p:nvPr>
            <p:ph idx="1"/>
          </p:nvPr>
        </p:nvSpPr>
        <p:spPr/>
        <p:txBody>
          <a:bodyPr/>
          <a:lstStyle/>
          <a:p>
            <a:pPr marL="342900" lvl="0" indent="-342900" algn="just">
              <a:lnSpc>
                <a:spcPct val="107000"/>
              </a:lnSpc>
              <a:buFont typeface="Calibri" panose="020F0502020204030204" pitchFamily="34" charset="0"/>
              <a:buChar char="-"/>
            </a:pPr>
            <a:r>
              <a:rPr lang="en-US" sz="2800" dirty="0">
                <a:effectLst/>
                <a:latin typeface="Calibri" panose="020F0502020204030204" pitchFamily="34" charset="0"/>
                <a:ea typeface="Calibri" panose="020F0502020204030204" pitchFamily="34" charset="0"/>
                <a:cs typeface="Times New Roman" panose="02020603050405020304" pitchFamily="18" charset="0"/>
              </a:rPr>
              <a:t>14 June 1940: Paris invaded by Nazi troops</a:t>
            </a:r>
            <a:endParaRPr lang="it-IT" sz="2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Calibri" panose="020F0502020204030204" pitchFamily="34" charset="0"/>
              <a:buChar char="-"/>
            </a:pPr>
            <a:r>
              <a:rPr lang="en-US" sz="2800" dirty="0">
                <a:effectLst/>
                <a:latin typeface="Calibri" panose="020F0502020204030204" pitchFamily="34" charset="0"/>
                <a:ea typeface="Calibri" panose="020F0502020204030204" pitchFamily="34" charset="0"/>
                <a:cs typeface="Times New Roman" panose="02020603050405020304" pitchFamily="18" charset="0"/>
              </a:rPr>
              <a:t>16 June 1940: the Prime minister Paul Reynaud decided to leave his place and the President of the Republic decided to call to power </a:t>
            </a:r>
            <a:r>
              <a:rPr lang="en-US" sz="2800" b="1" dirty="0">
                <a:effectLst/>
                <a:latin typeface="Calibri" panose="020F0502020204030204" pitchFamily="34" charset="0"/>
                <a:ea typeface="Calibri" panose="020F0502020204030204" pitchFamily="34" charset="0"/>
                <a:cs typeface="Times New Roman" panose="02020603050405020304" pitchFamily="18" charset="0"/>
              </a:rPr>
              <a:t>Marshall </a:t>
            </a:r>
            <a:r>
              <a:rPr lang="en-US" sz="2800" b="1" dirty="0" err="1">
                <a:effectLst/>
                <a:latin typeface="Calibri" panose="020F0502020204030204" pitchFamily="34" charset="0"/>
                <a:ea typeface="Calibri" panose="020F0502020204030204" pitchFamily="34" charset="0"/>
                <a:cs typeface="Times New Roman" panose="02020603050405020304" pitchFamily="18" charset="0"/>
              </a:rPr>
              <a:t>Pétain</a:t>
            </a:r>
            <a:endParaRPr lang="en-US" sz="28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Calibri" panose="020F0502020204030204" pitchFamily="34" charset="0"/>
              <a:buChar char="-"/>
            </a:pPr>
            <a:r>
              <a:rPr lang="en-US" sz="2800" dirty="0">
                <a:effectLst/>
                <a:latin typeface="Calibri" panose="020F0502020204030204" pitchFamily="34" charset="0"/>
                <a:ea typeface="Calibri" panose="020F0502020204030204" pitchFamily="34" charset="0"/>
                <a:cs typeface="Times New Roman" panose="02020603050405020304" pitchFamily="18" charset="0"/>
              </a:rPr>
              <a:t>22 June 1940 France officially signed the </a:t>
            </a:r>
            <a:r>
              <a:rPr lang="en-US" sz="2800" b="1" dirty="0">
                <a:effectLst/>
                <a:latin typeface="Calibri" panose="020F0502020204030204" pitchFamily="34" charset="0"/>
                <a:ea typeface="Calibri" panose="020F0502020204030204" pitchFamily="34" charset="0"/>
                <a:cs typeface="Times New Roman" panose="02020603050405020304" pitchFamily="18" charset="0"/>
              </a:rPr>
              <a:t>armistice</a:t>
            </a:r>
            <a:r>
              <a:rPr lang="en-US" sz="2800" dirty="0">
                <a:effectLst/>
                <a:latin typeface="Calibri" panose="020F0502020204030204" pitchFamily="34" charset="0"/>
                <a:ea typeface="Calibri" panose="020F0502020204030204" pitchFamily="34" charset="0"/>
                <a:cs typeface="Times New Roman" panose="02020603050405020304" pitchFamily="18" charset="0"/>
              </a:rPr>
              <a:t> with Nazi Germany</a:t>
            </a:r>
            <a:endParaRPr lang="it-IT" sz="2800" dirty="0">
              <a:effectLst/>
              <a:latin typeface="Calibri" panose="020F0502020204030204" pitchFamily="34" charset="0"/>
              <a:ea typeface="Calibri" panose="020F0502020204030204" pitchFamily="34" charset="0"/>
              <a:cs typeface="Times New Roman" panose="02020603050405020304" pitchFamily="18" charset="0"/>
            </a:endParaRPr>
          </a:p>
          <a:p>
            <a:endParaRPr lang="it-IT" dirty="0"/>
          </a:p>
        </p:txBody>
      </p:sp>
    </p:spTree>
    <p:extLst>
      <p:ext uri="{BB962C8B-B14F-4D97-AF65-F5344CB8AC3E}">
        <p14:creationId xmlns:p14="http://schemas.microsoft.com/office/powerpoint/2010/main" val="278236597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06E35F8-F7B4-46A5-8D13-D37B4AA04A44}"/>
              </a:ext>
            </a:extLst>
          </p:cNvPr>
          <p:cNvSpPr>
            <a:spLocks noGrp="1"/>
          </p:cNvSpPr>
          <p:nvPr>
            <p:ph type="title"/>
          </p:nvPr>
        </p:nvSpPr>
        <p:spPr>
          <a:xfrm>
            <a:off x="1451581" y="804520"/>
            <a:ext cx="4958419" cy="1049235"/>
          </a:xfrm>
        </p:spPr>
        <p:txBody>
          <a:bodyPr>
            <a:normAutofit/>
          </a:bodyPr>
          <a:lstStyle/>
          <a:p>
            <a:r>
              <a:rPr lang="it-IT" b="1" dirty="0">
                <a:effectLst>
                  <a:outerShdw blurRad="38100" dist="38100" dir="2700000" algn="tl">
                    <a:srgbClr val="000000">
                      <a:alpha val="43137"/>
                    </a:srgbClr>
                  </a:outerShdw>
                </a:effectLst>
              </a:rPr>
              <a:t>IV REPUBLIC COLONIAL GRAVE</a:t>
            </a:r>
          </a:p>
        </p:txBody>
      </p:sp>
      <p:pic>
        <p:nvPicPr>
          <p:cNvPr id="7" name="Segnaposto contenuto 6" descr="Immagine che contiene testo, quotidiano&#10;&#10;Descrizione generata automaticamente">
            <a:extLst>
              <a:ext uri="{FF2B5EF4-FFF2-40B4-BE49-F238E27FC236}">
                <a16:creationId xmlns:a16="http://schemas.microsoft.com/office/drawing/2014/main" id="{C5EBFD13-46C9-487A-870C-BC953767065D}"/>
              </a:ext>
            </a:extLst>
          </p:cNvPr>
          <p:cNvPicPr>
            <a:picLocks noGrp="1" noChangeAspect="1"/>
          </p:cNvPicPr>
          <p:nvPr>
            <p:ph idx="1"/>
          </p:nvPr>
        </p:nvPicPr>
        <p:blipFill>
          <a:blip r:embed="rId2"/>
          <a:stretch>
            <a:fillRect/>
          </a:stretch>
        </p:blipFill>
        <p:spPr>
          <a:xfrm>
            <a:off x="1011221" y="2400299"/>
            <a:ext cx="5623117" cy="2582217"/>
          </a:xfrm>
        </p:spPr>
      </p:pic>
      <p:grpSp>
        <p:nvGrpSpPr>
          <p:cNvPr id="12" name="Group 11">
            <a:extLst>
              <a:ext uri="{FF2B5EF4-FFF2-40B4-BE49-F238E27FC236}">
                <a16:creationId xmlns:a16="http://schemas.microsoft.com/office/drawing/2014/main" id="{A1DF00D8-05F3-44F6-A739-39FDAECC42A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899254" y="482171"/>
            <a:ext cx="4652668" cy="5149101"/>
            <a:chOff x="6899254" y="482171"/>
            <a:chExt cx="4652668" cy="5149101"/>
          </a:xfrm>
        </p:grpSpPr>
        <p:sp>
          <p:nvSpPr>
            <p:cNvPr id="13" name="Rectangle 12">
              <a:extLst>
                <a:ext uri="{FF2B5EF4-FFF2-40B4-BE49-F238E27FC236}">
                  <a16:creationId xmlns:a16="http://schemas.microsoft.com/office/drawing/2014/main" id="{90BE039F-BBF8-403F-8DCA-0880DB819F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99254" y="482171"/>
              <a:ext cx="4652668" cy="5149101"/>
            </a:xfrm>
            <a:prstGeom prst="rect">
              <a:avLst/>
            </a:prstGeom>
            <a:blipFill dpi="0" rotWithShape="1">
              <a:blip r:embed="rId3">
                <a:alphaModFix amt="30000"/>
              </a:blip>
              <a:srcRect/>
              <a:tile tx="0" ty="0" sx="100000" sy="100000" flip="none" algn="ctr"/>
            </a:blip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extrusionH="76200" contourW="12700" prstMaterial="matte">
              <a:bevelT w="152400" h="50800" prst="softRound"/>
              <a:extrusionClr>
                <a:schemeClr val="tx2"/>
              </a:extrusionClr>
              <a:contourClr>
                <a:schemeClr val="bg2"/>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9CD9F7AD-4C3D-4F91-87A4-9CF96BA11E5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239487" y="812507"/>
              <a:ext cx="4001249" cy="4466452"/>
            </a:xfrm>
            <a:prstGeom prst="rect">
              <a:avLst/>
            </a:prstGeom>
            <a:gradFill>
              <a:gsLst>
                <a:gs pos="0">
                  <a:srgbClr val="DADADA"/>
                </a:gs>
                <a:gs pos="100000">
                  <a:srgbClr val="FFFFFE"/>
                </a:gs>
              </a:gsLst>
              <a:lin ang="16200000" scaled="0"/>
            </a:gradFill>
            <a:ln w="38100" cmpd="sng">
              <a:solidFill>
                <a:schemeClr val="tx2">
                  <a:lumMod val="25000"/>
                </a:schemeClr>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5" name="Segnaposto contenuto 4" descr="Immagine che contiene esterni, erba, campo, persona&#10;&#10;Descrizione generata automaticamente">
            <a:extLst>
              <a:ext uri="{FF2B5EF4-FFF2-40B4-BE49-F238E27FC236}">
                <a16:creationId xmlns:a16="http://schemas.microsoft.com/office/drawing/2014/main" id="{605F173F-41B0-4503-92EA-924EC1A1B83E}"/>
              </a:ext>
            </a:extLst>
          </p:cNvPr>
          <p:cNvPicPr>
            <a:picLocks noChangeAspect="1"/>
          </p:cNvPicPr>
          <p:nvPr/>
        </p:nvPicPr>
        <p:blipFill rotWithShape="1">
          <a:blip r:embed="rId4"/>
          <a:srcRect l="10225" r="31764"/>
          <a:stretch/>
        </p:blipFill>
        <p:spPr>
          <a:xfrm>
            <a:off x="7555450" y="1116345"/>
            <a:ext cx="3360025" cy="3866172"/>
          </a:xfrm>
          <a:prstGeom prst="rect">
            <a:avLst/>
          </a:prstGeom>
        </p:spPr>
      </p:pic>
    </p:spTree>
    <p:extLst>
      <p:ext uri="{BB962C8B-B14F-4D97-AF65-F5344CB8AC3E}">
        <p14:creationId xmlns:p14="http://schemas.microsoft.com/office/powerpoint/2010/main" val="29141397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22DE6B4-7EB0-5B79-5914-E0AC6096B096}"/>
              </a:ext>
            </a:extLst>
          </p:cNvPr>
          <p:cNvSpPr>
            <a:spLocks noGrp="1"/>
          </p:cNvSpPr>
          <p:nvPr>
            <p:ph type="title"/>
          </p:nvPr>
        </p:nvSpPr>
        <p:spPr>
          <a:xfrm>
            <a:off x="1451581" y="804520"/>
            <a:ext cx="4958419" cy="1049235"/>
          </a:xfrm>
        </p:spPr>
        <p:txBody>
          <a:bodyPr>
            <a:normAutofit/>
          </a:bodyPr>
          <a:lstStyle/>
          <a:p>
            <a:r>
              <a:rPr lang="it-IT" b="1" dirty="0"/>
              <a:t>WAITING FOR SAVING FRANCE AGAIN</a:t>
            </a:r>
          </a:p>
        </p:txBody>
      </p:sp>
      <p:pic>
        <p:nvPicPr>
          <p:cNvPr id="7" name="Segnaposto contenuto 6" descr="Immagine che contiene testo, lavagnabianca&#10;&#10;Descrizione generata automaticamente">
            <a:extLst>
              <a:ext uri="{FF2B5EF4-FFF2-40B4-BE49-F238E27FC236}">
                <a16:creationId xmlns:a16="http://schemas.microsoft.com/office/drawing/2014/main" id="{C96C2365-7186-DB79-1F8C-C68442268D38}"/>
              </a:ext>
            </a:extLst>
          </p:cNvPr>
          <p:cNvPicPr>
            <a:picLocks noGrp="1" noChangeAspect="1"/>
          </p:cNvPicPr>
          <p:nvPr>
            <p:ph idx="1"/>
          </p:nvPr>
        </p:nvPicPr>
        <p:blipFill>
          <a:blip r:embed="rId2"/>
          <a:stretch>
            <a:fillRect/>
          </a:stretch>
        </p:blipFill>
        <p:spPr>
          <a:xfrm>
            <a:off x="1450975" y="2346127"/>
            <a:ext cx="4959350" cy="2789634"/>
          </a:xfrm>
        </p:spPr>
      </p:pic>
      <p:grpSp>
        <p:nvGrpSpPr>
          <p:cNvPr id="12" name="Group 11">
            <a:extLst>
              <a:ext uri="{FF2B5EF4-FFF2-40B4-BE49-F238E27FC236}">
                <a16:creationId xmlns:a16="http://schemas.microsoft.com/office/drawing/2014/main" id="{A1DF00D8-05F3-44F6-A739-39FDAECC42A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899254" y="482171"/>
            <a:ext cx="4652668" cy="5149101"/>
            <a:chOff x="6899254" y="482171"/>
            <a:chExt cx="4652668" cy="5149101"/>
          </a:xfrm>
        </p:grpSpPr>
        <p:sp>
          <p:nvSpPr>
            <p:cNvPr id="13" name="Rectangle 12">
              <a:extLst>
                <a:ext uri="{FF2B5EF4-FFF2-40B4-BE49-F238E27FC236}">
                  <a16:creationId xmlns:a16="http://schemas.microsoft.com/office/drawing/2014/main" id="{90BE039F-BBF8-403F-8DCA-0880DB819F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99254" y="482171"/>
              <a:ext cx="4652668" cy="5149101"/>
            </a:xfrm>
            <a:prstGeom prst="rect">
              <a:avLst/>
            </a:prstGeom>
            <a:blipFill dpi="0" rotWithShape="1">
              <a:blip r:embed="rId3">
                <a:alphaModFix amt="30000"/>
              </a:blip>
              <a:srcRect/>
              <a:tile tx="0" ty="0" sx="100000" sy="100000" flip="none" algn="ctr"/>
            </a:blip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extrusionH="76200" contourW="12700" prstMaterial="matte">
              <a:bevelT w="152400" h="50800" prst="softRound"/>
              <a:extrusionClr>
                <a:schemeClr val="tx2"/>
              </a:extrusionClr>
              <a:contourClr>
                <a:schemeClr val="bg2"/>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9CD9F7AD-4C3D-4F91-87A4-9CF96BA11E5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239487" y="812507"/>
              <a:ext cx="4001249" cy="4466452"/>
            </a:xfrm>
            <a:prstGeom prst="rect">
              <a:avLst/>
            </a:prstGeom>
            <a:gradFill>
              <a:gsLst>
                <a:gs pos="0">
                  <a:srgbClr val="DADADA"/>
                </a:gs>
                <a:gs pos="100000">
                  <a:srgbClr val="FFFFFE"/>
                </a:gs>
              </a:gsLst>
              <a:lin ang="16200000" scaled="0"/>
            </a:gradFill>
            <a:ln w="38100" cmpd="sng">
              <a:solidFill>
                <a:schemeClr val="tx2">
                  <a:lumMod val="25000"/>
                </a:schemeClr>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5" name="Segnaposto contenuto 4" descr="Immagine che contiene erba, albero, esterni, cielo&#10;&#10;Descrizione generata automaticamente">
            <a:extLst>
              <a:ext uri="{FF2B5EF4-FFF2-40B4-BE49-F238E27FC236}">
                <a16:creationId xmlns:a16="http://schemas.microsoft.com/office/drawing/2014/main" id="{16431D0B-1DCE-A1CA-E441-769BC1C0BE42}"/>
              </a:ext>
            </a:extLst>
          </p:cNvPr>
          <p:cNvPicPr>
            <a:picLocks noChangeAspect="1"/>
          </p:cNvPicPr>
          <p:nvPr/>
        </p:nvPicPr>
        <p:blipFill rotWithShape="1">
          <a:blip r:embed="rId4"/>
          <a:srcRect l="14068" r="20749" b="-2"/>
          <a:stretch/>
        </p:blipFill>
        <p:spPr>
          <a:xfrm>
            <a:off x="7555450" y="1116345"/>
            <a:ext cx="3360025" cy="3866172"/>
          </a:xfrm>
          <a:prstGeom prst="rect">
            <a:avLst/>
          </a:prstGeom>
        </p:spPr>
      </p:pic>
    </p:spTree>
    <p:extLst>
      <p:ext uri="{BB962C8B-B14F-4D97-AF65-F5344CB8AC3E}">
        <p14:creationId xmlns:p14="http://schemas.microsoft.com/office/powerpoint/2010/main" val="258944099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7109B72-7556-47EC-A4BE-4C780288A4A8}"/>
              </a:ext>
            </a:extLst>
          </p:cNvPr>
          <p:cNvSpPr>
            <a:spLocks noGrp="1"/>
          </p:cNvSpPr>
          <p:nvPr>
            <p:ph type="title"/>
          </p:nvPr>
        </p:nvSpPr>
        <p:spPr>
          <a:xfrm>
            <a:off x="1451580" y="804520"/>
            <a:ext cx="5550355" cy="1049235"/>
          </a:xfrm>
        </p:spPr>
        <p:txBody>
          <a:bodyPr>
            <a:normAutofit/>
          </a:bodyPr>
          <a:lstStyle/>
          <a:p>
            <a:r>
              <a:rPr lang="it-IT" b="1" dirty="0">
                <a:effectLst>
                  <a:outerShdw blurRad="38100" dist="38100" dir="2700000" algn="tl">
                    <a:srgbClr val="000000">
                      <a:alpha val="43137"/>
                    </a:srgbClr>
                  </a:outerShdw>
                </a:effectLst>
              </a:rPr>
              <a:t>COMING BACK</a:t>
            </a:r>
          </a:p>
        </p:txBody>
      </p:sp>
      <p:sp>
        <p:nvSpPr>
          <p:cNvPr id="9" name="Content Placeholder 8">
            <a:extLst>
              <a:ext uri="{FF2B5EF4-FFF2-40B4-BE49-F238E27FC236}">
                <a16:creationId xmlns:a16="http://schemas.microsoft.com/office/drawing/2014/main" id="{6624D2BB-8AAF-49A1-A327-B5C407E8163C}"/>
              </a:ext>
            </a:extLst>
          </p:cNvPr>
          <p:cNvSpPr>
            <a:spLocks noGrp="1"/>
          </p:cNvSpPr>
          <p:nvPr>
            <p:ph idx="1"/>
          </p:nvPr>
        </p:nvSpPr>
        <p:spPr>
          <a:xfrm>
            <a:off x="1451580" y="2015732"/>
            <a:ext cx="5550355" cy="3450613"/>
          </a:xfrm>
        </p:spPr>
        <p:txBody>
          <a:bodyPr>
            <a:normAutofit/>
          </a:bodyPr>
          <a:lstStyle/>
          <a:p>
            <a:pPr marL="0" indent="0" algn="just">
              <a:lnSpc>
                <a:spcPct val="107000"/>
              </a:lnSpc>
              <a:spcAft>
                <a:spcPts val="800"/>
              </a:spcAft>
              <a:buNone/>
            </a:pPr>
            <a:r>
              <a:rPr lang="en-US" sz="2400" dirty="0">
                <a:effectLst/>
                <a:latin typeface="Calibri" panose="020F0502020204030204" pitchFamily="34" charset="0"/>
                <a:ea typeface="Calibri" panose="020F0502020204030204" pitchFamily="34" charset="0"/>
                <a:cs typeface="Times New Roman" panose="02020603050405020304" pitchFamily="18" charset="0"/>
              </a:rPr>
              <a:t>De Gaulle’s time will finally come again: but this time he’s going to negotiate (from a strong position) a double blank cheque</a:t>
            </a:r>
            <a:endParaRPr lang="it-IT"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Calibri" panose="020F0502020204030204" pitchFamily="34" charset="0"/>
              <a:buChar char="-"/>
            </a:pPr>
            <a:r>
              <a:rPr lang="en-US" sz="2400" dirty="0">
                <a:effectLst/>
                <a:latin typeface="Calibri" panose="020F0502020204030204" pitchFamily="34" charset="0"/>
                <a:ea typeface="Calibri" panose="020F0502020204030204" pitchFamily="34" charset="0"/>
                <a:cs typeface="Times New Roman" panose="02020603050405020304" pitchFamily="18" charset="0"/>
              </a:rPr>
              <a:t>For solving the Algerian question</a:t>
            </a:r>
            <a:endParaRPr lang="it-IT"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Calibri" panose="020F0502020204030204" pitchFamily="34" charset="0"/>
              <a:buChar char="-"/>
            </a:pPr>
            <a:r>
              <a:rPr lang="en-US" sz="2400" dirty="0">
                <a:effectLst/>
                <a:latin typeface="Calibri" panose="020F0502020204030204" pitchFamily="34" charset="0"/>
                <a:ea typeface="Calibri" panose="020F0502020204030204" pitchFamily="34" charset="0"/>
                <a:cs typeface="Times New Roman" panose="02020603050405020304" pitchFamily="18" charset="0"/>
              </a:rPr>
              <a:t>For building “his own” institutional system </a:t>
            </a:r>
            <a:endParaRPr lang="it-IT" sz="24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grpSp>
        <p:nvGrpSpPr>
          <p:cNvPr id="12" name="Group 11">
            <a:extLst>
              <a:ext uri="{FF2B5EF4-FFF2-40B4-BE49-F238E27FC236}">
                <a16:creationId xmlns:a16="http://schemas.microsoft.com/office/drawing/2014/main" id="{09BCA6F7-A3DB-45DF-B6E8-8B7BBB37EC2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477388" y="482171"/>
            <a:ext cx="4074533" cy="5149101"/>
            <a:chOff x="7477388" y="482171"/>
            <a:chExt cx="4074533" cy="5149101"/>
          </a:xfrm>
        </p:grpSpPr>
        <p:sp>
          <p:nvSpPr>
            <p:cNvPr id="13" name="Rectangle 12">
              <a:extLst>
                <a:ext uri="{FF2B5EF4-FFF2-40B4-BE49-F238E27FC236}">
                  <a16:creationId xmlns:a16="http://schemas.microsoft.com/office/drawing/2014/main" id="{829A9A52-CC88-4982-95F2-3D4731CBE8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477388" y="482171"/>
              <a:ext cx="4074533" cy="5149101"/>
            </a:xfrm>
            <a:prstGeom prst="rect">
              <a:avLst/>
            </a:prstGeom>
            <a:blipFill dpi="0" rotWithShape="1">
              <a:blip r:embed="rId2">
                <a:alphaModFix amt="30000"/>
              </a:blip>
              <a:srcRect/>
              <a:tile tx="0" ty="0" sx="100000" sy="100000" flip="none" algn="ctr"/>
            </a:blip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extrusionH="76200" contourW="12700" prstMaterial="matte">
              <a:bevelT w="152400" h="50800" prst="softRound"/>
              <a:extrusionClr>
                <a:schemeClr val="tx2"/>
              </a:extrusionClr>
              <a:contourClr>
                <a:schemeClr val="bg2"/>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E5C026A0-4659-4232-8B46-815756A0E14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90447" y="812507"/>
              <a:ext cx="3450289" cy="4466452"/>
            </a:xfrm>
            <a:prstGeom prst="rect">
              <a:avLst/>
            </a:prstGeom>
            <a:gradFill>
              <a:gsLst>
                <a:gs pos="0">
                  <a:srgbClr val="DADADA"/>
                </a:gs>
                <a:gs pos="100000">
                  <a:srgbClr val="FFFFFE"/>
                </a:gs>
              </a:gsLst>
              <a:lin ang="16200000" scaled="0"/>
            </a:gradFill>
            <a:ln w="38100" cmpd="sng">
              <a:solidFill>
                <a:schemeClr val="tx2">
                  <a:lumMod val="25000"/>
                </a:schemeClr>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6" name="Rectangle 15">
            <a:extLst>
              <a:ext uri="{FF2B5EF4-FFF2-40B4-BE49-F238E27FC236}">
                <a16:creationId xmlns:a16="http://schemas.microsoft.com/office/drawing/2014/main" id="{BBA14764-1628-4557-885B-37A1F9EA25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54173" y="988222"/>
            <a:ext cx="3122836" cy="4126145"/>
          </a:xfrm>
          <a:prstGeom prst="rect">
            <a:avLst/>
          </a:prstGeom>
          <a:solidFill>
            <a:srgbClr val="FFFFFE"/>
          </a:solidFill>
          <a:ln w="63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Segnaposto contenuto 4" descr="Immagine che contiene testo, screenshot&#10;&#10;Descrizione generata automaticamente">
            <a:extLst>
              <a:ext uri="{FF2B5EF4-FFF2-40B4-BE49-F238E27FC236}">
                <a16:creationId xmlns:a16="http://schemas.microsoft.com/office/drawing/2014/main" id="{E27E6F97-3F57-4F31-9769-895F777BE43C}"/>
              </a:ext>
            </a:extLst>
          </p:cNvPr>
          <p:cNvPicPr>
            <a:picLocks noChangeAspect="1"/>
          </p:cNvPicPr>
          <p:nvPr/>
        </p:nvPicPr>
        <p:blipFill>
          <a:blip r:embed="rId3"/>
          <a:stretch>
            <a:fillRect/>
          </a:stretch>
        </p:blipFill>
        <p:spPr>
          <a:xfrm>
            <a:off x="8414065" y="1116345"/>
            <a:ext cx="2203718" cy="3866172"/>
          </a:xfrm>
          <a:prstGeom prst="rect">
            <a:avLst/>
          </a:prstGeom>
        </p:spPr>
      </p:pic>
    </p:spTree>
    <p:extLst>
      <p:ext uri="{BB962C8B-B14F-4D97-AF65-F5344CB8AC3E}">
        <p14:creationId xmlns:p14="http://schemas.microsoft.com/office/powerpoint/2010/main" val="13239065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9663C92-81CA-46B1-B5AE-F46DF8D7E7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622291"/>
            <a:ext cx="12192000" cy="2505984"/>
          </a:xfrm>
          <a:prstGeom prst="rect">
            <a:avLst/>
          </a:prstGeom>
          <a:gradFill flip="none" rotWithShape="1">
            <a:gsLst>
              <a:gs pos="0">
                <a:schemeClr val="bg2">
                  <a:alpha val="0"/>
                </a:schemeClr>
              </a:gs>
              <a:gs pos="100000">
                <a:schemeClr val="bg2">
                  <a:alpha val="80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2" name="Picture 11">
            <a:extLst>
              <a:ext uri="{FF2B5EF4-FFF2-40B4-BE49-F238E27FC236}">
                <a16:creationId xmlns:a16="http://schemas.microsoft.com/office/drawing/2014/main" id="{449D3543-8D0A-40E1-9AF0-8F6CA1B45A6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a:xfrm>
            <a:off x="0" y="6129338"/>
            <a:ext cx="12192000" cy="742950"/>
          </a:xfrm>
          <a:prstGeom prst="rect">
            <a:avLst/>
          </a:prstGeom>
        </p:spPr>
      </p:pic>
      <p:cxnSp>
        <p:nvCxnSpPr>
          <p:cNvPr id="14" name="Straight Connector 13">
            <a:extLst>
              <a:ext uri="{FF2B5EF4-FFF2-40B4-BE49-F238E27FC236}">
                <a16:creationId xmlns:a16="http://schemas.microsoft.com/office/drawing/2014/main" id="{93DEAED4-B139-47BA-8465-055B31546BA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8142"/>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pic>
        <p:nvPicPr>
          <p:cNvPr id="5" name="Segnaposto contenuto 4" descr="Immagine che contiene persona, vecchio&#10;&#10;Descrizione generata automaticamente">
            <a:extLst>
              <a:ext uri="{FF2B5EF4-FFF2-40B4-BE49-F238E27FC236}">
                <a16:creationId xmlns:a16="http://schemas.microsoft.com/office/drawing/2014/main" id="{D41F95EA-6F11-46D0-B14C-B71143808BD6}"/>
              </a:ext>
            </a:extLst>
          </p:cNvPr>
          <p:cNvPicPr>
            <a:picLocks noGrp="1" noChangeAspect="1"/>
          </p:cNvPicPr>
          <p:nvPr>
            <p:ph idx="1"/>
          </p:nvPr>
        </p:nvPicPr>
        <p:blipFill rotWithShape="1">
          <a:blip r:embed="rId3"/>
          <a:srcRect r="-1" b="24747"/>
          <a:stretch/>
        </p:blipFill>
        <p:spPr>
          <a:xfrm>
            <a:off x="20" y="10"/>
            <a:ext cx="12191675" cy="6857990"/>
          </a:xfrm>
          <a:prstGeom prst="rect">
            <a:avLst/>
          </a:prstGeom>
        </p:spPr>
      </p:pic>
      <p:sp>
        <p:nvSpPr>
          <p:cNvPr id="16" name="Rectangle 15">
            <a:extLst>
              <a:ext uri="{FF2B5EF4-FFF2-40B4-BE49-F238E27FC236}">
                <a16:creationId xmlns:a16="http://schemas.microsoft.com/office/drawing/2014/main" id="{0CA61AFC-C599-4F8C-BEB1-4BE03FEDCD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78631" y="4738327"/>
            <a:ext cx="4631232" cy="1618025"/>
          </a:xfrm>
          <a:prstGeom prst="rect">
            <a:avLst/>
          </a:prstGeom>
          <a:solidFill>
            <a:srgbClr val="000001">
              <a:alpha val="75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D7039F3B-0379-4C99-9B46-A7C208FA85F1}"/>
              </a:ext>
            </a:extLst>
          </p:cNvPr>
          <p:cNvSpPr>
            <a:spLocks noGrp="1"/>
          </p:cNvSpPr>
          <p:nvPr>
            <p:ph type="title"/>
          </p:nvPr>
        </p:nvSpPr>
        <p:spPr>
          <a:xfrm>
            <a:off x="3946597" y="4902975"/>
            <a:ext cx="4289439" cy="1288918"/>
          </a:xfrm>
        </p:spPr>
        <p:txBody>
          <a:bodyPr vert="horz" lIns="91440" tIns="45720" rIns="91440" bIns="45720" rtlCol="0" anchor="ctr">
            <a:normAutofit/>
          </a:bodyPr>
          <a:lstStyle/>
          <a:p>
            <a:r>
              <a:rPr lang="en-US" sz="3600" b="1" dirty="0">
                <a:effectLst>
                  <a:outerShdw blurRad="38100" dist="38100" dir="2700000" algn="tl">
                    <a:srgbClr val="000000">
                      <a:alpha val="43137"/>
                    </a:srgbClr>
                  </a:outerShdw>
                </a:effectLst>
              </a:rPr>
              <a:t>18 </a:t>
            </a:r>
            <a:r>
              <a:rPr lang="en-US" sz="3600" b="1" dirty="0" err="1">
                <a:effectLst>
                  <a:outerShdw blurRad="38100" dist="38100" dir="2700000" algn="tl">
                    <a:srgbClr val="000000">
                      <a:alpha val="43137"/>
                    </a:srgbClr>
                  </a:outerShdw>
                </a:effectLst>
              </a:rPr>
              <a:t>june</a:t>
            </a:r>
            <a:r>
              <a:rPr lang="en-US" sz="3600" b="1" dirty="0">
                <a:effectLst>
                  <a:outerShdw blurRad="38100" dist="38100" dir="2700000" algn="tl">
                    <a:srgbClr val="000000">
                      <a:alpha val="43137"/>
                    </a:srgbClr>
                  </a:outerShdw>
                </a:effectLst>
              </a:rPr>
              <a:t> 1940</a:t>
            </a:r>
          </a:p>
        </p:txBody>
      </p:sp>
    </p:spTree>
    <p:extLst>
      <p:ext uri="{BB962C8B-B14F-4D97-AF65-F5344CB8AC3E}">
        <p14:creationId xmlns:p14="http://schemas.microsoft.com/office/powerpoint/2010/main" val="15701877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9663C92-81CA-46B1-B5AE-F46DF8D7E7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622291"/>
            <a:ext cx="12192000" cy="2505984"/>
          </a:xfrm>
          <a:prstGeom prst="rect">
            <a:avLst/>
          </a:prstGeom>
          <a:gradFill flip="none" rotWithShape="1">
            <a:gsLst>
              <a:gs pos="0">
                <a:schemeClr val="bg2">
                  <a:alpha val="0"/>
                </a:schemeClr>
              </a:gs>
              <a:gs pos="100000">
                <a:schemeClr val="bg2">
                  <a:alpha val="80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2" name="Picture 11">
            <a:extLst>
              <a:ext uri="{FF2B5EF4-FFF2-40B4-BE49-F238E27FC236}">
                <a16:creationId xmlns:a16="http://schemas.microsoft.com/office/drawing/2014/main" id="{449D3543-8D0A-40E1-9AF0-8F6CA1B45A6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a:xfrm>
            <a:off x="0" y="6129338"/>
            <a:ext cx="12192000" cy="742950"/>
          </a:xfrm>
          <a:prstGeom prst="rect">
            <a:avLst/>
          </a:prstGeom>
        </p:spPr>
      </p:pic>
      <p:cxnSp>
        <p:nvCxnSpPr>
          <p:cNvPr id="14" name="Straight Connector 13">
            <a:extLst>
              <a:ext uri="{FF2B5EF4-FFF2-40B4-BE49-F238E27FC236}">
                <a16:creationId xmlns:a16="http://schemas.microsoft.com/office/drawing/2014/main" id="{93DEAED4-B139-47BA-8465-055B31546BA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8142"/>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pic>
        <p:nvPicPr>
          <p:cNvPr id="5" name="Segnaposto contenuto 4" descr="Immagine che contiene persona, cappello, indossando, uomo&#10;&#10;Descrizione generata automaticamente">
            <a:extLst>
              <a:ext uri="{FF2B5EF4-FFF2-40B4-BE49-F238E27FC236}">
                <a16:creationId xmlns:a16="http://schemas.microsoft.com/office/drawing/2014/main" id="{05DCFB20-7FCC-CF2F-AA22-DF4EC2B45A43}"/>
              </a:ext>
            </a:extLst>
          </p:cNvPr>
          <p:cNvPicPr>
            <a:picLocks noGrp="1" noChangeAspect="1"/>
          </p:cNvPicPr>
          <p:nvPr>
            <p:ph idx="1"/>
          </p:nvPr>
        </p:nvPicPr>
        <p:blipFill rotWithShape="1">
          <a:blip r:embed="rId3"/>
          <a:srcRect t="25249" r="-1" b="18499"/>
          <a:stretch/>
        </p:blipFill>
        <p:spPr>
          <a:xfrm>
            <a:off x="20" y="10"/>
            <a:ext cx="12191675" cy="6857990"/>
          </a:xfrm>
          <a:prstGeom prst="rect">
            <a:avLst/>
          </a:prstGeom>
        </p:spPr>
      </p:pic>
      <p:sp>
        <p:nvSpPr>
          <p:cNvPr id="16" name="Rectangle 15">
            <a:extLst>
              <a:ext uri="{FF2B5EF4-FFF2-40B4-BE49-F238E27FC236}">
                <a16:creationId xmlns:a16="http://schemas.microsoft.com/office/drawing/2014/main" id="{0CA61AFC-C599-4F8C-BEB1-4BE03FEDCD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78631" y="4738327"/>
            <a:ext cx="4631232" cy="1618025"/>
          </a:xfrm>
          <a:prstGeom prst="rect">
            <a:avLst/>
          </a:prstGeom>
          <a:solidFill>
            <a:srgbClr val="000001">
              <a:alpha val="75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32E75969-15AC-CA93-7D09-B9EA8A89FDD0}"/>
              </a:ext>
            </a:extLst>
          </p:cNvPr>
          <p:cNvSpPr>
            <a:spLocks noGrp="1"/>
          </p:cNvSpPr>
          <p:nvPr>
            <p:ph type="title"/>
          </p:nvPr>
        </p:nvSpPr>
        <p:spPr>
          <a:xfrm>
            <a:off x="3946597" y="4902975"/>
            <a:ext cx="4289439" cy="1288918"/>
          </a:xfrm>
        </p:spPr>
        <p:txBody>
          <a:bodyPr vert="horz" lIns="91440" tIns="45720" rIns="91440" bIns="45720" rtlCol="0" anchor="ctr">
            <a:normAutofit fontScale="90000"/>
          </a:bodyPr>
          <a:lstStyle/>
          <a:p>
            <a:r>
              <a:rPr lang="en-US" b="1" dirty="0"/>
              <a:t>28 JUNE 1940</a:t>
            </a:r>
            <a:br>
              <a:rPr lang="en-US" sz="2000" dirty="0"/>
            </a:br>
            <a:r>
              <a:rPr lang="en-US" sz="2000" dirty="0"/>
              <a:t>CHURCHILL DECIDED TO RECOGNIZE DE GAULLE AS LEADER OF FREE FRENCE</a:t>
            </a:r>
          </a:p>
        </p:txBody>
      </p:sp>
    </p:spTree>
    <p:extLst>
      <p:ext uri="{BB962C8B-B14F-4D97-AF65-F5344CB8AC3E}">
        <p14:creationId xmlns:p14="http://schemas.microsoft.com/office/powerpoint/2010/main" val="32169237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A5A90E7-7910-4816-9680-F9A20BE1C11D}"/>
              </a:ext>
            </a:extLst>
          </p:cNvPr>
          <p:cNvSpPr>
            <a:spLocks noGrp="1"/>
          </p:cNvSpPr>
          <p:nvPr>
            <p:ph type="title"/>
          </p:nvPr>
        </p:nvSpPr>
        <p:spPr/>
        <p:txBody>
          <a:bodyPr>
            <a:normAutofit/>
          </a:bodyPr>
          <a:lstStyle/>
          <a:p>
            <a:r>
              <a:rPr lang="it-IT" sz="4000" b="1" dirty="0">
                <a:effectLst>
                  <a:outerShdw blurRad="38100" dist="38100" dir="2700000" algn="tl">
                    <a:srgbClr val="000000">
                      <a:alpha val="43137"/>
                    </a:srgbClr>
                  </a:outerShdw>
                </a:effectLst>
              </a:rPr>
              <a:t>FIRST IMPORTANT STEP</a:t>
            </a:r>
          </a:p>
        </p:txBody>
      </p:sp>
      <p:sp>
        <p:nvSpPr>
          <p:cNvPr id="3" name="Segnaposto contenuto 2">
            <a:extLst>
              <a:ext uri="{FF2B5EF4-FFF2-40B4-BE49-F238E27FC236}">
                <a16:creationId xmlns:a16="http://schemas.microsoft.com/office/drawing/2014/main" id="{B8FD57AB-5075-42AE-83E5-2F5764B1437F}"/>
              </a:ext>
            </a:extLst>
          </p:cNvPr>
          <p:cNvSpPr>
            <a:spLocks noGrp="1"/>
          </p:cNvSpPr>
          <p:nvPr>
            <p:ph idx="1"/>
          </p:nvPr>
        </p:nvSpPr>
        <p:spPr/>
        <p:txBody>
          <a:bodyPr/>
          <a:lstStyle/>
          <a:p>
            <a:pPr marL="0" indent="0" algn="ctr">
              <a:buNone/>
            </a:pPr>
            <a:r>
              <a:rPr lang="en-US" sz="2400" b="1" dirty="0">
                <a:effectLst/>
                <a:latin typeface="Calibri" panose="020F0502020204030204" pitchFamily="34" charset="0"/>
                <a:ea typeface="Calibri" panose="020F0502020204030204" pitchFamily="34" charset="0"/>
                <a:cs typeface="Times New Roman" panose="02020603050405020304" pitchFamily="18" charset="0"/>
              </a:rPr>
              <a:t>End of August</a:t>
            </a:r>
            <a:r>
              <a:rPr lang="en-US" sz="2400" b="1" dirty="0">
                <a:latin typeface="Calibri" panose="020F0502020204030204" pitchFamily="34" charset="0"/>
                <a:ea typeface="Calibri" panose="020F0502020204030204" pitchFamily="34" charset="0"/>
                <a:cs typeface="Times New Roman" panose="02020603050405020304" pitchFamily="18" charset="0"/>
              </a:rPr>
              <a:t> 1940</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ctr">
              <a:buNone/>
            </a:pPr>
            <a:r>
              <a:rPr lang="en-US" sz="2400" dirty="0" err="1">
                <a:effectLst/>
                <a:latin typeface="Calibri" panose="020F0502020204030204" pitchFamily="34" charset="0"/>
                <a:ea typeface="Calibri" panose="020F0502020204030204" pitchFamily="34" charset="0"/>
                <a:cs typeface="Times New Roman" panose="02020603050405020304" pitchFamily="18" charset="0"/>
              </a:rPr>
              <a:t>Ciad</a:t>
            </a:r>
            <a:r>
              <a:rPr lang="en-US" sz="2400" dirty="0">
                <a:effectLst/>
                <a:latin typeface="Calibri" panose="020F0502020204030204" pitchFamily="34" charset="0"/>
                <a:ea typeface="Calibri" panose="020F0502020204030204" pitchFamily="34" charset="0"/>
                <a:cs typeface="Times New Roman" panose="02020603050405020304" pitchFamily="18" charset="0"/>
              </a:rPr>
              <a:t>, Congo, </a:t>
            </a:r>
            <a:r>
              <a:rPr lang="en-US" sz="2400" dirty="0" err="1">
                <a:effectLst/>
                <a:latin typeface="Calibri" panose="020F0502020204030204" pitchFamily="34" charset="0"/>
                <a:ea typeface="Calibri" panose="020F0502020204030204" pitchFamily="34" charset="0"/>
                <a:cs typeface="Times New Roman" panose="02020603050405020304" pitchFamily="18" charset="0"/>
              </a:rPr>
              <a:t>Camerun</a:t>
            </a:r>
            <a:r>
              <a:rPr lang="en-US" sz="2400" dirty="0">
                <a:effectLst/>
                <a:latin typeface="Calibri" panose="020F0502020204030204" pitchFamily="34" charset="0"/>
                <a:ea typeface="Calibri" panose="020F0502020204030204" pitchFamily="34" charset="0"/>
                <a:cs typeface="Times New Roman" panose="02020603050405020304" pitchFamily="18" charset="0"/>
              </a:rPr>
              <a:t> and some others decided to officially affirm that Free France was their homeland and that they recognized de Gaulle and Free France as the only France. </a:t>
            </a:r>
          </a:p>
          <a:p>
            <a:pPr marL="0" indent="0" algn="ctr">
              <a:buNone/>
            </a:pPr>
            <a:r>
              <a:rPr lang="en-US" sz="2400" dirty="0">
                <a:effectLst/>
                <a:latin typeface="Calibri" panose="020F0502020204030204" pitchFamily="34" charset="0"/>
                <a:ea typeface="Calibri" panose="020F0502020204030204" pitchFamily="34" charset="0"/>
                <a:cs typeface="Times New Roman" panose="02020603050405020304" pitchFamily="18" charset="0"/>
              </a:rPr>
              <a:t>From this moment de Gaulle had territories upon which exercise officially </a:t>
            </a:r>
            <a:r>
              <a:rPr lang="en-US" sz="2400" b="1" dirty="0">
                <a:effectLst/>
                <a:latin typeface="Calibri" panose="020F0502020204030204" pitchFamily="34" charset="0"/>
                <a:ea typeface="Calibri" panose="020F0502020204030204" pitchFamily="34" charset="0"/>
                <a:cs typeface="Times New Roman" panose="02020603050405020304" pitchFamily="18" charset="0"/>
              </a:rPr>
              <a:t>the sovereignty of the FREE FRANCE</a:t>
            </a:r>
            <a:endParaRPr lang="it-IT" sz="2400" b="1"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dirty="0"/>
          </a:p>
        </p:txBody>
      </p:sp>
    </p:spTree>
    <p:extLst>
      <p:ext uri="{BB962C8B-B14F-4D97-AF65-F5344CB8AC3E}">
        <p14:creationId xmlns:p14="http://schemas.microsoft.com/office/powerpoint/2010/main" val="17424166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81608A7-CA0B-4BE2-B88C-FFBC9908F1ED}"/>
              </a:ext>
            </a:extLst>
          </p:cNvPr>
          <p:cNvSpPr>
            <a:spLocks noGrp="1"/>
          </p:cNvSpPr>
          <p:nvPr>
            <p:ph type="title"/>
          </p:nvPr>
        </p:nvSpPr>
        <p:spPr/>
        <p:txBody>
          <a:bodyPr>
            <a:normAutofit/>
          </a:bodyPr>
          <a:lstStyle/>
          <a:p>
            <a:r>
              <a:rPr lang="it-IT" sz="3600" b="1" dirty="0">
                <a:effectLst>
                  <a:outerShdw blurRad="38100" dist="38100" dir="2700000" algn="tl">
                    <a:srgbClr val="000000">
                      <a:alpha val="43137"/>
                    </a:srgbClr>
                  </a:outerShdw>
                </a:effectLst>
              </a:rPr>
              <a:t>FIRST IMPORTANT STEP</a:t>
            </a:r>
            <a:endParaRPr lang="it-IT" sz="3600" dirty="0"/>
          </a:p>
        </p:txBody>
      </p:sp>
      <p:sp>
        <p:nvSpPr>
          <p:cNvPr id="3" name="Segnaposto contenuto 2">
            <a:extLst>
              <a:ext uri="{FF2B5EF4-FFF2-40B4-BE49-F238E27FC236}">
                <a16:creationId xmlns:a16="http://schemas.microsoft.com/office/drawing/2014/main" id="{36E8DD53-4F91-4A49-924B-C740E320A7F5}"/>
              </a:ext>
            </a:extLst>
          </p:cNvPr>
          <p:cNvSpPr>
            <a:spLocks noGrp="1"/>
          </p:cNvSpPr>
          <p:nvPr>
            <p:ph idx="1"/>
          </p:nvPr>
        </p:nvSpPr>
        <p:spPr/>
        <p:txBody>
          <a:bodyPr/>
          <a:lstStyle/>
          <a:p>
            <a:pPr marL="0" lvl="0" indent="0" algn="ctr">
              <a:lnSpc>
                <a:spcPct val="107000"/>
              </a:lnSpc>
              <a:buNone/>
            </a:pPr>
            <a:r>
              <a:rPr lang="en-US" sz="2800" b="1" dirty="0">
                <a:effectLst/>
                <a:latin typeface="Calibri" panose="020F0502020204030204" pitchFamily="34" charset="0"/>
                <a:ea typeface="Calibri" panose="020F0502020204030204" pitchFamily="34" charset="0"/>
                <a:cs typeface="Times New Roman" panose="02020603050405020304" pitchFamily="18" charset="0"/>
              </a:rPr>
              <a:t>Brazzaville Manifesto (27 October 1940)</a:t>
            </a:r>
            <a:endParaRPr lang="it-IT" sz="28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Calibri" panose="020F0502020204030204" pitchFamily="34" charset="0"/>
              <a:buChar char="-"/>
            </a:pPr>
            <a:r>
              <a:rPr lang="en-US" sz="2400" dirty="0">
                <a:effectLst/>
                <a:latin typeface="Calibri" panose="020F0502020204030204" pitchFamily="34" charset="0"/>
                <a:ea typeface="Calibri" panose="020F0502020204030204" pitchFamily="34" charset="0"/>
                <a:cs typeface="Times New Roman" panose="02020603050405020304" pitchFamily="18" charset="0"/>
              </a:rPr>
              <a:t>After </a:t>
            </a:r>
            <a:r>
              <a:rPr lang="en-US" sz="2400" dirty="0" err="1">
                <a:effectLst/>
                <a:latin typeface="Calibri" panose="020F0502020204030204" pitchFamily="34" charset="0"/>
                <a:ea typeface="Calibri" panose="020F0502020204030204" pitchFamily="34" charset="0"/>
                <a:cs typeface="Times New Roman" panose="02020603050405020304" pitchFamily="18" charset="0"/>
              </a:rPr>
              <a:t>Pétain’s</a:t>
            </a:r>
            <a:r>
              <a:rPr lang="en-US" sz="2400" dirty="0">
                <a:effectLst/>
                <a:latin typeface="Calibri" panose="020F0502020204030204" pitchFamily="34" charset="0"/>
                <a:ea typeface="Calibri" panose="020F0502020204030204" pitchFamily="34" charset="0"/>
                <a:cs typeface="Times New Roman" panose="02020603050405020304" pitchFamily="18" charset="0"/>
              </a:rPr>
              <a:t> choice and after the National Assembly vote there’s no more French Government. </a:t>
            </a:r>
          </a:p>
          <a:p>
            <a:pPr marL="342900" lvl="0" indent="-342900" algn="just">
              <a:lnSpc>
                <a:spcPct val="107000"/>
              </a:lnSpc>
              <a:buFont typeface="Calibri" panose="020F0502020204030204" pitchFamily="34" charset="0"/>
              <a:buChar char="-"/>
            </a:pPr>
            <a:r>
              <a:rPr lang="en-US" sz="2400" dirty="0">
                <a:latin typeface="Calibri" panose="020F0502020204030204" pitchFamily="34" charset="0"/>
                <a:ea typeface="Calibri" panose="020F0502020204030204" pitchFamily="34" charset="0"/>
                <a:cs typeface="Times New Roman" panose="02020603050405020304" pitchFamily="18" charset="0"/>
              </a:rPr>
              <a:t>D</a:t>
            </a:r>
            <a:r>
              <a:rPr lang="en-US" sz="2400" dirty="0">
                <a:effectLst/>
                <a:latin typeface="Calibri" panose="020F0502020204030204" pitchFamily="34" charset="0"/>
                <a:ea typeface="Calibri" panose="020F0502020204030204" pitchFamily="34" charset="0"/>
                <a:cs typeface="Times New Roman" panose="02020603050405020304" pitchFamily="18" charset="0"/>
              </a:rPr>
              <a:t>e Gaulle started a legal path: first two ordinances important in particular for the creation of the so-called </a:t>
            </a:r>
            <a:r>
              <a:rPr lang="en-US" sz="2400" b="1" dirty="0">
                <a:effectLst/>
                <a:latin typeface="Calibri" panose="020F0502020204030204" pitchFamily="34" charset="0"/>
                <a:ea typeface="Calibri" panose="020F0502020204030204" pitchFamily="34" charset="0"/>
                <a:cs typeface="Times New Roman" panose="02020603050405020304" pitchFamily="18" charset="0"/>
              </a:rPr>
              <a:t>Defense Council of the Empire</a:t>
            </a:r>
            <a:r>
              <a:rPr lang="en-US" sz="2400" dirty="0">
                <a:effectLst/>
                <a:latin typeface="Calibri" panose="020F0502020204030204" pitchFamily="34" charset="0"/>
                <a:ea typeface="Calibri" panose="020F0502020204030204" pitchFamily="34" charset="0"/>
                <a:cs typeface="Times New Roman" panose="02020603050405020304" pitchFamily="18" charset="0"/>
              </a:rPr>
              <a:t> (Conseil de Défense de </a:t>
            </a:r>
            <a:r>
              <a:rPr lang="en-US" sz="2400" dirty="0" err="1">
                <a:effectLst/>
                <a:latin typeface="Calibri" panose="020F0502020204030204" pitchFamily="34" charset="0"/>
                <a:ea typeface="Calibri" panose="020F0502020204030204" pitchFamily="34" charset="0"/>
                <a:cs typeface="Times New Roman" panose="02020603050405020304" pitchFamily="18" charset="0"/>
              </a:rPr>
              <a:t>l’Empire</a:t>
            </a:r>
            <a:r>
              <a:rPr lang="en-US" sz="2400" dirty="0">
                <a:effectLst/>
                <a:latin typeface="Calibri" panose="020F0502020204030204" pitchFamily="34" charset="0"/>
                <a:ea typeface="Calibri" panose="020F0502020204030204" pitchFamily="34" charset="0"/>
                <a:cs typeface="Times New Roman" panose="02020603050405020304" pitchFamily="18" charset="0"/>
              </a:rPr>
              <a:t>)</a:t>
            </a:r>
            <a:endParaRPr lang="it-IT" sz="2400" dirty="0">
              <a:effectLst/>
              <a:latin typeface="Calibri" panose="020F0502020204030204" pitchFamily="34" charset="0"/>
              <a:ea typeface="Calibri" panose="020F0502020204030204" pitchFamily="34" charset="0"/>
              <a:cs typeface="Times New Roman" panose="02020603050405020304" pitchFamily="18" charset="0"/>
            </a:endParaRPr>
          </a:p>
          <a:p>
            <a:endParaRPr lang="it-IT" dirty="0"/>
          </a:p>
        </p:txBody>
      </p:sp>
    </p:spTree>
    <p:extLst>
      <p:ext uri="{BB962C8B-B14F-4D97-AF65-F5344CB8AC3E}">
        <p14:creationId xmlns:p14="http://schemas.microsoft.com/office/powerpoint/2010/main" val="26758087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63C6CF2-56A4-4D85-8488-6CA2DCD90CAA}"/>
              </a:ext>
            </a:extLst>
          </p:cNvPr>
          <p:cNvSpPr>
            <a:spLocks noGrp="1"/>
          </p:cNvSpPr>
          <p:nvPr>
            <p:ph type="title"/>
          </p:nvPr>
        </p:nvSpPr>
        <p:spPr/>
        <p:txBody>
          <a:bodyPr>
            <a:normAutofit/>
          </a:bodyPr>
          <a:lstStyle/>
          <a:p>
            <a:r>
              <a:rPr lang="it-IT" sz="3600" b="1" dirty="0">
                <a:effectLst>
                  <a:outerShdw blurRad="38100" dist="38100" dir="2700000" algn="tl">
                    <a:srgbClr val="000000">
                      <a:alpha val="43137"/>
                    </a:srgbClr>
                  </a:outerShdw>
                </a:effectLst>
              </a:rPr>
              <a:t>FIRST IMPORTANT STEP</a:t>
            </a:r>
            <a:endParaRPr lang="it-IT" sz="3600" dirty="0"/>
          </a:p>
        </p:txBody>
      </p:sp>
      <p:sp>
        <p:nvSpPr>
          <p:cNvPr id="3" name="Segnaposto contenuto 2">
            <a:extLst>
              <a:ext uri="{FF2B5EF4-FFF2-40B4-BE49-F238E27FC236}">
                <a16:creationId xmlns:a16="http://schemas.microsoft.com/office/drawing/2014/main" id="{FAF99C07-4938-44EC-B950-4C7B1D0AB2A2}"/>
              </a:ext>
            </a:extLst>
          </p:cNvPr>
          <p:cNvSpPr>
            <a:spLocks noGrp="1"/>
          </p:cNvSpPr>
          <p:nvPr>
            <p:ph idx="1"/>
          </p:nvPr>
        </p:nvSpPr>
        <p:spPr/>
        <p:txBody>
          <a:bodyPr/>
          <a:lstStyle/>
          <a:p>
            <a:pPr marL="0" indent="0" algn="ctr">
              <a:buNone/>
            </a:pPr>
            <a:r>
              <a:rPr lang="en-US" sz="2800" b="1" dirty="0">
                <a:effectLst/>
                <a:latin typeface="Calibri" panose="020F0502020204030204" pitchFamily="34" charset="0"/>
                <a:ea typeface="Calibri" panose="020F0502020204030204" pitchFamily="34" charset="0"/>
                <a:cs typeface="Times New Roman" panose="02020603050405020304" pitchFamily="18" charset="0"/>
              </a:rPr>
              <a:t>16 November 1940: Organic Declaration</a:t>
            </a:r>
          </a:p>
          <a:p>
            <a:pPr marL="0" indent="0" algn="ctr">
              <a:buNone/>
            </a:pPr>
            <a:r>
              <a:rPr lang="en-US" sz="2400" dirty="0">
                <a:effectLst/>
                <a:latin typeface="Calibri" panose="020F0502020204030204" pitchFamily="34" charset="0"/>
                <a:ea typeface="Calibri" panose="020F0502020204030204" pitchFamily="34" charset="0"/>
                <a:cs typeface="Times New Roman" panose="02020603050405020304" pitchFamily="18" charset="0"/>
              </a:rPr>
              <a:t>With this official declaration de Gaulle considered officially invalid, constitutional invalid the full power that </a:t>
            </a:r>
            <a:r>
              <a:rPr lang="en-US" sz="2400" dirty="0" err="1">
                <a:effectLst/>
                <a:latin typeface="Calibri" panose="020F0502020204030204" pitchFamily="34" charset="0"/>
                <a:ea typeface="Calibri" panose="020F0502020204030204" pitchFamily="34" charset="0"/>
                <a:cs typeface="Times New Roman" panose="02020603050405020304" pitchFamily="18" charset="0"/>
              </a:rPr>
              <a:t>Pétain</a:t>
            </a:r>
            <a:r>
              <a:rPr lang="en-US" sz="2400" dirty="0">
                <a:effectLst/>
                <a:latin typeface="Calibri" panose="020F0502020204030204" pitchFamily="34" charset="0"/>
                <a:ea typeface="Calibri" panose="020F0502020204030204" pitchFamily="34" charset="0"/>
                <a:cs typeface="Times New Roman" panose="02020603050405020304" pitchFamily="18" charset="0"/>
              </a:rPr>
              <a:t> obtained in July 1940. </a:t>
            </a:r>
          </a:p>
          <a:p>
            <a:pPr marL="0" indent="0" algn="ctr">
              <a:buNone/>
            </a:pPr>
            <a:r>
              <a:rPr lang="en-US" sz="2400" dirty="0">
                <a:effectLst/>
                <a:latin typeface="Calibri" panose="020F0502020204030204" pitchFamily="34" charset="0"/>
                <a:ea typeface="Calibri" panose="020F0502020204030204" pitchFamily="34" charset="0"/>
                <a:cs typeface="Times New Roman" panose="02020603050405020304" pitchFamily="18" charset="0"/>
              </a:rPr>
              <a:t>VICHY HAD TO BE CONSIDERED ALSO CONSTITUTIONALLY </a:t>
            </a:r>
          </a:p>
          <a:p>
            <a:pPr marL="0" indent="0" algn="ctr">
              <a:buNone/>
            </a:pPr>
            <a:r>
              <a:rPr lang="en-US" sz="2400" dirty="0">
                <a:effectLst/>
                <a:latin typeface="Calibri" panose="020F0502020204030204" pitchFamily="34" charset="0"/>
                <a:ea typeface="Calibri" panose="020F0502020204030204" pitchFamily="34" charset="0"/>
                <a:cs typeface="Times New Roman" panose="02020603050405020304" pitchFamily="18" charset="0"/>
              </a:rPr>
              <a:t>AN ILLEGAL REGIME</a:t>
            </a:r>
            <a:endParaRPr lang="it-IT"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dirty="0"/>
          </a:p>
        </p:txBody>
      </p:sp>
    </p:spTree>
    <p:extLst>
      <p:ext uri="{BB962C8B-B14F-4D97-AF65-F5344CB8AC3E}">
        <p14:creationId xmlns:p14="http://schemas.microsoft.com/office/powerpoint/2010/main" val="34716212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005F644-29AB-4DCA-BCBB-302BFD012F5A}"/>
              </a:ext>
            </a:extLst>
          </p:cNvPr>
          <p:cNvSpPr>
            <a:spLocks noGrp="1"/>
          </p:cNvSpPr>
          <p:nvPr>
            <p:ph type="title"/>
          </p:nvPr>
        </p:nvSpPr>
        <p:spPr>
          <a:xfrm>
            <a:off x="1451581" y="804520"/>
            <a:ext cx="4958419" cy="1049235"/>
          </a:xfrm>
        </p:spPr>
        <p:txBody>
          <a:bodyPr>
            <a:normAutofit/>
          </a:bodyPr>
          <a:lstStyle/>
          <a:p>
            <a:r>
              <a:rPr lang="it-IT" b="1" dirty="0">
                <a:effectLst>
                  <a:outerShdw blurRad="38100" dist="38100" dir="2700000" algn="tl">
                    <a:srgbClr val="000000">
                      <a:alpha val="43137"/>
                    </a:srgbClr>
                  </a:outerShdw>
                </a:effectLst>
              </a:rPr>
              <a:t>SECOND IMPORTANT STEP</a:t>
            </a:r>
          </a:p>
        </p:txBody>
      </p:sp>
      <p:sp>
        <p:nvSpPr>
          <p:cNvPr id="9" name="Content Placeholder 8">
            <a:extLst>
              <a:ext uri="{FF2B5EF4-FFF2-40B4-BE49-F238E27FC236}">
                <a16:creationId xmlns:a16="http://schemas.microsoft.com/office/drawing/2014/main" id="{01C80B66-EC0F-40DE-BD83-9DDFDDEFEBE4}"/>
              </a:ext>
            </a:extLst>
          </p:cNvPr>
          <p:cNvSpPr>
            <a:spLocks noGrp="1"/>
          </p:cNvSpPr>
          <p:nvPr>
            <p:ph idx="1"/>
          </p:nvPr>
        </p:nvSpPr>
        <p:spPr>
          <a:xfrm>
            <a:off x="1451581" y="2015732"/>
            <a:ext cx="4958419" cy="3450613"/>
          </a:xfrm>
        </p:spPr>
        <p:txBody>
          <a:bodyPr>
            <a:normAutofit fontScale="92500" lnSpcReduction="20000"/>
          </a:bodyPr>
          <a:lstStyle/>
          <a:p>
            <a:pPr algn="just">
              <a:lnSpc>
                <a:spcPct val="107000"/>
              </a:lnSpc>
              <a:spcAft>
                <a:spcPts val="80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24 September 1941</a:t>
            </a:r>
            <a:r>
              <a:rPr lang="en-US" sz="1800" b="1" dirty="0">
                <a:latin typeface="Calibri" panose="020F0502020204030204" pitchFamily="34" charset="0"/>
                <a:ea typeface="Calibri" panose="020F0502020204030204" pitchFamily="34" charset="0"/>
                <a:cs typeface="Times New Roman" panose="02020603050405020304" pitchFamily="18" charset="0"/>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creation of the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National French Committee</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Comité</a:t>
            </a:r>
            <a:r>
              <a:rPr lang="en-US" sz="1800" dirty="0">
                <a:effectLst/>
                <a:latin typeface="Calibri" panose="020F0502020204030204" pitchFamily="34" charset="0"/>
                <a:ea typeface="Calibri" panose="020F0502020204030204" pitchFamily="34" charset="0"/>
                <a:cs typeface="Times New Roman" panose="02020603050405020304" pitchFamily="18" charset="0"/>
              </a:rPr>
              <a:t> National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Français</a:t>
            </a:r>
            <a:r>
              <a:rPr lang="en-US" sz="1800" dirty="0">
                <a:effectLst/>
                <a:latin typeface="Calibri" panose="020F0502020204030204" pitchFamily="34" charset="0"/>
                <a:ea typeface="Calibri" panose="020F0502020204030204" pitchFamily="34" charset="0"/>
                <a:cs typeface="Times New Roman" panose="02020603050405020304" pitchFamily="18" charset="0"/>
              </a:rPr>
              <a:t>)</a:t>
            </a:r>
          </a:p>
          <a:p>
            <a:pPr algn="just">
              <a:lnSpc>
                <a:spcPct val="107000"/>
              </a:lnSpc>
              <a:spcAft>
                <a:spcPts val="80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25 October 1941: de Gaulle met in London Jean Moulin</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algn="just">
              <a:lnSpc>
                <a:spcPct val="107000"/>
              </a:lnSpc>
              <a:spcAft>
                <a:spcPts val="80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2 January 1942: Jean Moulin parachuted in France</a:t>
            </a:r>
            <a:r>
              <a:rPr lang="en-US" sz="1800" dirty="0">
                <a:effectLst/>
                <a:latin typeface="Calibri" panose="020F0502020204030204" pitchFamily="34" charset="0"/>
                <a:ea typeface="Calibri" panose="020F0502020204030204" pitchFamily="34" charset="0"/>
                <a:cs typeface="Times New Roman" panose="02020603050405020304" pitchFamily="18" charset="0"/>
              </a:rPr>
              <a:t> with a key responsibility.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TO ORGANIZE THE INTERNAL RESISTANCE AND TO PUSH IT TO CONSIDER DE GAULLE ITS OFFICIAL LEADER AND COMMANDER</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b="1" dirty="0">
                <a:latin typeface="Calibri" panose="020F0502020204030204" pitchFamily="34" charset="0"/>
                <a:ea typeface="Calibri" panose="020F0502020204030204" pitchFamily="34" charset="0"/>
                <a:cs typeface="Times New Roman" panose="02020603050405020304" pitchFamily="18" charset="0"/>
              </a:rPr>
              <a:t>E</a:t>
            </a:r>
            <a:r>
              <a:rPr lang="en-US" sz="1800" b="1" dirty="0">
                <a:effectLst/>
                <a:latin typeface="Calibri" panose="020F0502020204030204" pitchFamily="34" charset="0"/>
                <a:ea typeface="Calibri" panose="020F0502020204030204" pitchFamily="34" charset="0"/>
                <a:cs typeface="Times New Roman" panose="02020603050405020304" pitchFamily="18" charset="0"/>
              </a:rPr>
              <a:t>nd of April 1942:</a:t>
            </a:r>
            <a:r>
              <a:rPr lang="en-US" sz="1800" dirty="0">
                <a:effectLst/>
                <a:latin typeface="Calibri" panose="020F0502020204030204" pitchFamily="34" charset="0"/>
                <a:ea typeface="Calibri" panose="020F0502020204030204" pitchFamily="34" charset="0"/>
                <a:cs typeface="Times New Roman" panose="02020603050405020304" pitchFamily="18" charset="0"/>
              </a:rPr>
              <a:t> de Gaulle prepared a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DECLARATIONS TO THE RESISTANCE MOVEMENTS</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endParaRPr lang="en-US" dirty="0"/>
          </a:p>
        </p:txBody>
      </p:sp>
      <p:grpSp>
        <p:nvGrpSpPr>
          <p:cNvPr id="12" name="Group 11">
            <a:extLst>
              <a:ext uri="{FF2B5EF4-FFF2-40B4-BE49-F238E27FC236}">
                <a16:creationId xmlns:a16="http://schemas.microsoft.com/office/drawing/2014/main" id="{A1DF00D8-05F3-44F6-A739-39FDAECC42A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899254" y="482171"/>
            <a:ext cx="4652668" cy="5149101"/>
            <a:chOff x="6899254" y="482171"/>
            <a:chExt cx="4652668" cy="5149101"/>
          </a:xfrm>
        </p:grpSpPr>
        <p:sp>
          <p:nvSpPr>
            <p:cNvPr id="13" name="Rectangle 12">
              <a:extLst>
                <a:ext uri="{FF2B5EF4-FFF2-40B4-BE49-F238E27FC236}">
                  <a16:creationId xmlns:a16="http://schemas.microsoft.com/office/drawing/2014/main" id="{90BE039F-BBF8-403F-8DCA-0880DB819F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99254" y="482171"/>
              <a:ext cx="4652668" cy="5149101"/>
            </a:xfrm>
            <a:prstGeom prst="rect">
              <a:avLst/>
            </a:prstGeom>
            <a:blipFill dpi="0" rotWithShape="1">
              <a:blip r:embed="rId2">
                <a:alphaModFix amt="30000"/>
              </a:blip>
              <a:srcRect/>
              <a:tile tx="0" ty="0" sx="100000" sy="100000" flip="none" algn="ctr"/>
            </a:blip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extrusionH="76200" contourW="12700" prstMaterial="matte">
              <a:bevelT w="152400" h="50800" prst="softRound"/>
              <a:extrusionClr>
                <a:schemeClr val="tx2"/>
              </a:extrusionClr>
              <a:contourClr>
                <a:schemeClr val="bg2"/>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9CD9F7AD-4C3D-4F91-87A4-9CF96BA11E5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239487" y="812507"/>
              <a:ext cx="4001249" cy="4466452"/>
            </a:xfrm>
            <a:prstGeom prst="rect">
              <a:avLst/>
            </a:prstGeom>
            <a:gradFill>
              <a:gsLst>
                <a:gs pos="0">
                  <a:srgbClr val="DADADA"/>
                </a:gs>
                <a:gs pos="100000">
                  <a:srgbClr val="FFFFFE"/>
                </a:gs>
              </a:gsLst>
              <a:lin ang="16200000" scaled="0"/>
            </a:gradFill>
            <a:ln w="38100" cmpd="sng">
              <a:solidFill>
                <a:schemeClr val="tx2">
                  <a:lumMod val="25000"/>
                </a:schemeClr>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5" name="Segnaposto contenuto 4">
            <a:extLst>
              <a:ext uri="{FF2B5EF4-FFF2-40B4-BE49-F238E27FC236}">
                <a16:creationId xmlns:a16="http://schemas.microsoft.com/office/drawing/2014/main" id="{31E17222-D171-4E2F-B566-E7F3C35EEBEB}"/>
              </a:ext>
            </a:extLst>
          </p:cNvPr>
          <p:cNvPicPr>
            <a:picLocks noChangeAspect="1"/>
          </p:cNvPicPr>
          <p:nvPr/>
        </p:nvPicPr>
        <p:blipFill rotWithShape="1">
          <a:blip r:embed="rId3"/>
          <a:srcRect r="3" b="9498"/>
          <a:stretch/>
        </p:blipFill>
        <p:spPr>
          <a:xfrm>
            <a:off x="7555450" y="1116345"/>
            <a:ext cx="3360025" cy="3866172"/>
          </a:xfrm>
          <a:prstGeom prst="rect">
            <a:avLst/>
          </a:prstGeom>
        </p:spPr>
      </p:pic>
    </p:spTree>
    <p:extLst>
      <p:ext uri="{BB962C8B-B14F-4D97-AF65-F5344CB8AC3E}">
        <p14:creationId xmlns:p14="http://schemas.microsoft.com/office/powerpoint/2010/main" val="3031142164"/>
      </p:ext>
    </p:extLst>
  </p:cSld>
  <p:clrMapOvr>
    <a:masterClrMapping/>
  </p:clrMapOvr>
</p:sld>
</file>

<file path=ppt/theme/theme1.xml><?xml version="1.0" encoding="utf-8"?>
<a:theme xmlns:a="http://schemas.openxmlformats.org/drawingml/2006/main" name="Raccolta">
  <a:themeElements>
    <a:clrScheme name="Gallery">
      <a:dk1>
        <a:sysClr val="windowText" lastClr="000000"/>
      </a:dk1>
      <a:lt1>
        <a:sysClr val="window" lastClr="FFFFFF"/>
      </a:lt1>
      <a:dk2>
        <a:srgbClr val="454545"/>
      </a:dk2>
      <a:lt2>
        <a:srgbClr val="DFD9D5"/>
      </a:lt2>
      <a:accent1>
        <a:srgbClr val="FB8C29"/>
      </a:accent1>
      <a:accent2>
        <a:srgbClr val="F2C351"/>
      </a:accent2>
      <a:accent3>
        <a:srgbClr val="D0CBA5"/>
      </a:accent3>
      <a:accent4>
        <a:srgbClr val="A2C476"/>
      </a:accent4>
      <a:accent5>
        <a:srgbClr val="57C293"/>
      </a:accent5>
      <a:accent6>
        <a:srgbClr val="06BFDE"/>
      </a:accent6>
      <a:hlink>
        <a:srgbClr val="FBAE29"/>
      </a:hlink>
      <a:folHlink>
        <a:srgbClr val="EDC47E"/>
      </a:folHlink>
    </a:clrScheme>
    <a:fontScheme name="Gallery">
      <a:majorFont>
        <a:latin typeface="Rockwell" panose="020606030202050204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BB5F5D82-B5E9-469E-A815-C655ED4AF243}"/>
    </a:ext>
  </a:extLst>
</a:theme>
</file>

<file path=docProps/app.xml><?xml version="1.0" encoding="utf-8"?>
<Properties xmlns="http://schemas.openxmlformats.org/officeDocument/2006/extended-properties" xmlns:vt="http://schemas.openxmlformats.org/officeDocument/2006/docPropsVTypes">
  <Template>TM10001114[[fn=Raccolta]]</Template>
  <TotalTime>321</TotalTime>
  <Words>1189</Words>
  <Application>Microsoft Office PowerPoint</Application>
  <PresentationFormat>Widescreen</PresentationFormat>
  <Paragraphs>105</Paragraphs>
  <Slides>32</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32</vt:i4>
      </vt:variant>
    </vt:vector>
  </HeadingPairs>
  <TitlesOfParts>
    <vt:vector size="36" baseType="lpstr">
      <vt:lpstr>Arial</vt:lpstr>
      <vt:lpstr>Calibri</vt:lpstr>
      <vt:lpstr>Rockwell</vt:lpstr>
      <vt:lpstr>Raccolta</vt:lpstr>
      <vt:lpstr>FRENCH CASE</vt:lpstr>
      <vt:lpstr>THE FALL</vt:lpstr>
      <vt:lpstr>THE FALL</vt:lpstr>
      <vt:lpstr>18 june 1940</vt:lpstr>
      <vt:lpstr>28 JUNE 1940 CHURCHILL DECIDED TO RECOGNIZE DE GAULLE AS LEADER OF FREE FRENCE</vt:lpstr>
      <vt:lpstr>FIRST IMPORTANT STEP</vt:lpstr>
      <vt:lpstr>FIRST IMPORTANT STEP</vt:lpstr>
      <vt:lpstr>FIRST IMPORTANT STEP</vt:lpstr>
      <vt:lpstr>SECOND IMPORTANT STEP</vt:lpstr>
      <vt:lpstr>DECLARATIONS TO THE RESISTANCE MOVEMENTS</vt:lpstr>
      <vt:lpstr>THIRD IMPORTANT STEP</vt:lpstr>
      <vt:lpstr>THIRD IMPORTANT STEP</vt:lpstr>
      <vt:lpstr>FOURTH IMPORTANT STEP</vt:lpstr>
      <vt:lpstr>FIFTH COMPLICATED STEP</vt:lpstr>
      <vt:lpstr>6 JUNE 1944</vt:lpstr>
      <vt:lpstr>Bayeux – 14 June 1944</vt:lpstr>
      <vt:lpstr>Paris liberation – 25 august 1944</vt:lpstr>
      <vt:lpstr>PARIS 25 AUGUST 1944</vt:lpstr>
      <vt:lpstr>25 OCTOBER 1944</vt:lpstr>
      <vt:lpstr>CARDS ON THE TABLE: JULY 1945</vt:lpstr>
      <vt:lpstr>4 SEPTEMBER 1945</vt:lpstr>
      <vt:lpstr>21 October 1945</vt:lpstr>
      <vt:lpstr>AFTER 21 OCTOBER 1945</vt:lpstr>
      <vt:lpstr>RESIGNATION – 20 JANUARY 1946</vt:lpstr>
      <vt:lpstr>BAYEUX CONSTITUTION – 14 JUNE 1946</vt:lpstr>
      <vt:lpstr>DE GAULLE’S ATTACK TO THE SECOND PROJECT</vt:lpstr>
      <vt:lpstr>13 OCTOBER 1946 REFERENDUM</vt:lpstr>
      <vt:lpstr>The myth against  iv republic</vt:lpstr>
      <vt:lpstr>ANOTHER COLD WAR REPUBLIC</vt:lpstr>
      <vt:lpstr>IV REPUBLIC COLONIAL GRAVE</vt:lpstr>
      <vt:lpstr>WAITING FOR SAVING FRANCE AGAIN</vt:lpstr>
      <vt:lpstr>COMING BACK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FRENCH CASE</dc:title>
  <dc:creator>Michele Marchi</dc:creator>
  <cp:lastModifiedBy>Michele Marchi</cp:lastModifiedBy>
  <cp:revision>18</cp:revision>
  <dcterms:created xsi:type="dcterms:W3CDTF">2021-10-12T10:47:33Z</dcterms:created>
  <dcterms:modified xsi:type="dcterms:W3CDTF">2022-10-17T10:43:12Z</dcterms:modified>
</cp:coreProperties>
</file>