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70" r:id="rId4"/>
    <p:sldId id="271" r:id="rId5"/>
    <p:sldId id="259" r:id="rId6"/>
    <p:sldId id="257" r:id="rId7"/>
    <p:sldId id="272" r:id="rId8"/>
    <p:sldId id="258" r:id="rId9"/>
    <p:sldId id="273" r:id="rId10"/>
    <p:sldId id="260" r:id="rId11"/>
    <p:sldId id="261" r:id="rId12"/>
    <p:sldId id="262" r:id="rId13"/>
    <p:sldId id="274" r:id="rId14"/>
    <p:sldId id="263" r:id="rId15"/>
    <p:sldId id="275" r:id="rId16"/>
    <p:sldId id="264" r:id="rId17"/>
    <p:sldId id="267" r:id="rId18"/>
    <p:sldId id="276" r:id="rId19"/>
    <p:sldId id="277" r:id="rId20"/>
    <p:sldId id="265" r:id="rId21"/>
    <p:sldId id="278" r:id="rId22"/>
    <p:sldId id="279" r:id="rId23"/>
    <p:sldId id="280" r:id="rId24"/>
    <p:sldId id="268" r:id="rId25"/>
    <p:sldId id="266" r:id="rId26"/>
    <p:sldId id="281" r:id="rId27"/>
    <p:sldId id="282" r:id="rId28"/>
    <p:sldId id="283" r:id="rId29"/>
    <p:sldId id="284" r:id="rId3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D59896E0-5580-4E11-80CF-4003833ABEC9}" type="datetimeFigureOut">
              <a:rPr lang="it-IT" smtClean="0"/>
              <a:pPr/>
              <a:t>28/10/2020</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B88E3998-C747-48D8-B482-FBD9E6C69604}"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D59896E0-5580-4E11-80CF-4003833ABEC9}" type="datetimeFigureOut">
              <a:rPr lang="it-IT" smtClean="0"/>
              <a:pPr/>
              <a:t>28/10/2020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88E3998-C747-48D8-B482-FBD9E6C69604}"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D59896E0-5580-4E11-80CF-4003833ABEC9}" type="datetimeFigureOut">
              <a:rPr lang="it-IT" smtClean="0"/>
              <a:pPr/>
              <a:t>28/10/2020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88E3998-C747-48D8-B482-FBD9E6C69604}"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D59896E0-5580-4E11-80CF-4003833ABEC9}" type="datetimeFigureOut">
              <a:rPr lang="it-IT" smtClean="0"/>
              <a:pPr/>
              <a:t>28/10/2020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88E3998-C747-48D8-B482-FBD9E6C69604}"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D59896E0-5580-4E11-80CF-4003833ABEC9}" type="datetimeFigureOut">
              <a:rPr lang="it-IT" smtClean="0"/>
              <a:pPr/>
              <a:t>28/10/2020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88E3998-C747-48D8-B482-FBD9E6C69604}"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D59896E0-5580-4E11-80CF-4003833ABEC9}" type="datetimeFigureOut">
              <a:rPr lang="it-IT" smtClean="0"/>
              <a:pPr/>
              <a:t>28/10/2020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88E3998-C747-48D8-B482-FBD9E6C69604}"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D59896E0-5580-4E11-80CF-4003833ABEC9}" type="datetimeFigureOut">
              <a:rPr lang="it-IT" smtClean="0"/>
              <a:pPr/>
              <a:t>28/10/2020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88E3998-C747-48D8-B482-FBD9E6C69604}"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D59896E0-5580-4E11-80CF-4003833ABEC9}" type="datetimeFigureOut">
              <a:rPr lang="it-IT" smtClean="0"/>
              <a:pPr/>
              <a:t>28/10/2020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88E3998-C747-48D8-B482-FBD9E6C69604}"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D59896E0-5580-4E11-80CF-4003833ABEC9}" type="datetimeFigureOut">
              <a:rPr lang="it-IT" smtClean="0"/>
              <a:pPr/>
              <a:t>28/10/2020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88E3998-C747-48D8-B482-FBD9E6C69604}"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D59896E0-5580-4E11-80CF-4003833ABEC9}" type="datetimeFigureOut">
              <a:rPr lang="it-IT" smtClean="0"/>
              <a:pPr/>
              <a:t>28/10/2020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88E3998-C747-48D8-B482-FBD9E6C69604}"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D59896E0-5580-4E11-80CF-4003833ABEC9}" type="datetimeFigureOut">
              <a:rPr lang="it-IT" smtClean="0"/>
              <a:pPr/>
              <a:t>28/10/2020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B88E3998-C747-48D8-B482-FBD9E6C69604}"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59896E0-5580-4E11-80CF-4003833ABEC9}" type="datetimeFigureOut">
              <a:rPr lang="it-IT" smtClean="0"/>
              <a:pPr/>
              <a:t>28/10/2020</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88E3998-C747-48D8-B482-FBD9E6C69604}"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pPr algn="ctr"/>
            <a:r>
              <a:rPr lang="it-IT" dirty="0" smtClean="0"/>
              <a:t>TURKEY IN COLD WAR AND AFTER</a:t>
            </a:r>
            <a:endParaRPr lang="it-IT" dirty="0"/>
          </a:p>
        </p:txBody>
      </p:sp>
      <p:sp>
        <p:nvSpPr>
          <p:cNvPr id="3" name="Sottotitolo 2"/>
          <p:cNvSpPr>
            <a:spLocks noGrp="1"/>
          </p:cNvSpPr>
          <p:nvPr>
            <p:ph type="subTitle" idx="1"/>
          </p:nvPr>
        </p:nvSpPr>
        <p:spPr/>
        <p:txBody>
          <a:bodyPr>
            <a:normAutofit/>
          </a:bodyPr>
          <a:lstStyle/>
          <a:p>
            <a:pPr algn="ctr"/>
            <a:endParaRPr lang="it-IT" sz="3200" dirty="0" smtClean="0"/>
          </a:p>
          <a:p>
            <a:pPr algn="ctr"/>
            <a:r>
              <a:rPr lang="it-IT" sz="3200" dirty="0" smtClean="0"/>
              <a:t>1945  </a:t>
            </a:r>
            <a:r>
              <a:rPr lang="it-IT" sz="3200" dirty="0" err="1" smtClean="0"/>
              <a:t>till</a:t>
            </a:r>
            <a:r>
              <a:rPr lang="it-IT" sz="3200" dirty="0" smtClean="0"/>
              <a:t> </a:t>
            </a:r>
            <a:r>
              <a:rPr lang="it-IT" sz="3200" dirty="0" err="1" smtClean="0"/>
              <a:t>today</a:t>
            </a:r>
            <a:endParaRPr lang="it-IT" sz="3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THE SECOND PUTSCH</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lstStyle/>
          <a:p>
            <a:pPr algn="ctr">
              <a:buNone/>
            </a:pPr>
            <a:r>
              <a:rPr lang="en-US" b="1" dirty="0" smtClean="0">
                <a:effectLst>
                  <a:outerShdw blurRad="38100" dist="38100" dir="2700000" algn="tl">
                    <a:srgbClr val="000000">
                      <a:alpha val="43137"/>
                    </a:srgbClr>
                  </a:outerShdw>
                </a:effectLst>
              </a:rPr>
              <a:t>12 September 1980</a:t>
            </a:r>
            <a:endParaRPr lang="en-US" dirty="0" smtClean="0"/>
          </a:p>
          <a:p>
            <a:pPr algn="ctr">
              <a:buNone/>
            </a:pPr>
            <a:r>
              <a:rPr lang="en-US" sz="2800" b="1" u="sng" dirty="0" smtClean="0"/>
              <a:t>New putsch</a:t>
            </a:r>
          </a:p>
          <a:p>
            <a:pPr algn="ctr">
              <a:buNone/>
            </a:pPr>
            <a:r>
              <a:rPr lang="en-US" dirty="0" smtClean="0"/>
              <a:t> </a:t>
            </a:r>
          </a:p>
          <a:p>
            <a:r>
              <a:rPr lang="en-US" dirty="0" smtClean="0"/>
              <a:t>Very hard, most conservative part of the army</a:t>
            </a:r>
          </a:p>
          <a:p>
            <a:pPr>
              <a:buNone/>
            </a:pPr>
            <a:r>
              <a:rPr lang="en-US" dirty="0" smtClean="0"/>
              <a:t> </a:t>
            </a:r>
          </a:p>
          <a:p>
            <a:r>
              <a:rPr lang="en-US" dirty="0" smtClean="0"/>
              <a:t>New Constitution in 1982 with a coming back of a conservative and hard </a:t>
            </a:r>
            <a:r>
              <a:rPr lang="en-US" dirty="0" err="1" smtClean="0"/>
              <a:t>kemalism</a:t>
            </a:r>
            <a:endParaRPr lang="it-IT" dirty="0" smtClean="0"/>
          </a:p>
          <a:p>
            <a:pPr>
              <a:buNone/>
            </a:pPr>
            <a:endParaRPr lang="it-IT"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smtClean="0">
                <a:effectLst>
                  <a:outerShdw blurRad="38100" dist="38100" dir="2700000" algn="tl">
                    <a:srgbClr val="000000">
                      <a:alpha val="43137"/>
                    </a:srgbClr>
                  </a:outerShdw>
                </a:effectLst>
              </a:rPr>
              <a:t>PARADOX OF THE SECOND PUTSCH</a:t>
            </a:r>
            <a:endParaRPr lang="it-IT" sz="4000"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a:bodyPr>
          <a:lstStyle/>
          <a:p>
            <a:pPr>
              <a:buNone/>
            </a:pPr>
            <a:r>
              <a:rPr lang="en-US" dirty="0" smtClean="0"/>
              <a:t>To eradicate the revolutionary and leftist ideas from the youngest part of the population, the army decided to introduce something new:</a:t>
            </a:r>
          </a:p>
          <a:p>
            <a:pPr algn="ctr">
              <a:buNone/>
            </a:pPr>
            <a:r>
              <a:rPr lang="en-US" dirty="0" smtClean="0"/>
              <a:t> </a:t>
            </a:r>
            <a:r>
              <a:rPr lang="en-US" b="1" dirty="0" smtClean="0"/>
              <a:t>a promotion of Islamism</a:t>
            </a:r>
          </a:p>
          <a:p>
            <a:pPr algn="ctr">
              <a:buNone/>
            </a:pPr>
            <a:endParaRPr lang="en-US" b="1" dirty="0" smtClean="0"/>
          </a:p>
          <a:p>
            <a:pPr algn="ctr"/>
            <a:r>
              <a:rPr lang="en-US" dirty="0" smtClean="0"/>
              <a:t>This idea contributed to the birth and the consolidation of the Welfare Party (</a:t>
            </a:r>
            <a:r>
              <a:rPr lang="en-US" dirty="0" err="1" smtClean="0"/>
              <a:t>Refah</a:t>
            </a:r>
            <a:r>
              <a:rPr lang="en-US" dirty="0" smtClean="0"/>
              <a:t> </a:t>
            </a:r>
            <a:r>
              <a:rPr lang="en-US" dirty="0" err="1" smtClean="0"/>
              <a:t>Partisi</a:t>
            </a:r>
            <a:r>
              <a:rPr lang="en-US" dirty="0" smtClean="0"/>
              <a:t>) </a:t>
            </a:r>
            <a:r>
              <a:rPr lang="en-US" dirty="0" err="1" smtClean="0"/>
              <a:t>Erdogan</a:t>
            </a:r>
            <a:r>
              <a:rPr lang="en-US" dirty="0" smtClean="0"/>
              <a:t> political life started in this party. </a:t>
            </a:r>
            <a:endParaRPr lang="it-IT" dirty="0" smtClean="0"/>
          </a:p>
          <a:p>
            <a:pPr algn="ctr"/>
            <a:r>
              <a:rPr lang="en-US" dirty="0" smtClean="0"/>
              <a:t>This party won the </a:t>
            </a:r>
            <a:r>
              <a:rPr lang="en-US" b="1" dirty="0" smtClean="0"/>
              <a:t>1995 </a:t>
            </a:r>
            <a:r>
              <a:rPr lang="en-US" dirty="0" smtClean="0"/>
              <a:t>elections (</a:t>
            </a:r>
            <a:r>
              <a:rPr lang="en-US" dirty="0" err="1" smtClean="0"/>
              <a:t>Necmettin</a:t>
            </a:r>
            <a:r>
              <a:rPr lang="en-US" dirty="0" smtClean="0"/>
              <a:t> </a:t>
            </a:r>
            <a:r>
              <a:rPr lang="en-US" dirty="0" err="1" smtClean="0"/>
              <a:t>Erbakan</a:t>
            </a:r>
            <a:r>
              <a:rPr lang="en-US" dirty="0" smtClean="0"/>
              <a:t>)</a:t>
            </a:r>
            <a:endParaRPr lang="it-IT"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REFAH PARTISI</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lstStyle/>
          <a:p>
            <a:pPr lvl="0" algn="ctr"/>
            <a:endParaRPr lang="en-US" dirty="0" smtClean="0"/>
          </a:p>
          <a:p>
            <a:pPr lvl="0" algn="ctr"/>
            <a:r>
              <a:rPr lang="en-US" dirty="0" smtClean="0"/>
              <a:t>Poor workers that abandoned the countryside to arrive in town, living in suburbs and finding in Islamism the only consolation</a:t>
            </a:r>
          </a:p>
          <a:p>
            <a:pPr lvl="0" algn="ctr">
              <a:buNone/>
            </a:pPr>
            <a:endParaRPr lang="it-IT" dirty="0" smtClean="0"/>
          </a:p>
          <a:p>
            <a:pPr lvl="0" algn="ctr"/>
            <a:r>
              <a:rPr lang="en-US" dirty="0" smtClean="0"/>
              <a:t>Productivity part of the society, the small business of the countryside (composed by devoted Islamic)</a:t>
            </a:r>
            <a:endParaRPr lang="it-IT" dirty="0" smtClean="0"/>
          </a:p>
          <a:p>
            <a:endParaRPr lang="it-IT"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1995 ELECTIONS</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fontScale="92500"/>
          </a:bodyPr>
          <a:lstStyle/>
          <a:p>
            <a:pPr algn="ctr">
              <a:buNone/>
            </a:pPr>
            <a:r>
              <a:rPr lang="en-US" b="1" dirty="0" smtClean="0"/>
              <a:t>For the first time an Islamist party won the elections </a:t>
            </a:r>
            <a:endParaRPr lang="en-US" dirty="0" smtClean="0"/>
          </a:p>
          <a:p>
            <a:pPr algn="ctr">
              <a:buNone/>
            </a:pPr>
            <a:r>
              <a:rPr lang="en-US" dirty="0" err="1" smtClean="0"/>
              <a:t>Erbakkan</a:t>
            </a:r>
            <a:r>
              <a:rPr lang="en-US" dirty="0" smtClean="0"/>
              <a:t> became Prime Minister in June 1996</a:t>
            </a:r>
          </a:p>
          <a:p>
            <a:pPr algn="ctr">
              <a:buNone/>
            </a:pPr>
            <a:endParaRPr lang="en-US" dirty="0" smtClean="0"/>
          </a:p>
          <a:p>
            <a:pPr algn="ctr">
              <a:buNone/>
            </a:pPr>
            <a:r>
              <a:rPr lang="en-US" b="1" dirty="0" err="1" smtClean="0"/>
              <a:t>Erbakkan’s</a:t>
            </a:r>
            <a:r>
              <a:rPr lang="en-US" b="1" dirty="0" smtClean="0"/>
              <a:t> agenda on internal politics</a:t>
            </a:r>
            <a:endParaRPr lang="it-IT" dirty="0" smtClean="0"/>
          </a:p>
          <a:p>
            <a:pPr lvl="0"/>
            <a:r>
              <a:rPr lang="en-US" dirty="0" smtClean="0"/>
              <a:t>Re-</a:t>
            </a:r>
            <a:r>
              <a:rPr lang="en-US" dirty="0" err="1" smtClean="0"/>
              <a:t>islamization</a:t>
            </a:r>
            <a:r>
              <a:rPr lang="en-US" dirty="0" smtClean="0"/>
              <a:t> of society and institutions</a:t>
            </a:r>
            <a:endParaRPr lang="it-IT" dirty="0" smtClean="0"/>
          </a:p>
          <a:p>
            <a:pPr algn="ctr">
              <a:buNone/>
            </a:pPr>
            <a:r>
              <a:rPr lang="en-US" b="1" dirty="0" err="1" smtClean="0"/>
              <a:t>Erbakkan’s</a:t>
            </a:r>
            <a:r>
              <a:rPr lang="en-US" b="1" dirty="0" smtClean="0"/>
              <a:t> agenda on international politics</a:t>
            </a:r>
            <a:endParaRPr lang="it-IT" dirty="0" smtClean="0"/>
          </a:p>
          <a:p>
            <a:pPr lvl="0"/>
            <a:r>
              <a:rPr lang="en-US" dirty="0" smtClean="0"/>
              <a:t>The idea of a G7 of Islam countries</a:t>
            </a:r>
            <a:endParaRPr lang="it-IT" dirty="0" smtClean="0"/>
          </a:p>
          <a:p>
            <a:pPr lvl="0"/>
            <a:r>
              <a:rPr lang="en-US" dirty="0" smtClean="0"/>
              <a:t>Attack against </a:t>
            </a:r>
            <a:r>
              <a:rPr lang="en-US" dirty="0" err="1" smtClean="0"/>
              <a:t>Nato</a:t>
            </a:r>
            <a:r>
              <a:rPr lang="en-US" dirty="0" smtClean="0"/>
              <a:t>, US and EU: they are trying overthrow Turkish traditional social order form an Economic and a Social point of view</a:t>
            </a:r>
            <a:endParaRPr lang="it-IT" dirty="0" smtClean="0"/>
          </a:p>
          <a:p>
            <a:pPr algn="ctr">
              <a:buNone/>
            </a:pPr>
            <a:endParaRPr lang="it-IT" dirty="0" smtClean="0"/>
          </a:p>
          <a:p>
            <a:pPr>
              <a:buNone/>
            </a:pPr>
            <a:endParaRPr lang="it-IT"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POSTMODERN PUTSCH</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lstStyle/>
          <a:p>
            <a:pPr algn="ctr">
              <a:buNone/>
            </a:pPr>
            <a:r>
              <a:rPr lang="en-US" b="1" dirty="0" smtClean="0"/>
              <a:t>28</a:t>
            </a:r>
            <a:r>
              <a:rPr lang="en-US" b="1" baseline="30000" dirty="0" smtClean="0"/>
              <a:t>th</a:t>
            </a:r>
            <a:r>
              <a:rPr lang="en-US" b="1" dirty="0" smtClean="0"/>
              <a:t> </a:t>
            </a:r>
            <a:r>
              <a:rPr lang="en-US" b="1" dirty="0"/>
              <a:t>February 1997 the so called military memorandum on political </a:t>
            </a:r>
            <a:r>
              <a:rPr lang="en-US" b="1" dirty="0" smtClean="0"/>
              <a:t>life</a:t>
            </a:r>
          </a:p>
          <a:p>
            <a:pPr algn="ctr">
              <a:buNone/>
            </a:pPr>
            <a:r>
              <a:rPr lang="en-US" dirty="0" smtClean="0"/>
              <a:t>In this text there were all the requests of the army: </a:t>
            </a:r>
          </a:p>
          <a:p>
            <a:pPr algn="ctr">
              <a:buNone/>
            </a:pPr>
            <a:endParaRPr lang="it-IT" dirty="0" smtClean="0"/>
          </a:p>
          <a:p>
            <a:pPr lvl="0" algn="ctr"/>
            <a:r>
              <a:rPr lang="en-US" dirty="0" smtClean="0"/>
              <a:t>Ban of the Islamic organizations</a:t>
            </a:r>
            <a:endParaRPr lang="it-IT" dirty="0" smtClean="0"/>
          </a:p>
          <a:p>
            <a:pPr lvl="0" algn="ctr"/>
            <a:r>
              <a:rPr lang="en-US" dirty="0" smtClean="0"/>
              <a:t>Closing of a lot of religious schools</a:t>
            </a:r>
            <a:endParaRPr lang="it-IT" dirty="0" smtClean="0"/>
          </a:p>
          <a:p>
            <a:pPr lvl="0" algn="ctr"/>
            <a:r>
              <a:rPr lang="en-US" dirty="0" smtClean="0"/>
              <a:t>Firing of a lot of teachers</a:t>
            </a:r>
            <a:endParaRPr lang="it-IT" dirty="0" smtClean="0"/>
          </a:p>
          <a:p>
            <a:pPr algn="ctr">
              <a:buNone/>
            </a:pPr>
            <a:endParaRPr lang="en-US" b="1"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POSTMODERN PUTSCH</a:t>
            </a:r>
            <a:endParaRPr lang="it-IT" dirty="0"/>
          </a:p>
        </p:txBody>
      </p:sp>
      <p:sp>
        <p:nvSpPr>
          <p:cNvPr id="3" name="Segnaposto contenuto 2"/>
          <p:cNvSpPr>
            <a:spLocks noGrp="1"/>
          </p:cNvSpPr>
          <p:nvPr>
            <p:ph idx="1"/>
          </p:nvPr>
        </p:nvSpPr>
        <p:spPr/>
        <p:txBody>
          <a:bodyPr/>
          <a:lstStyle/>
          <a:p>
            <a:pPr algn="just"/>
            <a:endParaRPr lang="en-US" b="1" dirty="0" smtClean="0"/>
          </a:p>
          <a:p>
            <a:pPr algn="just"/>
            <a:r>
              <a:rPr lang="en-US" b="1" dirty="0" smtClean="0"/>
              <a:t>6</a:t>
            </a:r>
            <a:r>
              <a:rPr lang="en-US" b="1" baseline="30000" dirty="0" smtClean="0"/>
              <a:t>th</a:t>
            </a:r>
            <a:r>
              <a:rPr lang="en-US" b="1" dirty="0" smtClean="0"/>
              <a:t> December 1997</a:t>
            </a:r>
            <a:r>
              <a:rPr lang="en-US" dirty="0" smtClean="0"/>
              <a:t> during a speech </a:t>
            </a:r>
            <a:r>
              <a:rPr lang="en-US" dirty="0" err="1" smtClean="0"/>
              <a:t>Erdogan</a:t>
            </a:r>
            <a:r>
              <a:rPr lang="en-US" dirty="0" smtClean="0"/>
              <a:t> decided to quote a religious theme. The Court for the State Security judged him and condemned him to 4 months of prison, resignation as Major and ban from political life</a:t>
            </a:r>
          </a:p>
          <a:p>
            <a:pPr algn="just">
              <a:buNone/>
            </a:pPr>
            <a:endParaRPr lang="it-IT" dirty="0" smtClean="0"/>
          </a:p>
          <a:p>
            <a:pPr algn="just"/>
            <a:r>
              <a:rPr lang="en-US" b="1" dirty="0" smtClean="0"/>
              <a:t>16</a:t>
            </a:r>
            <a:r>
              <a:rPr lang="en-US" b="1" baseline="30000" dirty="0" smtClean="0"/>
              <a:t>th</a:t>
            </a:r>
            <a:r>
              <a:rPr lang="en-US" b="1" dirty="0" smtClean="0"/>
              <a:t> January 1998 </a:t>
            </a:r>
            <a:r>
              <a:rPr lang="en-US" dirty="0" err="1" smtClean="0"/>
              <a:t>Refah</a:t>
            </a:r>
            <a:r>
              <a:rPr lang="en-US" dirty="0" smtClean="0"/>
              <a:t> was banned from Turkish political life</a:t>
            </a:r>
            <a:endParaRPr lang="it-IT" dirty="0" smtClean="0"/>
          </a:p>
          <a:p>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t>AKP AND ERDOGAN TRIUMPH</a:t>
            </a:r>
            <a:endParaRPr lang="it-IT" b="1" dirty="0"/>
          </a:p>
        </p:txBody>
      </p:sp>
      <p:sp>
        <p:nvSpPr>
          <p:cNvPr id="3" name="Segnaposto contenuto 2"/>
          <p:cNvSpPr>
            <a:spLocks noGrp="1"/>
          </p:cNvSpPr>
          <p:nvPr>
            <p:ph idx="1"/>
          </p:nvPr>
        </p:nvSpPr>
        <p:spPr/>
        <p:txBody>
          <a:bodyPr>
            <a:normAutofit lnSpcReduction="10000"/>
          </a:bodyPr>
          <a:lstStyle/>
          <a:p>
            <a:r>
              <a:rPr lang="en-US" b="1" dirty="0" smtClean="0"/>
              <a:t>14</a:t>
            </a:r>
            <a:r>
              <a:rPr lang="en-US" b="1" baseline="30000" dirty="0" smtClean="0"/>
              <a:t>th</a:t>
            </a:r>
            <a:r>
              <a:rPr lang="en-US" b="1" dirty="0" smtClean="0"/>
              <a:t> </a:t>
            </a:r>
            <a:r>
              <a:rPr lang="en-US" b="1" dirty="0"/>
              <a:t>August 2001 </a:t>
            </a:r>
            <a:r>
              <a:rPr lang="en-US" dirty="0" err="1" smtClean="0"/>
              <a:t>Erdogan</a:t>
            </a:r>
            <a:r>
              <a:rPr lang="en-US" dirty="0" smtClean="0"/>
              <a:t> founded AKP</a:t>
            </a:r>
            <a:endParaRPr lang="en-US" b="1" u="sng" dirty="0"/>
          </a:p>
          <a:p>
            <a:pPr algn="ctr">
              <a:buNone/>
            </a:pPr>
            <a:endParaRPr lang="en-US" b="1" u="sng" dirty="0" smtClean="0"/>
          </a:p>
          <a:p>
            <a:pPr algn="ctr">
              <a:buNone/>
            </a:pPr>
            <a:r>
              <a:rPr lang="en-US" b="1" u="sng" dirty="0" smtClean="0"/>
              <a:t>The new AKP party wanted to obtain Islamic vote but also votes from all the citizens tired and exhausted from the army</a:t>
            </a:r>
          </a:p>
          <a:p>
            <a:pPr algn="ctr">
              <a:buNone/>
            </a:pPr>
            <a:endParaRPr lang="en-US" b="1" u="sng" dirty="0" smtClean="0"/>
          </a:p>
          <a:p>
            <a:r>
              <a:rPr lang="en-US" dirty="0" smtClean="0"/>
              <a:t>3 November 2002 AKP won the elections </a:t>
            </a:r>
          </a:p>
          <a:p>
            <a:r>
              <a:rPr lang="en-US" dirty="0" err="1" smtClean="0"/>
              <a:t>Ecevit</a:t>
            </a:r>
            <a:r>
              <a:rPr lang="en-US" dirty="0" smtClean="0"/>
              <a:t> changed the Constitution and permitted </a:t>
            </a:r>
            <a:r>
              <a:rPr lang="en-US" dirty="0" err="1" smtClean="0"/>
              <a:t>Erdogan</a:t>
            </a:r>
            <a:r>
              <a:rPr lang="en-US" dirty="0" smtClean="0"/>
              <a:t> to be elected</a:t>
            </a:r>
          </a:p>
          <a:p>
            <a:r>
              <a:rPr lang="en-US" dirty="0" smtClean="0"/>
              <a:t>In March 2003 </a:t>
            </a:r>
            <a:r>
              <a:rPr lang="en-US" dirty="0" err="1" smtClean="0"/>
              <a:t>Erdogan</a:t>
            </a:r>
            <a:r>
              <a:rPr lang="en-US" dirty="0" smtClean="0"/>
              <a:t> became Prime Minister</a:t>
            </a:r>
            <a:endParaRPr lang="it-IT" u="sng"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ERDOGAN PATH TO GLORY</a:t>
            </a:r>
            <a:endParaRPr lang="it-CH" dirty="0"/>
          </a:p>
        </p:txBody>
      </p:sp>
      <p:sp>
        <p:nvSpPr>
          <p:cNvPr id="3" name="Segnaposto contenuto 2"/>
          <p:cNvSpPr>
            <a:spLocks noGrp="1"/>
          </p:cNvSpPr>
          <p:nvPr>
            <p:ph idx="1"/>
          </p:nvPr>
        </p:nvSpPr>
        <p:spPr/>
        <p:txBody>
          <a:bodyPr/>
          <a:lstStyle/>
          <a:p>
            <a:pPr marL="0" indent="0" algn="ctr">
              <a:buNone/>
            </a:pPr>
            <a:r>
              <a:rPr lang="en-US" b="1" dirty="0"/>
              <a:t>From October 2003 to July 2004 laws to modernize the justice and to reduce the army role in political </a:t>
            </a:r>
            <a:r>
              <a:rPr lang="en-US" b="1" dirty="0" smtClean="0"/>
              <a:t>life</a:t>
            </a:r>
            <a:endParaRPr lang="it-CH" dirty="0"/>
          </a:p>
          <a:p>
            <a:r>
              <a:rPr lang="en-US" dirty="0"/>
              <a:t>For the first time in the Turkish Republican history the Minister of Defense budget controlled by the </a:t>
            </a:r>
            <a:r>
              <a:rPr lang="en-US" dirty="0" smtClean="0"/>
              <a:t>Parliament</a:t>
            </a:r>
            <a:endParaRPr lang="it-CH" dirty="0"/>
          </a:p>
          <a:p>
            <a:r>
              <a:rPr lang="en-US" dirty="0"/>
              <a:t>Abolished the Courts for the Security of the State (dominated by military officials</a:t>
            </a:r>
            <a:r>
              <a:rPr lang="en-US" dirty="0" smtClean="0"/>
              <a:t>) </a:t>
            </a:r>
          </a:p>
          <a:p>
            <a:r>
              <a:rPr lang="en-US" dirty="0" smtClean="0"/>
              <a:t>The </a:t>
            </a:r>
            <a:r>
              <a:rPr lang="en-US" dirty="0"/>
              <a:t>Army lost also its control on the Educative System and on Radio and </a:t>
            </a:r>
            <a:r>
              <a:rPr lang="en-US" dirty="0" err="1"/>
              <a:t>Tv</a:t>
            </a:r>
            <a:endParaRPr lang="it-CH" dirty="0"/>
          </a:p>
          <a:p>
            <a:endParaRPr lang="it-CH" dirty="0"/>
          </a:p>
        </p:txBody>
      </p:sp>
    </p:spTree>
    <p:extLst>
      <p:ext uri="{BB962C8B-B14F-4D97-AF65-F5344CB8AC3E}">
        <p14:creationId xmlns="" xmlns:p14="http://schemas.microsoft.com/office/powerpoint/2010/main" val="22003160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ERDOGAN PATH TO GLORY</a:t>
            </a:r>
            <a:endParaRPr lang="it-IT" dirty="0"/>
          </a:p>
        </p:txBody>
      </p:sp>
      <p:sp>
        <p:nvSpPr>
          <p:cNvPr id="3" name="Segnaposto contenuto 2"/>
          <p:cNvSpPr>
            <a:spLocks noGrp="1"/>
          </p:cNvSpPr>
          <p:nvPr>
            <p:ph idx="1"/>
          </p:nvPr>
        </p:nvSpPr>
        <p:spPr/>
        <p:txBody>
          <a:bodyPr>
            <a:normAutofit fontScale="92500" lnSpcReduction="20000"/>
          </a:bodyPr>
          <a:lstStyle/>
          <a:p>
            <a:pPr algn="ctr">
              <a:buNone/>
            </a:pPr>
            <a:r>
              <a:rPr lang="en-US" b="1" u="sng" dirty="0" smtClean="0"/>
              <a:t>The occasion is to enter European Union  </a:t>
            </a:r>
          </a:p>
          <a:p>
            <a:r>
              <a:rPr lang="en-US" b="1" dirty="0" smtClean="0"/>
              <a:t>Ankara Agreement</a:t>
            </a:r>
            <a:r>
              <a:rPr lang="en-US" dirty="0" smtClean="0"/>
              <a:t> signed between Turkey and EEC on 12</a:t>
            </a:r>
            <a:r>
              <a:rPr lang="en-US" baseline="30000" dirty="0" smtClean="0"/>
              <a:t>th</a:t>
            </a:r>
            <a:r>
              <a:rPr lang="en-US" dirty="0" smtClean="0"/>
              <a:t> September 1963 to create a customs union</a:t>
            </a:r>
            <a:endParaRPr lang="it-IT" dirty="0" smtClean="0"/>
          </a:p>
          <a:p>
            <a:r>
              <a:rPr lang="en-US" b="1" dirty="0" smtClean="0"/>
              <a:t>1999</a:t>
            </a:r>
            <a:r>
              <a:rPr lang="en-US" dirty="0" smtClean="0"/>
              <a:t> Turkey obtained the status of candidate </a:t>
            </a:r>
            <a:endParaRPr lang="it-IT" dirty="0" smtClean="0"/>
          </a:p>
          <a:p>
            <a:r>
              <a:rPr lang="en-US" b="1" dirty="0" smtClean="0"/>
              <a:t>December 2004</a:t>
            </a:r>
            <a:r>
              <a:rPr lang="en-US" dirty="0" smtClean="0"/>
              <a:t>: European Council decided that Turkey could start the negotiations that officially were opened in October 2005</a:t>
            </a:r>
            <a:endParaRPr lang="it-IT" dirty="0" smtClean="0"/>
          </a:p>
          <a:p>
            <a:r>
              <a:rPr lang="en-US" dirty="0" smtClean="0"/>
              <a:t>Officially negotiations have never closed but they are formally in a loop (frozen) </a:t>
            </a:r>
            <a:r>
              <a:rPr lang="en-US" b="1" dirty="0" smtClean="0"/>
              <a:t>since 2008</a:t>
            </a:r>
            <a:endParaRPr lang="it-IT" b="1" dirty="0" smtClean="0"/>
          </a:p>
          <a:p>
            <a:r>
              <a:rPr lang="en-US" b="1" dirty="0" smtClean="0"/>
              <a:t>After the 2016 </a:t>
            </a:r>
            <a:r>
              <a:rPr lang="en-US" dirty="0" smtClean="0"/>
              <a:t>repressions following the putsch, the European Parliament voted by a large majority a resolution to stop all the negotiations</a:t>
            </a:r>
            <a:endParaRPr lang="it-IT" dirty="0" smtClean="0"/>
          </a:p>
          <a:p>
            <a:pPr>
              <a:buNone/>
            </a:pPr>
            <a:endParaRPr lang="it-IT"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smtClean="0">
                <a:effectLst>
                  <a:outerShdw blurRad="38100" dist="38100" dir="2700000" algn="tl">
                    <a:srgbClr val="000000">
                      <a:alpha val="43137"/>
                    </a:srgbClr>
                  </a:outerShdw>
                </a:effectLst>
              </a:rPr>
              <a:t>PROBLEMS ABOUT EU MEMBERSHIP</a:t>
            </a:r>
            <a:endParaRPr lang="it-IT" sz="4000"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fontScale="92500" lnSpcReduction="10000"/>
          </a:bodyPr>
          <a:lstStyle/>
          <a:p>
            <a:pPr algn="ctr">
              <a:buNone/>
            </a:pPr>
            <a:r>
              <a:rPr lang="it-IT" b="1" dirty="0" err="1" smtClean="0"/>
              <a:t>Armenian</a:t>
            </a:r>
            <a:r>
              <a:rPr lang="it-IT" b="1" dirty="0" smtClean="0"/>
              <a:t> Genocide?</a:t>
            </a:r>
          </a:p>
          <a:p>
            <a:pPr algn="ctr">
              <a:buNone/>
            </a:pPr>
            <a:r>
              <a:rPr lang="en-US" dirty="0" smtClean="0"/>
              <a:t>From April 1915 a mass deportation from eastern Anatolian regions till Syria. </a:t>
            </a:r>
          </a:p>
          <a:p>
            <a:pPr algn="ctr">
              <a:buNone/>
            </a:pPr>
            <a:r>
              <a:rPr lang="en-US" dirty="0" smtClean="0"/>
              <a:t>At the end of 1915 no more Armenians in the Anatolian Peninsula. </a:t>
            </a:r>
            <a:endParaRPr lang="it-IT" dirty="0" smtClean="0"/>
          </a:p>
          <a:p>
            <a:pPr algn="ctr">
              <a:buNone/>
            </a:pPr>
            <a:r>
              <a:rPr lang="en-US" b="1" dirty="0" smtClean="0"/>
              <a:t>Numbers of a real genocide, one and half million of dead</a:t>
            </a:r>
            <a:endParaRPr lang="it-IT" b="1" dirty="0" smtClean="0"/>
          </a:p>
          <a:p>
            <a:pPr algn="ctr">
              <a:buNone/>
            </a:pPr>
            <a:r>
              <a:rPr lang="en-US" b="1" dirty="0" smtClean="0"/>
              <a:t>Why is it possible to define it the first MODERN GENOCIDE? </a:t>
            </a:r>
            <a:endParaRPr lang="it-IT" dirty="0" smtClean="0"/>
          </a:p>
          <a:p>
            <a:pPr lvl="0"/>
            <a:r>
              <a:rPr lang="en-US" b="1" dirty="0" smtClean="0"/>
              <a:t>PLANNED</a:t>
            </a:r>
            <a:endParaRPr lang="it-IT" dirty="0" smtClean="0"/>
          </a:p>
          <a:p>
            <a:pPr lvl="0"/>
            <a:r>
              <a:rPr lang="en-US" b="1" dirty="0" smtClean="0"/>
              <a:t>TOWARDS AN INTERNAL ENEMY </a:t>
            </a:r>
            <a:endParaRPr lang="it-IT" dirty="0" smtClean="0"/>
          </a:p>
          <a:p>
            <a:pPr algn="ctr">
              <a:buNone/>
            </a:pPr>
            <a:endParaRPr lang="it-IT"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CLEAR WESTERN CHOICE</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fontScale="77500" lnSpcReduction="20000"/>
          </a:bodyPr>
          <a:lstStyle/>
          <a:p>
            <a:pPr>
              <a:buNone/>
            </a:pPr>
            <a:r>
              <a:rPr lang="en-US" dirty="0" smtClean="0"/>
              <a:t>“The future of Turkey as an independent and economically sound state is clearly no less important to the freedom-loving peoples of the world than the future of Greece. The circumstances in which Turkey finds itself today are considerably different from those of Greece. Turkey has been spared the disasters that have beset Greece. And during the war, the United States and Great Britain furnished Turkey with material aid. </a:t>
            </a:r>
            <a:endParaRPr lang="it-IT" dirty="0" smtClean="0"/>
          </a:p>
          <a:p>
            <a:pPr>
              <a:buNone/>
            </a:pPr>
            <a:r>
              <a:rPr lang="en-US" dirty="0" smtClean="0"/>
              <a:t>Nevertheless, Turkey now needs our support. Since the war Turkey has sought financial assistance from Great Britain and the United States for the purpose of effecting that modernization necessary for the maintenance of its national integrity. That integrity is essential to the preservation of order in the Middle East. </a:t>
            </a:r>
            <a:endParaRPr lang="it-IT" dirty="0" smtClean="0"/>
          </a:p>
          <a:p>
            <a:pPr>
              <a:buNone/>
            </a:pPr>
            <a:r>
              <a:rPr lang="en-US" dirty="0" smtClean="0"/>
              <a:t>The British government has informed us that, owing to its own difficulties can no longer extend financial or economic aid to Turkey. </a:t>
            </a:r>
            <a:endParaRPr lang="it-IT" dirty="0" smtClean="0"/>
          </a:p>
          <a:p>
            <a:pPr>
              <a:buNone/>
            </a:pPr>
            <a:r>
              <a:rPr lang="en-US" dirty="0" smtClean="0"/>
              <a:t>As in the case of Greece, if Turkey is to have the assistance it needs, the United States must supply it. We are the only country able to provide that help”. </a:t>
            </a:r>
            <a:endParaRPr lang="it-IT" dirty="0" smtClean="0"/>
          </a:p>
          <a:p>
            <a:pPr>
              <a:buNone/>
            </a:pPr>
            <a:endParaRPr lang="it-IT"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ERDOGAN PATH TO GLORY</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fontScale="92500" lnSpcReduction="20000"/>
          </a:bodyPr>
          <a:lstStyle/>
          <a:p>
            <a:r>
              <a:rPr lang="en-US" b="1" dirty="0" smtClean="0"/>
              <a:t>2010 Constitutional Reform</a:t>
            </a:r>
            <a:r>
              <a:rPr lang="en-US" dirty="0" smtClean="0"/>
              <a:t>. Reduced the army power on the Constitutional Court</a:t>
            </a:r>
            <a:endParaRPr lang="it-IT" dirty="0" smtClean="0"/>
          </a:p>
          <a:p>
            <a:r>
              <a:rPr lang="en-US" b="1" dirty="0" smtClean="0"/>
              <a:t>12 June </a:t>
            </a:r>
            <a:r>
              <a:rPr lang="en-US" b="1" dirty="0" smtClean="0"/>
              <a:t>2011: </a:t>
            </a:r>
            <a:r>
              <a:rPr lang="en-US" dirty="0" smtClean="0"/>
              <a:t>elections and </a:t>
            </a:r>
            <a:r>
              <a:rPr lang="en-US" dirty="0" err="1" smtClean="0"/>
              <a:t>Erdogan</a:t>
            </a:r>
            <a:r>
              <a:rPr lang="en-US" dirty="0" smtClean="0"/>
              <a:t> </a:t>
            </a:r>
            <a:r>
              <a:rPr lang="en-US" dirty="0" smtClean="0"/>
              <a:t>tries to obtain a 2/3 majority, to transform Parliamentary Republic in a Presidential </a:t>
            </a:r>
            <a:r>
              <a:rPr lang="en-US" dirty="0" smtClean="0"/>
              <a:t>system. </a:t>
            </a:r>
            <a:r>
              <a:rPr lang="en-US" dirty="0" err="1" smtClean="0"/>
              <a:t>Erdogan</a:t>
            </a:r>
            <a:r>
              <a:rPr lang="en-US" dirty="0" smtClean="0"/>
              <a:t> </a:t>
            </a:r>
            <a:r>
              <a:rPr lang="en-US" dirty="0" smtClean="0"/>
              <a:t>didn’t arrive to </a:t>
            </a:r>
            <a:r>
              <a:rPr lang="en-US" dirty="0" smtClean="0"/>
              <a:t>obtain this</a:t>
            </a:r>
            <a:endParaRPr lang="en-US" dirty="0" smtClean="0"/>
          </a:p>
          <a:p>
            <a:r>
              <a:rPr lang="en-US" b="1" dirty="0" smtClean="0"/>
              <a:t>10 August 2014 </a:t>
            </a:r>
            <a:r>
              <a:rPr lang="en-US" dirty="0" err="1" smtClean="0"/>
              <a:t>Erdogan</a:t>
            </a:r>
            <a:r>
              <a:rPr lang="en-US" dirty="0" smtClean="0"/>
              <a:t> elected </a:t>
            </a:r>
            <a:r>
              <a:rPr lang="en-US" dirty="0" err="1" smtClean="0"/>
              <a:t>presidentby</a:t>
            </a:r>
            <a:r>
              <a:rPr lang="en-US" dirty="0" smtClean="0"/>
              <a:t> the Parliament. </a:t>
            </a:r>
            <a:r>
              <a:rPr lang="en-US" dirty="0" smtClean="0"/>
              <a:t>He started to work hard to change the Constitution</a:t>
            </a:r>
          </a:p>
          <a:p>
            <a:r>
              <a:rPr lang="en-US" b="1" dirty="0" smtClean="0"/>
              <a:t>16 April 2017 </a:t>
            </a:r>
            <a:r>
              <a:rPr lang="en-US" dirty="0" smtClean="0"/>
              <a:t>constitutional referendum to change institutional </a:t>
            </a:r>
            <a:r>
              <a:rPr lang="en-US" dirty="0" smtClean="0"/>
              <a:t>system. 51</a:t>
            </a:r>
            <a:r>
              <a:rPr lang="en-US" dirty="0" smtClean="0"/>
              <a:t>% voted yes to the end of the Parliamentary Republic and for the transformation in a </a:t>
            </a:r>
            <a:r>
              <a:rPr lang="en-US" b="1" dirty="0" smtClean="0"/>
              <a:t>presidential one </a:t>
            </a:r>
            <a:endParaRPr lang="en-US" b="1" dirty="0" smtClean="0"/>
          </a:p>
          <a:p>
            <a:r>
              <a:rPr lang="en-US" b="1" dirty="0" smtClean="0"/>
              <a:t>26 June 2017: </a:t>
            </a:r>
            <a:r>
              <a:rPr lang="en-US" dirty="0" smtClean="0"/>
              <a:t>elected President but only with 52%</a:t>
            </a:r>
            <a:endParaRPr lang="it-IT" dirty="0" smtClean="0"/>
          </a:p>
          <a:p>
            <a:endParaRPr lang="it-IT"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t>ISLAM IN THE NEW TURKEY</a:t>
            </a:r>
            <a:endParaRPr lang="it-IT" b="1" dirty="0"/>
          </a:p>
        </p:txBody>
      </p:sp>
      <p:sp>
        <p:nvSpPr>
          <p:cNvPr id="3" name="Segnaposto contenuto 2"/>
          <p:cNvSpPr>
            <a:spLocks noGrp="1"/>
          </p:cNvSpPr>
          <p:nvPr>
            <p:ph idx="1"/>
          </p:nvPr>
        </p:nvSpPr>
        <p:spPr/>
        <p:txBody>
          <a:bodyPr>
            <a:normAutofit fontScale="85000" lnSpcReduction="10000"/>
          </a:bodyPr>
          <a:lstStyle/>
          <a:p>
            <a:r>
              <a:rPr lang="en-US" b="1" dirty="0" err="1" smtClean="0"/>
              <a:t>Hagia</a:t>
            </a:r>
            <a:r>
              <a:rPr lang="en-US" b="1" dirty="0" smtClean="0"/>
              <a:t> Sophia</a:t>
            </a:r>
            <a:r>
              <a:rPr lang="en-US" dirty="0" smtClean="0"/>
              <a:t> opened to the prayer as a mosque in July </a:t>
            </a:r>
            <a:r>
              <a:rPr lang="en-US" dirty="0" smtClean="0"/>
              <a:t>2020</a:t>
            </a:r>
            <a:endParaRPr lang="it-IT" dirty="0" smtClean="0"/>
          </a:p>
          <a:p>
            <a:r>
              <a:rPr lang="en-US" b="1" dirty="0" err="1" smtClean="0"/>
              <a:t>Kariye</a:t>
            </a:r>
            <a:r>
              <a:rPr lang="en-US" b="1" dirty="0" smtClean="0"/>
              <a:t> Museum</a:t>
            </a:r>
            <a:r>
              <a:rPr lang="en-US" dirty="0" smtClean="0"/>
              <a:t> transformed in a mosque in August </a:t>
            </a:r>
            <a:r>
              <a:rPr lang="en-US" dirty="0" smtClean="0"/>
              <a:t>2020 </a:t>
            </a:r>
            <a:endParaRPr lang="it-IT" dirty="0" smtClean="0"/>
          </a:p>
          <a:p>
            <a:endParaRPr lang="en-US" dirty="0" smtClean="0"/>
          </a:p>
          <a:p>
            <a:pPr algn="ctr">
              <a:buNone/>
            </a:pPr>
            <a:r>
              <a:rPr lang="en-US" b="1" u="sng" dirty="0" err="1" smtClean="0"/>
              <a:t>Erdogan</a:t>
            </a:r>
            <a:r>
              <a:rPr lang="en-US" b="1" u="sng" dirty="0" smtClean="0"/>
              <a:t> favorite </a:t>
            </a:r>
            <a:r>
              <a:rPr lang="en-US" b="1" u="sng" dirty="0" smtClean="0"/>
              <a:t>target is school: an Islamic </a:t>
            </a:r>
            <a:r>
              <a:rPr lang="en-US" b="1" u="sng" dirty="0" smtClean="0"/>
              <a:t>education</a:t>
            </a:r>
            <a:endParaRPr lang="it-IT" b="1" u="sng" dirty="0" smtClean="0"/>
          </a:p>
          <a:p>
            <a:pPr lvl="0"/>
            <a:r>
              <a:rPr lang="en-US" dirty="0" smtClean="0"/>
              <a:t>Reform 2012 with a strong intervention on the scholastic program</a:t>
            </a:r>
            <a:endParaRPr lang="it-IT" dirty="0" smtClean="0"/>
          </a:p>
          <a:p>
            <a:pPr>
              <a:buNone/>
            </a:pPr>
            <a:r>
              <a:rPr lang="en-US" dirty="0" smtClean="0"/>
              <a:t>- Cancel </a:t>
            </a:r>
            <a:r>
              <a:rPr lang="en-US" dirty="0" smtClean="0"/>
              <a:t>evolutionism of Darwin</a:t>
            </a:r>
            <a:endParaRPr lang="it-IT" dirty="0" smtClean="0"/>
          </a:p>
          <a:p>
            <a:pPr>
              <a:buNone/>
            </a:pPr>
            <a:r>
              <a:rPr lang="en-US" dirty="0" smtClean="0"/>
              <a:t>- Teaching </a:t>
            </a:r>
            <a:r>
              <a:rPr lang="en-US" dirty="0" smtClean="0"/>
              <a:t>Moral Islam</a:t>
            </a:r>
            <a:endParaRPr lang="it-IT" dirty="0" smtClean="0"/>
          </a:p>
          <a:p>
            <a:r>
              <a:rPr lang="en-US" dirty="0" smtClean="0"/>
              <a:t>Strong economic investment in </a:t>
            </a:r>
            <a:r>
              <a:rPr lang="en-US" dirty="0" smtClean="0"/>
              <a:t>schools </a:t>
            </a:r>
            <a:r>
              <a:rPr lang="en-US" dirty="0" smtClean="0"/>
              <a:t>for imams </a:t>
            </a:r>
            <a:r>
              <a:rPr lang="en-US" dirty="0" smtClean="0"/>
              <a:t>to </a:t>
            </a:r>
            <a:r>
              <a:rPr lang="en-US" dirty="0" smtClean="0"/>
              <a:t>educate young men to be imams and preachers (extended to pupils of 10-14 years old) – today 1.3 millions of young male students in 4000 schools. </a:t>
            </a:r>
            <a:endParaRPr lang="it-IT" dirty="0" smtClean="0"/>
          </a:p>
          <a:p>
            <a:endParaRPr lang="it-IT"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err="1" smtClean="0">
                <a:effectLst>
                  <a:outerShdw blurRad="38100" dist="38100" dir="2700000" algn="tl">
                    <a:srgbClr val="000000">
                      <a:alpha val="43137"/>
                    </a:srgbClr>
                  </a:outerShdw>
                </a:effectLst>
              </a:rPr>
              <a:t>Ahmet</a:t>
            </a:r>
            <a:r>
              <a:rPr lang="it-IT" b="1" dirty="0" smtClean="0">
                <a:effectLst>
                  <a:outerShdw blurRad="38100" dist="38100" dir="2700000" algn="tl">
                    <a:srgbClr val="000000">
                      <a:alpha val="43137"/>
                    </a:srgbClr>
                  </a:outerShdw>
                </a:effectLst>
              </a:rPr>
              <a:t> </a:t>
            </a:r>
            <a:r>
              <a:rPr lang="it-IT" b="1" dirty="0" err="1" smtClean="0">
                <a:effectLst>
                  <a:outerShdw blurRad="38100" dist="38100" dir="2700000" algn="tl">
                    <a:srgbClr val="000000">
                      <a:alpha val="43137"/>
                    </a:srgbClr>
                  </a:outerShdw>
                </a:effectLst>
              </a:rPr>
              <a:t>Davutoglu</a:t>
            </a:r>
            <a:endParaRPr lang="it-IT" b="1" dirty="0">
              <a:effectLst>
                <a:outerShdw blurRad="38100" dist="38100" dir="2700000" algn="tl">
                  <a:srgbClr val="000000">
                    <a:alpha val="43137"/>
                  </a:srgbClr>
                </a:outerShdw>
              </a:effectLst>
            </a:endParaRPr>
          </a:p>
        </p:txBody>
      </p:sp>
      <p:pic>
        <p:nvPicPr>
          <p:cNvPr id="4" name="Segnaposto contenuto 3" descr="Davutoglu_Harvard_University.png"/>
          <p:cNvPicPr>
            <a:picLocks noGrp="1" noChangeAspect="1"/>
          </p:cNvPicPr>
          <p:nvPr>
            <p:ph idx="1"/>
          </p:nvPr>
        </p:nvPicPr>
        <p:blipFill>
          <a:blip r:embed="rId2" cstate="print"/>
          <a:stretch>
            <a:fillRect/>
          </a:stretch>
        </p:blipFill>
        <p:spPr>
          <a:xfrm>
            <a:off x="2624137" y="2048669"/>
            <a:ext cx="3895725" cy="4162425"/>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smtClean="0">
                <a:effectLst>
                  <a:outerShdw blurRad="38100" dist="38100" dir="2700000" algn="tl">
                    <a:srgbClr val="000000">
                      <a:alpha val="43137"/>
                    </a:srgbClr>
                  </a:outerShdw>
                </a:effectLst>
              </a:rPr>
              <a:t>STRATEGIC DEPTH</a:t>
            </a:r>
            <a:endParaRPr lang="it-IT" dirty="0"/>
          </a:p>
        </p:txBody>
      </p:sp>
      <p:pic>
        <p:nvPicPr>
          <p:cNvPr id="4" name="Segnaposto contenuto 3" descr="strategic_depth_turkey’s_international_position_6.jpg"/>
          <p:cNvPicPr>
            <a:picLocks noGrp="1" noChangeAspect="1"/>
          </p:cNvPicPr>
          <p:nvPr>
            <p:ph idx="1"/>
          </p:nvPr>
        </p:nvPicPr>
        <p:blipFill>
          <a:blip r:embed="rId2" cstate="print"/>
          <a:stretch>
            <a:fillRect/>
          </a:stretch>
        </p:blipFill>
        <p:spPr>
          <a:xfrm>
            <a:off x="3134859" y="1935163"/>
            <a:ext cx="2874281" cy="4389437"/>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smtClean="0">
                <a:effectLst>
                  <a:outerShdw blurRad="38100" dist="38100" dir="2700000" algn="tl">
                    <a:srgbClr val="000000">
                      <a:alpha val="43137"/>
                    </a:srgbClr>
                  </a:outerShdw>
                </a:effectLst>
              </a:rPr>
              <a:t>STRATEGIC DEPTH</a:t>
            </a:r>
            <a:endParaRPr lang="it-CH"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fontScale="92500" lnSpcReduction="10000"/>
          </a:bodyPr>
          <a:lstStyle/>
          <a:p>
            <a:pPr marL="0" lvl="0" indent="0" algn="ctr">
              <a:buNone/>
            </a:pPr>
            <a:r>
              <a:rPr lang="en-US" b="1" u="sng" dirty="0"/>
              <a:t>Neo-Ottoman or Pan-Islamic approach</a:t>
            </a:r>
            <a:endParaRPr lang="it-CH" b="1" u="sng" dirty="0"/>
          </a:p>
          <a:p>
            <a:pPr lvl="0"/>
            <a:r>
              <a:rPr lang="en-US" dirty="0" smtClean="0"/>
              <a:t>Important </a:t>
            </a:r>
            <a:r>
              <a:rPr lang="en-US" dirty="0"/>
              <a:t>role in Middle-East, in the Balkans, in the Caucasian Area, in Central Asia and in the Mediterranean Area. It’s time to stop with the idea of Turkey as a </a:t>
            </a:r>
            <a:r>
              <a:rPr lang="en-US" dirty="0" smtClean="0"/>
              <a:t>bridge </a:t>
            </a:r>
            <a:endParaRPr lang="it-CH" dirty="0"/>
          </a:p>
          <a:p>
            <a:pPr lvl="0"/>
            <a:r>
              <a:rPr lang="en-US" dirty="0" smtClean="0"/>
              <a:t>To </a:t>
            </a:r>
            <a:r>
              <a:rPr lang="en-US" dirty="0"/>
              <a:t>show its own independent identity, it is a geopolitical independent </a:t>
            </a:r>
            <a:r>
              <a:rPr lang="en-US" dirty="0" smtClean="0"/>
              <a:t>subject </a:t>
            </a:r>
            <a:endParaRPr lang="it-CH" dirty="0"/>
          </a:p>
          <a:p>
            <a:pPr lvl="0"/>
            <a:r>
              <a:rPr lang="en-US" dirty="0"/>
              <a:t>T</a:t>
            </a:r>
            <a:r>
              <a:rPr lang="en-US" dirty="0" smtClean="0"/>
              <a:t>o </a:t>
            </a:r>
            <a:r>
              <a:rPr lang="en-US" dirty="0"/>
              <a:t>release from too close relationship with European Union and with US (and also </a:t>
            </a:r>
            <a:r>
              <a:rPr lang="en-US" dirty="0" err="1"/>
              <a:t>Nato</a:t>
            </a:r>
            <a:r>
              <a:rPr lang="en-US" dirty="0" smtClean="0"/>
              <a:t>)</a:t>
            </a:r>
            <a:endParaRPr lang="it-CH" dirty="0"/>
          </a:p>
          <a:p>
            <a:pPr lvl="0"/>
            <a:r>
              <a:rPr lang="en-US" dirty="0"/>
              <a:t>T</a:t>
            </a:r>
            <a:r>
              <a:rPr lang="en-US" dirty="0" smtClean="0"/>
              <a:t>o </a:t>
            </a:r>
            <a:r>
              <a:rPr lang="en-US" dirty="0"/>
              <a:t>perform a sort of soft power (</a:t>
            </a:r>
            <a:r>
              <a:rPr lang="en-US" dirty="0" err="1"/>
              <a:t>pax</a:t>
            </a:r>
            <a:r>
              <a:rPr lang="en-US" dirty="0"/>
              <a:t> </a:t>
            </a:r>
            <a:r>
              <a:rPr lang="en-US" dirty="0" err="1"/>
              <a:t>ottomanica</a:t>
            </a:r>
            <a:r>
              <a:rPr lang="en-US" dirty="0"/>
              <a:t>) in a vast area for being the natural interlocutor of the two global powers: US and </a:t>
            </a:r>
            <a:r>
              <a:rPr lang="en-US" dirty="0" smtClean="0"/>
              <a:t>China</a:t>
            </a:r>
            <a:endParaRPr lang="it-CH" dirty="0"/>
          </a:p>
          <a:p>
            <a:pPr marL="0" indent="0">
              <a:buNone/>
            </a:pPr>
            <a:endParaRPr lang="it-CH" dirty="0"/>
          </a:p>
        </p:txBody>
      </p:sp>
    </p:spTree>
    <p:extLst>
      <p:ext uri="{BB962C8B-B14F-4D97-AF65-F5344CB8AC3E}">
        <p14:creationId xmlns="" xmlns:p14="http://schemas.microsoft.com/office/powerpoint/2010/main" val="20824218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b="1" dirty="0" smtClean="0">
                <a:effectLst>
                  <a:outerShdw blurRad="38100" dist="38100" dir="2700000" algn="tl">
                    <a:srgbClr val="000000">
                      <a:alpha val="43137"/>
                    </a:srgbClr>
                  </a:outerShdw>
                </a:effectLst>
              </a:rPr>
              <a:t>ERDOGAN NEW FOREIGN POLICY</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lstStyle/>
          <a:p>
            <a:pPr algn="ctr">
              <a:buNone/>
            </a:pPr>
            <a:r>
              <a:rPr lang="en-US" b="1" dirty="0" err="1" smtClean="0"/>
              <a:t>Erdogan</a:t>
            </a:r>
            <a:r>
              <a:rPr lang="en-US" b="1" dirty="0" smtClean="0"/>
              <a:t> </a:t>
            </a:r>
            <a:r>
              <a:rPr lang="it-IT" b="1" dirty="0" err="1" smtClean="0"/>
              <a:t>Foreign</a:t>
            </a:r>
            <a:r>
              <a:rPr lang="it-IT" b="1" dirty="0" smtClean="0"/>
              <a:t> policy </a:t>
            </a:r>
            <a:r>
              <a:rPr lang="it-IT" b="1" dirty="0" err="1" smtClean="0"/>
              <a:t>changes</a:t>
            </a:r>
            <a:endParaRPr lang="it-IT" dirty="0" smtClean="0"/>
          </a:p>
          <a:p>
            <a:pPr lvl="0"/>
            <a:endParaRPr lang="en-US" dirty="0" smtClean="0"/>
          </a:p>
          <a:p>
            <a:pPr lvl="0"/>
            <a:r>
              <a:rPr lang="en-US" dirty="0" smtClean="0"/>
              <a:t>Towards US in particularly after the Iraqi War</a:t>
            </a:r>
            <a:endParaRPr lang="it-IT" dirty="0" smtClean="0"/>
          </a:p>
          <a:p>
            <a:pPr lvl="0"/>
            <a:r>
              <a:rPr lang="en-US" dirty="0" smtClean="0"/>
              <a:t>Towards Europe</a:t>
            </a:r>
            <a:endParaRPr lang="it-IT" dirty="0" smtClean="0"/>
          </a:p>
          <a:p>
            <a:pPr lvl="0"/>
            <a:r>
              <a:rPr lang="en-US" dirty="0" smtClean="0"/>
              <a:t>Towards Israel</a:t>
            </a:r>
            <a:endParaRPr lang="it-IT" dirty="0" smtClean="0"/>
          </a:p>
          <a:p>
            <a:pPr lvl="0"/>
            <a:r>
              <a:rPr lang="en-US" dirty="0" smtClean="0"/>
              <a:t>Leadership in Sunni world</a:t>
            </a:r>
            <a:endParaRPr lang="it-IT" dirty="0" smtClean="0"/>
          </a:p>
          <a:p>
            <a:pPr>
              <a:buNone/>
            </a:pPr>
            <a:endParaRPr lang="it-IT"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2016 TURNING POINT</a:t>
            </a:r>
            <a:endParaRPr lang="it-IT" b="1" dirty="0">
              <a:effectLst>
                <a:outerShdw blurRad="38100" dist="38100" dir="2700000" algn="tl">
                  <a:srgbClr val="000000">
                    <a:alpha val="43137"/>
                  </a:srgbClr>
                </a:outerShdw>
              </a:effectLst>
            </a:endParaRPr>
          </a:p>
        </p:txBody>
      </p:sp>
      <p:pic>
        <p:nvPicPr>
          <p:cNvPr id="4" name="Segnaposto contenuto 3" descr="0013dcd1-1600.jpg"/>
          <p:cNvPicPr>
            <a:picLocks noGrp="1" noChangeAspect="1"/>
          </p:cNvPicPr>
          <p:nvPr>
            <p:ph idx="1"/>
          </p:nvPr>
        </p:nvPicPr>
        <p:blipFill>
          <a:blip r:embed="rId2" cstate="print"/>
          <a:stretch>
            <a:fillRect/>
          </a:stretch>
        </p:blipFill>
        <p:spPr>
          <a:xfrm>
            <a:off x="661588" y="1935163"/>
            <a:ext cx="7820823" cy="4389437"/>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2016 TURNING POINT</a:t>
            </a:r>
            <a:endParaRPr lang="it-IT" dirty="0"/>
          </a:p>
        </p:txBody>
      </p:sp>
      <p:pic>
        <p:nvPicPr>
          <p:cNvPr id="4" name="Segnaposto contenuto 3" descr="_90416589_034089086-1.jpg"/>
          <p:cNvPicPr>
            <a:picLocks noGrp="1" noChangeAspect="1"/>
          </p:cNvPicPr>
          <p:nvPr>
            <p:ph idx="1"/>
          </p:nvPr>
        </p:nvPicPr>
        <p:blipFill>
          <a:blip r:embed="rId2" cstate="print"/>
          <a:stretch>
            <a:fillRect/>
          </a:stretch>
        </p:blipFill>
        <p:spPr>
          <a:xfrm>
            <a:off x="670278" y="1935163"/>
            <a:ext cx="7803444" cy="4389437"/>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FROM A EUROPEAN PERSPECTIVE</a:t>
            </a:r>
            <a:endParaRPr lang="it-IT" dirty="0"/>
          </a:p>
        </p:txBody>
      </p:sp>
      <p:sp>
        <p:nvSpPr>
          <p:cNvPr id="3" name="Segnaposto contenuto 2"/>
          <p:cNvSpPr>
            <a:spLocks noGrp="1"/>
          </p:cNvSpPr>
          <p:nvPr>
            <p:ph idx="1"/>
          </p:nvPr>
        </p:nvSpPr>
        <p:spPr/>
        <p:txBody>
          <a:bodyPr/>
          <a:lstStyle/>
          <a:p>
            <a:pPr algn="ctr">
              <a:buNone/>
            </a:pPr>
            <a:r>
              <a:rPr lang="en-US" b="1" dirty="0" smtClean="0"/>
              <a:t>Turkey is</a:t>
            </a:r>
            <a:endParaRPr lang="it-IT" b="1" dirty="0" smtClean="0"/>
          </a:p>
          <a:p>
            <a:pPr lvl="0"/>
            <a:r>
              <a:rPr lang="en-US" dirty="0" smtClean="0"/>
              <a:t>A strategic partner in the economic and trade fields</a:t>
            </a:r>
            <a:endParaRPr lang="it-IT" dirty="0" smtClean="0"/>
          </a:p>
          <a:p>
            <a:pPr lvl="0"/>
            <a:r>
              <a:rPr lang="en-US" dirty="0" smtClean="0"/>
              <a:t>An adversarial interlocutor in the Eastern Mediterranean crisis</a:t>
            </a:r>
            <a:endParaRPr lang="it-IT" dirty="0" smtClean="0"/>
          </a:p>
          <a:p>
            <a:pPr lvl="0"/>
            <a:r>
              <a:rPr lang="en-US" dirty="0" smtClean="0"/>
              <a:t>An adversarial protagonist in the complicated relations between religion and politics, in the integration policies inside our European societies (example of France)</a:t>
            </a:r>
            <a:endParaRPr lang="it-IT" dirty="0" smtClean="0"/>
          </a:p>
          <a:p>
            <a:pPr lvl="0"/>
            <a:r>
              <a:rPr lang="en-US" dirty="0" smtClean="0"/>
              <a:t>A negative player inside </a:t>
            </a:r>
            <a:r>
              <a:rPr lang="en-US" dirty="0" err="1" smtClean="0"/>
              <a:t>Nato</a:t>
            </a:r>
            <a:endParaRPr lang="it-IT" dirty="0" smtClean="0"/>
          </a:p>
          <a:p>
            <a:endParaRPr lang="it-IT"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ERDOGAN VERSUS MACRON</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a:bodyPr>
          <a:lstStyle/>
          <a:p>
            <a:pPr lvl="0"/>
            <a:r>
              <a:rPr lang="en-US" dirty="0" smtClean="0"/>
              <a:t>France is the </a:t>
            </a:r>
            <a:r>
              <a:rPr lang="en-US" b="1" dirty="0" smtClean="0"/>
              <a:t>best symbol of </a:t>
            </a:r>
            <a:r>
              <a:rPr lang="en-US" b="1" dirty="0" smtClean="0"/>
              <a:t>secularism</a:t>
            </a:r>
            <a:r>
              <a:rPr lang="en-US" dirty="0" smtClean="0"/>
              <a:t> </a:t>
            </a:r>
            <a:endParaRPr lang="it-IT" dirty="0" smtClean="0"/>
          </a:p>
          <a:p>
            <a:pPr lvl="0"/>
            <a:r>
              <a:rPr lang="en-US" dirty="0" smtClean="0"/>
              <a:t>Macron </a:t>
            </a:r>
            <a:r>
              <a:rPr lang="en-US" dirty="0" smtClean="0"/>
              <a:t>represents </a:t>
            </a:r>
            <a:r>
              <a:rPr lang="en-US" dirty="0" smtClean="0"/>
              <a:t>the only European </a:t>
            </a:r>
            <a:r>
              <a:rPr lang="en-US" b="1" dirty="0" smtClean="0"/>
              <a:t>leader fighting against </a:t>
            </a:r>
            <a:r>
              <a:rPr lang="en-US" b="1" dirty="0" err="1" smtClean="0"/>
              <a:t>Erdogan</a:t>
            </a:r>
            <a:r>
              <a:rPr lang="en-US" b="1" dirty="0" smtClean="0"/>
              <a:t> re-</a:t>
            </a:r>
            <a:r>
              <a:rPr lang="en-US" b="1" dirty="0" err="1" smtClean="0"/>
              <a:t>islamization</a:t>
            </a:r>
            <a:r>
              <a:rPr lang="en-US" dirty="0" smtClean="0"/>
              <a:t> internal but also of the big Turkish community all over </a:t>
            </a:r>
            <a:r>
              <a:rPr lang="en-US" dirty="0" smtClean="0"/>
              <a:t>Europe</a:t>
            </a:r>
            <a:endParaRPr lang="it-IT" dirty="0" smtClean="0"/>
          </a:p>
          <a:p>
            <a:pPr lvl="0"/>
            <a:r>
              <a:rPr lang="en-US" b="1" dirty="0" smtClean="0"/>
              <a:t>Macron </a:t>
            </a:r>
            <a:r>
              <a:rPr lang="en-US" b="1" dirty="0" smtClean="0"/>
              <a:t>is the only geopolitical competitors</a:t>
            </a:r>
            <a:r>
              <a:rPr lang="en-US" dirty="0" smtClean="0"/>
              <a:t> in the Eastern Mediterranean Sea </a:t>
            </a:r>
            <a:r>
              <a:rPr lang="en-US" dirty="0" smtClean="0"/>
              <a:t>(see French </a:t>
            </a:r>
            <a:r>
              <a:rPr lang="en-US" dirty="0" smtClean="0"/>
              <a:t>military support to Cyprus and Greece; </a:t>
            </a:r>
            <a:r>
              <a:rPr lang="en-US" dirty="0" smtClean="0"/>
              <a:t>see Macron’s </a:t>
            </a:r>
            <a:r>
              <a:rPr lang="en-US" dirty="0" smtClean="0"/>
              <a:t>words about </a:t>
            </a:r>
            <a:r>
              <a:rPr lang="en-US" dirty="0" err="1" smtClean="0"/>
              <a:t>Nato</a:t>
            </a:r>
            <a:r>
              <a:rPr lang="en-US" dirty="0" smtClean="0"/>
              <a:t>: “What we have seen, why I spoke about “brain death”, is that NATO as a system doesn’t regulate its </a:t>
            </a:r>
            <a:r>
              <a:rPr lang="en-US" smtClean="0"/>
              <a:t>members</a:t>
            </a:r>
            <a:r>
              <a:rPr lang="en-US" smtClean="0"/>
              <a:t>”</a:t>
            </a:r>
            <a:endParaRPr lang="it-IT" dirty="0" smtClean="0"/>
          </a:p>
          <a:p>
            <a:endParaRPr lang="it-IT"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smtClean="0">
                <a:effectLst>
                  <a:outerShdw blurRad="38100" dist="38100" dir="2700000" algn="tl">
                    <a:srgbClr val="000000">
                      <a:alpha val="43137"/>
                    </a:srgbClr>
                  </a:outerShdw>
                </a:effectLst>
              </a:rPr>
              <a:t>NEW GOVERNMENT, OLD FOREIGN POLICY</a:t>
            </a:r>
            <a:endParaRPr lang="it-IT" sz="3600"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lstStyle/>
          <a:p>
            <a:pPr algn="ctr">
              <a:buNone/>
            </a:pPr>
            <a:endParaRPr lang="en-US" sz="3200" dirty="0" smtClean="0"/>
          </a:p>
          <a:p>
            <a:pPr algn="ctr">
              <a:buNone/>
            </a:pPr>
            <a:r>
              <a:rPr lang="en-US" sz="3200" dirty="0" smtClean="0"/>
              <a:t>“</a:t>
            </a:r>
            <a:r>
              <a:rPr lang="en-US" sz="4000" dirty="0" smtClean="0"/>
              <a:t>Our foreign policy, which has been oriented towards the West since the Second World War, will take a more energetic and active form in this direction”.</a:t>
            </a:r>
            <a:endParaRPr lang="it-IT" sz="4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US CHOICE: FEBRUARY 1951</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a:bodyPr>
          <a:lstStyle/>
          <a:p>
            <a:pPr algn="ctr">
              <a:buNone/>
            </a:pPr>
            <a:r>
              <a:rPr lang="en-US" sz="3200" dirty="0" smtClean="0"/>
              <a:t>“Turks are determined to resist Soviet expansion and to preserve their independence. </a:t>
            </a:r>
          </a:p>
          <a:p>
            <a:pPr algn="ctr">
              <a:buNone/>
            </a:pPr>
            <a:r>
              <a:rPr lang="en-US" sz="3200" dirty="0" smtClean="0"/>
              <a:t>The Turks have stood firm against Soviet and satellite pressure. </a:t>
            </a:r>
          </a:p>
          <a:p>
            <a:pPr algn="ctr">
              <a:buNone/>
            </a:pPr>
            <a:r>
              <a:rPr lang="en-US" sz="3200" dirty="0" smtClean="0"/>
              <a:t>Moreover, they have sought to ally themselves with the power or combination of powers most capable of resisting USSR”</a:t>
            </a:r>
            <a:endParaRPr lang="it-IT"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THE CHANGE OF THE ’50s?</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lstStyle/>
          <a:p>
            <a:endParaRPr lang="en-US" dirty="0" smtClean="0"/>
          </a:p>
          <a:p>
            <a:pPr algn="just"/>
            <a:r>
              <a:rPr lang="en-US" dirty="0" smtClean="0"/>
              <a:t>Beginning of the Fifties: end of one-party system and birth of the so called </a:t>
            </a:r>
            <a:r>
              <a:rPr lang="en-US" b="1" dirty="0" smtClean="0"/>
              <a:t>Democratic Party</a:t>
            </a:r>
            <a:r>
              <a:rPr lang="en-US" dirty="0" smtClean="0"/>
              <a:t> </a:t>
            </a:r>
          </a:p>
          <a:p>
            <a:pPr algn="just"/>
            <a:r>
              <a:rPr lang="en-US" dirty="0" smtClean="0"/>
              <a:t>In 1950 they won the elections and they ran the country for ten years. </a:t>
            </a:r>
          </a:p>
          <a:p>
            <a:pPr algn="just"/>
            <a:r>
              <a:rPr lang="en-US" dirty="0" smtClean="0"/>
              <a:t>Bayar president of the Republic and Menderes Prime minister. </a:t>
            </a:r>
            <a:endParaRPr lang="it-IT" dirty="0" smtClean="0"/>
          </a:p>
          <a:p>
            <a:pPr algn="just"/>
            <a:r>
              <a:rPr lang="en-US" dirty="0" smtClean="0"/>
              <a:t>Success on economy and on the religious sector</a:t>
            </a:r>
            <a:endParaRPr lang="it-IT" dirty="0" smtClean="0"/>
          </a:p>
          <a:p>
            <a:pPr>
              <a:buNone/>
            </a:pPr>
            <a:endParaRPr 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THE FIRST PUTSCH</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lstStyle/>
          <a:p>
            <a:pPr algn="ctr">
              <a:buNone/>
            </a:pPr>
            <a:r>
              <a:rPr lang="en-US" b="1" u="sng" dirty="0" smtClean="0"/>
              <a:t>25th May 1960 the first army putsch</a:t>
            </a:r>
          </a:p>
          <a:p>
            <a:endParaRPr lang="en-US" dirty="0" smtClean="0"/>
          </a:p>
          <a:p>
            <a:r>
              <a:rPr lang="en-US" dirty="0" smtClean="0"/>
              <a:t>They arrested and jailed all the leaders of the Democratic Party (Menderes and two other ministers hanged) </a:t>
            </a:r>
            <a:endParaRPr lang="it-IT" dirty="0" smtClean="0"/>
          </a:p>
          <a:p>
            <a:r>
              <a:rPr lang="en-US" dirty="0" smtClean="0"/>
              <a:t>New Constitution: </a:t>
            </a:r>
            <a:r>
              <a:rPr lang="en-US" b="1" dirty="0" smtClean="0"/>
              <a:t>Council of National Security </a:t>
            </a:r>
            <a:r>
              <a:rPr lang="en-US" dirty="0" smtClean="0"/>
              <a:t>(a military committee with as only target to control political life)</a:t>
            </a:r>
          </a:p>
          <a:p>
            <a:r>
              <a:rPr lang="en-US" dirty="0" smtClean="0"/>
              <a:t>1965: new party called Justice Party won the elections</a:t>
            </a:r>
            <a:endParaRPr lang="it-IT"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1965 ELECTIONS</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Autofit/>
          </a:bodyPr>
          <a:lstStyle/>
          <a:p>
            <a:pPr algn="ctr">
              <a:buNone/>
            </a:pPr>
            <a:endParaRPr lang="en-US" sz="3200" b="1" dirty="0" smtClean="0"/>
          </a:p>
          <a:p>
            <a:pPr algn="ctr">
              <a:buNone/>
            </a:pPr>
            <a:r>
              <a:rPr lang="en-US" sz="3200" b="1" dirty="0" smtClean="0"/>
              <a:t>A new party</a:t>
            </a:r>
            <a:r>
              <a:rPr lang="en-US" sz="3200" dirty="0" smtClean="0"/>
              <a:t>, successor of the Democratic Party called </a:t>
            </a:r>
          </a:p>
          <a:p>
            <a:pPr algn="ctr">
              <a:buNone/>
            </a:pPr>
            <a:r>
              <a:rPr lang="en-US" sz="3200" b="1" u="sng" dirty="0" smtClean="0"/>
              <a:t>Justice Party</a:t>
            </a:r>
            <a:r>
              <a:rPr lang="en-US" sz="3200" u="sng" dirty="0" smtClean="0"/>
              <a:t> </a:t>
            </a:r>
          </a:p>
          <a:p>
            <a:pPr algn="ctr">
              <a:buNone/>
            </a:pPr>
            <a:endParaRPr lang="en-US" sz="3200" dirty="0" smtClean="0"/>
          </a:p>
          <a:p>
            <a:pPr algn="ctr">
              <a:buNone/>
            </a:pPr>
            <a:r>
              <a:rPr lang="en-US" sz="3200" dirty="0" smtClean="0"/>
              <a:t>appeared and won the ballot with a new leader, </a:t>
            </a:r>
          </a:p>
          <a:p>
            <a:pPr algn="ctr">
              <a:buNone/>
            </a:pPr>
            <a:r>
              <a:rPr lang="en-US" sz="3200" b="1" dirty="0" err="1" smtClean="0"/>
              <a:t>Suleyman</a:t>
            </a:r>
            <a:r>
              <a:rPr lang="en-US" sz="3200" b="1" dirty="0" smtClean="0"/>
              <a:t> </a:t>
            </a:r>
            <a:r>
              <a:rPr lang="en-US" sz="3200" b="1" dirty="0" err="1" smtClean="0"/>
              <a:t>Demirel</a:t>
            </a:r>
            <a:endParaRPr lang="it-IT"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THE DIFFICULT ‘70s</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lstStyle/>
          <a:p>
            <a:pPr algn="ctr">
              <a:buNone/>
            </a:pPr>
            <a:r>
              <a:rPr lang="it-IT" b="1" u="sng" dirty="0" err="1" smtClean="0"/>
              <a:t>Seventies</a:t>
            </a:r>
            <a:r>
              <a:rPr lang="it-IT" b="1" u="sng" dirty="0" smtClean="0"/>
              <a:t> </a:t>
            </a:r>
            <a:r>
              <a:rPr lang="it-IT" b="1" u="sng" dirty="0" err="1" smtClean="0"/>
              <a:t>dominated</a:t>
            </a:r>
            <a:r>
              <a:rPr lang="it-IT" b="1" u="sng" dirty="0" smtClean="0"/>
              <a:t> </a:t>
            </a:r>
            <a:r>
              <a:rPr lang="it-IT" b="1" u="sng" dirty="0" err="1" smtClean="0"/>
              <a:t>by</a:t>
            </a:r>
            <a:endParaRPr lang="it-IT" b="1" u="sng" dirty="0" smtClean="0"/>
          </a:p>
          <a:p>
            <a:pPr lvl="0"/>
            <a:endParaRPr lang="en-US" dirty="0" smtClean="0"/>
          </a:p>
          <a:p>
            <a:pPr lvl="0"/>
            <a:r>
              <a:rPr lang="en-US" dirty="0" smtClean="0"/>
              <a:t>Migration from countryside to towns</a:t>
            </a:r>
            <a:endParaRPr lang="it-IT" dirty="0" smtClean="0"/>
          </a:p>
          <a:p>
            <a:pPr lvl="0"/>
            <a:r>
              <a:rPr lang="en-US" dirty="0" smtClean="0"/>
              <a:t>Migration in the direction of Europe</a:t>
            </a:r>
            <a:endParaRPr lang="it-IT" dirty="0" smtClean="0"/>
          </a:p>
          <a:p>
            <a:pPr lvl="0"/>
            <a:r>
              <a:rPr lang="en-US" dirty="0" smtClean="0"/>
              <a:t>Demographic boom</a:t>
            </a:r>
            <a:endParaRPr lang="it-IT" dirty="0" smtClean="0"/>
          </a:p>
          <a:p>
            <a:pPr lvl="0"/>
            <a:r>
              <a:rPr lang="en-US" dirty="0" smtClean="0"/>
              <a:t>Political violence (in particular dominated by right wing parties and groups)</a:t>
            </a:r>
            <a:endParaRPr lang="it-IT" dirty="0" smtClean="0"/>
          </a:p>
          <a:p>
            <a:pPr>
              <a:buNone/>
            </a:pPr>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effectLst>
                  <a:outerShdw blurRad="38100" dist="38100" dir="2700000" algn="tl">
                    <a:srgbClr val="000000">
                      <a:alpha val="43137"/>
                    </a:srgbClr>
                  </a:outerShdw>
                </a:effectLst>
              </a:rPr>
              <a:t>CYPRUS QUESTION</a:t>
            </a:r>
            <a:endParaRPr lang="it-IT" b="1"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fontScale="70000" lnSpcReduction="20000"/>
          </a:bodyPr>
          <a:lstStyle/>
          <a:p>
            <a:r>
              <a:rPr lang="en-US" b="1" dirty="0" smtClean="0"/>
              <a:t>In 1960 Britain decided for the independence </a:t>
            </a:r>
            <a:r>
              <a:rPr lang="en-US" dirty="0" smtClean="0"/>
              <a:t>under the guarantee of Greece, Britain and Turkey </a:t>
            </a:r>
          </a:p>
          <a:p>
            <a:r>
              <a:rPr lang="en-US" dirty="0" smtClean="0"/>
              <a:t>The new independent country was politically </a:t>
            </a:r>
            <a:r>
              <a:rPr lang="en-US" b="1" dirty="0" smtClean="0"/>
              <a:t>paralyzed</a:t>
            </a:r>
            <a:r>
              <a:rPr lang="en-US" dirty="0" smtClean="0"/>
              <a:t> between the two communities and there was the emergence of ethnic violence between the armed Turkish Cypriot enclaves surrounded by Greek Cypriot militias </a:t>
            </a:r>
            <a:endParaRPr lang="it-IT" dirty="0" smtClean="0"/>
          </a:p>
          <a:p>
            <a:r>
              <a:rPr lang="en-US" b="1" dirty="0" smtClean="0"/>
              <a:t>In 1974 </a:t>
            </a:r>
            <a:r>
              <a:rPr lang="en-US" dirty="0" smtClean="0"/>
              <a:t>Military regime in Athens decided of organizing a </a:t>
            </a:r>
            <a:r>
              <a:rPr lang="en-US" b="1" dirty="0" smtClean="0"/>
              <a:t>nationalist coup against the independent government of Cyprus </a:t>
            </a:r>
          </a:p>
          <a:p>
            <a:r>
              <a:rPr lang="en-US" b="1" dirty="0" smtClean="0"/>
              <a:t>Turkish invasion, </a:t>
            </a:r>
            <a:r>
              <a:rPr lang="en-US" dirty="0" smtClean="0"/>
              <a:t>division of the island, permanent displacement of hundreds of people and downfall of the Athens regime</a:t>
            </a:r>
            <a:endParaRPr lang="it-IT" dirty="0" smtClean="0"/>
          </a:p>
          <a:p>
            <a:r>
              <a:rPr lang="en-US" b="1" dirty="0" smtClean="0"/>
              <a:t>The Cyprus issue</a:t>
            </a:r>
            <a:r>
              <a:rPr lang="en-US" dirty="0" smtClean="0"/>
              <a:t> remains unsolved with the island </a:t>
            </a:r>
            <a:r>
              <a:rPr lang="en-US" b="1" dirty="0" smtClean="0"/>
              <a:t>divided in two parts</a:t>
            </a:r>
            <a:r>
              <a:rPr lang="en-US" dirty="0" smtClean="0"/>
              <a:t>: the Republic of Cyprus, occupying the </a:t>
            </a:r>
            <a:r>
              <a:rPr lang="en-US" b="1" dirty="0" smtClean="0"/>
              <a:t>southern</a:t>
            </a:r>
            <a:r>
              <a:rPr lang="en-US" dirty="0" smtClean="0"/>
              <a:t> part and populated by Greek Cypriots; and the </a:t>
            </a:r>
            <a:r>
              <a:rPr lang="en-US" b="1" dirty="0" smtClean="0"/>
              <a:t>northern</a:t>
            </a:r>
            <a:r>
              <a:rPr lang="en-US" dirty="0" smtClean="0"/>
              <a:t> part, populated by Turkish Cypriots and settlers from Turkey</a:t>
            </a:r>
          </a:p>
          <a:p>
            <a:endParaRPr lang="it-IT" dirty="0" smtClean="0"/>
          </a:p>
          <a:p>
            <a:pPr algn="ctr">
              <a:buNone/>
            </a:pPr>
            <a:r>
              <a:rPr lang="en-US" b="1" dirty="0" smtClean="0"/>
              <a:t>The only international recognized Cyprus is the Greek part </a:t>
            </a:r>
            <a:endParaRPr lang="it-IT" b="1" dirty="0" smtClean="0"/>
          </a:p>
          <a:p>
            <a:pPr algn="ctr">
              <a:buNone/>
            </a:pPr>
            <a:r>
              <a:rPr lang="en-US" b="1" dirty="0" smtClean="0"/>
              <a:t>Turkey is the only country that doesn’t recognize this part </a:t>
            </a:r>
          </a:p>
          <a:p>
            <a:pPr algn="ctr">
              <a:buNone/>
            </a:pPr>
            <a:r>
              <a:rPr lang="en-US" b="1" dirty="0" smtClean="0"/>
              <a:t>Ankara only recognizes the Turkish Cyprus</a:t>
            </a:r>
            <a:endParaRPr lang="it-IT" b="1" dirty="0" smtClean="0"/>
          </a:p>
          <a:p>
            <a:pPr>
              <a:buNone/>
            </a:pPr>
            <a:endParaRPr lang="it-IT"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305</TotalTime>
  <Words>1661</Words>
  <Application>Microsoft Office PowerPoint</Application>
  <PresentationFormat>Presentazione su schermo (4:3)</PresentationFormat>
  <Paragraphs>160</Paragraphs>
  <Slides>29</Slides>
  <Notes>0</Notes>
  <HiddenSlides>0</HiddenSlides>
  <MMClips>0</MMClips>
  <ScaleCrop>false</ScaleCrop>
  <HeadingPairs>
    <vt:vector size="4" baseType="variant">
      <vt:variant>
        <vt:lpstr>Tema</vt:lpstr>
      </vt:variant>
      <vt:variant>
        <vt:i4>1</vt:i4>
      </vt:variant>
      <vt:variant>
        <vt:lpstr>Titoli diapositive</vt:lpstr>
      </vt:variant>
      <vt:variant>
        <vt:i4>29</vt:i4>
      </vt:variant>
    </vt:vector>
  </HeadingPairs>
  <TitlesOfParts>
    <vt:vector size="30" baseType="lpstr">
      <vt:lpstr>Equinozio</vt:lpstr>
      <vt:lpstr>TURKEY IN COLD WAR AND AFTER</vt:lpstr>
      <vt:lpstr>CLEAR WESTERN CHOICE</vt:lpstr>
      <vt:lpstr>NEW GOVERNMENT, OLD FOREIGN POLICY</vt:lpstr>
      <vt:lpstr>US CHOICE: FEBRUARY 1951</vt:lpstr>
      <vt:lpstr>THE CHANGE OF THE ’50s?</vt:lpstr>
      <vt:lpstr>THE FIRST PUTSCH</vt:lpstr>
      <vt:lpstr>1965 ELECTIONS</vt:lpstr>
      <vt:lpstr>THE DIFFICULT ‘70s</vt:lpstr>
      <vt:lpstr>CYPRUS QUESTION</vt:lpstr>
      <vt:lpstr>THE SECOND PUTSCH</vt:lpstr>
      <vt:lpstr>PARADOX OF THE SECOND PUTSCH</vt:lpstr>
      <vt:lpstr>REFAH PARTISI</vt:lpstr>
      <vt:lpstr>1995 ELECTIONS</vt:lpstr>
      <vt:lpstr>POSTMODERN PUTSCH</vt:lpstr>
      <vt:lpstr>POSTMODERN PUTSCH</vt:lpstr>
      <vt:lpstr>AKP AND ERDOGAN TRIUMPH</vt:lpstr>
      <vt:lpstr>ERDOGAN PATH TO GLORY</vt:lpstr>
      <vt:lpstr>ERDOGAN PATH TO GLORY</vt:lpstr>
      <vt:lpstr>PROBLEMS ABOUT EU MEMBERSHIP</vt:lpstr>
      <vt:lpstr>ERDOGAN PATH TO GLORY</vt:lpstr>
      <vt:lpstr>ISLAM IN THE NEW TURKEY</vt:lpstr>
      <vt:lpstr>Ahmet Davutoglu</vt:lpstr>
      <vt:lpstr>STRATEGIC DEPTH</vt:lpstr>
      <vt:lpstr>STRATEGIC DEPTH</vt:lpstr>
      <vt:lpstr>ERDOGAN NEW FOREIGN POLICY</vt:lpstr>
      <vt:lpstr>2016 TURNING POINT</vt:lpstr>
      <vt:lpstr>2016 TURNING POINT</vt:lpstr>
      <vt:lpstr>FROM A EUROPEAN PERSPECTIVE</vt:lpstr>
      <vt:lpstr>ERDOGAN VERSUS MACRON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m.marchi@unibo.it</dc:creator>
  <cp:lastModifiedBy>Michele</cp:lastModifiedBy>
  <cp:revision>37</cp:revision>
  <dcterms:created xsi:type="dcterms:W3CDTF">2019-02-04T08:58:35Z</dcterms:created>
  <dcterms:modified xsi:type="dcterms:W3CDTF">2020-10-28T14:18:06Z</dcterms:modified>
</cp:coreProperties>
</file>