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1" r:id="rId17"/>
    <p:sldId id="272" r:id="rId18"/>
    <p:sldId id="312" r:id="rId19"/>
    <p:sldId id="295" r:id="rId20"/>
    <p:sldId id="294" r:id="rId21"/>
    <p:sldId id="321" r:id="rId22"/>
    <p:sldId id="298" r:id="rId23"/>
    <p:sldId id="317" r:id="rId24"/>
    <p:sldId id="316" r:id="rId25"/>
    <p:sldId id="299" r:id="rId26"/>
    <p:sldId id="296" r:id="rId27"/>
    <p:sldId id="297" r:id="rId28"/>
    <p:sldId id="318" r:id="rId29"/>
    <p:sldId id="292" r:id="rId30"/>
    <p:sldId id="293" r:id="rId31"/>
    <p:sldId id="300" r:id="rId32"/>
    <p:sldId id="319" r:id="rId33"/>
    <p:sldId id="320" r:id="rId34"/>
    <p:sldId id="322" r:id="rId35"/>
    <p:sldId id="323" r:id="rId36"/>
    <p:sldId id="324" r:id="rId37"/>
    <p:sldId id="325" r:id="rId38"/>
    <p:sldId id="326" r:id="rId39"/>
    <p:sldId id="327" r:id="rId40"/>
    <p:sldId id="328" r:id="rId41"/>
    <p:sldId id="329" r:id="rId42"/>
    <p:sldId id="330" r:id="rId43"/>
    <p:sldId id="331" r:id="rId44"/>
    <p:sldId id="332" r:id="rId45"/>
    <p:sldId id="333" r:id="rId46"/>
    <p:sldId id="334" r:id="rId47"/>
    <p:sldId id="335" r:id="rId48"/>
    <p:sldId id="336" r:id="rId49"/>
    <p:sldId id="339" r:id="rId50"/>
    <p:sldId id="340" r:id="rId51"/>
    <p:sldId id="337" r:id="rId52"/>
    <p:sldId id="338" r:id="rId53"/>
    <p:sldId id="342" r:id="rId54"/>
    <p:sldId id="341" r:id="rId55"/>
    <p:sldId id="344" r:id="rId56"/>
    <p:sldId id="343" r:id="rId57"/>
    <p:sldId id="345" r:id="rId58"/>
    <p:sldId id="346" r:id="rId59"/>
    <p:sldId id="347" r:id="rId60"/>
    <p:sldId id="351" r:id="rId61"/>
    <p:sldId id="348" r:id="rId62"/>
    <p:sldId id="349" r:id="rId63"/>
    <p:sldId id="350" r:id="rId6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62E31F-D397-4A6D-83E6-A33589219890}"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B6BA7BE2-1F74-44D0-A6C2-6CDF39B19F35}">
      <dgm:prSet/>
      <dgm:spPr/>
      <dgm:t>
        <a:bodyPr/>
        <a:lstStyle/>
        <a:p>
          <a:r>
            <a:rPr lang="en-US"/>
            <a:t>dismissed by a vote of the Grand Council of Fascism (19 vote in favor and 7 against)</a:t>
          </a:r>
        </a:p>
      </dgm:t>
    </dgm:pt>
    <dgm:pt modelId="{E94769D9-AE97-411B-B7FB-CC2C68EABE47}" type="parTrans" cxnId="{EB2BFA9E-7A87-45BF-9266-515156B49813}">
      <dgm:prSet/>
      <dgm:spPr/>
      <dgm:t>
        <a:bodyPr/>
        <a:lstStyle/>
        <a:p>
          <a:endParaRPr lang="en-US"/>
        </a:p>
      </dgm:t>
    </dgm:pt>
    <dgm:pt modelId="{D71A0E4C-F1CD-4952-9822-F080DA4CD656}" type="sibTrans" cxnId="{EB2BFA9E-7A87-45BF-9266-515156B49813}">
      <dgm:prSet/>
      <dgm:spPr/>
      <dgm:t>
        <a:bodyPr/>
        <a:lstStyle/>
        <a:p>
          <a:endParaRPr lang="en-US"/>
        </a:p>
      </dgm:t>
    </dgm:pt>
    <dgm:pt modelId="{41FD509C-C050-4589-8529-9BEA30C927A2}">
      <dgm:prSet/>
      <dgm:spPr/>
      <dgm:t>
        <a:bodyPr/>
        <a:lstStyle/>
        <a:p>
          <a:r>
            <a:rPr lang="en-US"/>
            <a:t>Imprisoned by Vittorio Emanuele III</a:t>
          </a:r>
        </a:p>
      </dgm:t>
    </dgm:pt>
    <dgm:pt modelId="{4A11B128-0811-4F72-8C70-E7E729BAC309}" type="parTrans" cxnId="{A1F98BD0-62C1-4038-A2B7-58FEB69D7863}">
      <dgm:prSet/>
      <dgm:spPr/>
      <dgm:t>
        <a:bodyPr/>
        <a:lstStyle/>
        <a:p>
          <a:endParaRPr lang="en-US"/>
        </a:p>
      </dgm:t>
    </dgm:pt>
    <dgm:pt modelId="{6055447C-33B6-4556-98EB-571D9794C276}" type="sibTrans" cxnId="{A1F98BD0-62C1-4038-A2B7-58FEB69D7863}">
      <dgm:prSet/>
      <dgm:spPr/>
      <dgm:t>
        <a:bodyPr/>
        <a:lstStyle/>
        <a:p>
          <a:endParaRPr lang="en-US"/>
        </a:p>
      </dgm:t>
    </dgm:pt>
    <dgm:pt modelId="{531F935A-4C77-4852-8711-CC290694AFA3}" type="pres">
      <dgm:prSet presAssocID="{5362E31F-D397-4A6D-83E6-A33589219890}" presName="linear" presStyleCnt="0">
        <dgm:presLayoutVars>
          <dgm:animLvl val="lvl"/>
          <dgm:resizeHandles val="exact"/>
        </dgm:presLayoutVars>
      </dgm:prSet>
      <dgm:spPr/>
    </dgm:pt>
    <dgm:pt modelId="{7D99784C-2828-488C-B702-AF0ABF183334}" type="pres">
      <dgm:prSet presAssocID="{B6BA7BE2-1F74-44D0-A6C2-6CDF39B19F35}" presName="parentText" presStyleLbl="node1" presStyleIdx="0" presStyleCnt="2">
        <dgm:presLayoutVars>
          <dgm:chMax val="0"/>
          <dgm:bulletEnabled val="1"/>
        </dgm:presLayoutVars>
      </dgm:prSet>
      <dgm:spPr/>
    </dgm:pt>
    <dgm:pt modelId="{6BB099DB-6B20-41A1-AC6D-9A82E8E3E700}" type="pres">
      <dgm:prSet presAssocID="{D71A0E4C-F1CD-4952-9822-F080DA4CD656}" presName="spacer" presStyleCnt="0"/>
      <dgm:spPr/>
    </dgm:pt>
    <dgm:pt modelId="{92381B2B-A0CD-4351-AEEF-6AD5DF9D1D5D}" type="pres">
      <dgm:prSet presAssocID="{41FD509C-C050-4589-8529-9BEA30C927A2}" presName="parentText" presStyleLbl="node1" presStyleIdx="1" presStyleCnt="2">
        <dgm:presLayoutVars>
          <dgm:chMax val="0"/>
          <dgm:bulletEnabled val="1"/>
        </dgm:presLayoutVars>
      </dgm:prSet>
      <dgm:spPr/>
    </dgm:pt>
  </dgm:ptLst>
  <dgm:cxnLst>
    <dgm:cxn modelId="{DCC4247D-1086-4E70-8A02-F658AD93D999}" type="presOf" srcId="{5362E31F-D397-4A6D-83E6-A33589219890}" destId="{531F935A-4C77-4852-8711-CC290694AFA3}" srcOrd="0" destOrd="0" presId="urn:microsoft.com/office/officeart/2005/8/layout/vList2"/>
    <dgm:cxn modelId="{EB2BFA9E-7A87-45BF-9266-515156B49813}" srcId="{5362E31F-D397-4A6D-83E6-A33589219890}" destId="{B6BA7BE2-1F74-44D0-A6C2-6CDF39B19F35}" srcOrd="0" destOrd="0" parTransId="{E94769D9-AE97-411B-B7FB-CC2C68EABE47}" sibTransId="{D71A0E4C-F1CD-4952-9822-F080DA4CD656}"/>
    <dgm:cxn modelId="{590B83B9-E2FB-4B23-8222-3ADB2DC8E409}" type="presOf" srcId="{B6BA7BE2-1F74-44D0-A6C2-6CDF39B19F35}" destId="{7D99784C-2828-488C-B702-AF0ABF183334}" srcOrd="0" destOrd="0" presId="urn:microsoft.com/office/officeart/2005/8/layout/vList2"/>
    <dgm:cxn modelId="{A1F98BD0-62C1-4038-A2B7-58FEB69D7863}" srcId="{5362E31F-D397-4A6D-83E6-A33589219890}" destId="{41FD509C-C050-4589-8529-9BEA30C927A2}" srcOrd="1" destOrd="0" parTransId="{4A11B128-0811-4F72-8C70-E7E729BAC309}" sibTransId="{6055447C-33B6-4556-98EB-571D9794C276}"/>
    <dgm:cxn modelId="{62B436D3-14AC-4402-92F3-B8FF53E959B6}" type="presOf" srcId="{41FD509C-C050-4589-8529-9BEA30C927A2}" destId="{92381B2B-A0CD-4351-AEEF-6AD5DF9D1D5D}" srcOrd="0" destOrd="0" presId="urn:microsoft.com/office/officeart/2005/8/layout/vList2"/>
    <dgm:cxn modelId="{1EC9242D-CB3B-4272-8685-F9301BBD4A91}" type="presParOf" srcId="{531F935A-4C77-4852-8711-CC290694AFA3}" destId="{7D99784C-2828-488C-B702-AF0ABF183334}" srcOrd="0" destOrd="0" presId="urn:microsoft.com/office/officeart/2005/8/layout/vList2"/>
    <dgm:cxn modelId="{4E1E0BC2-EFDB-48DB-AF76-EE3F835DAF38}" type="presParOf" srcId="{531F935A-4C77-4852-8711-CC290694AFA3}" destId="{6BB099DB-6B20-41A1-AC6D-9A82E8E3E700}" srcOrd="1" destOrd="0" presId="urn:microsoft.com/office/officeart/2005/8/layout/vList2"/>
    <dgm:cxn modelId="{0C66C824-CAE6-4AAF-B833-99BF05C333D3}" type="presParOf" srcId="{531F935A-4C77-4852-8711-CC290694AFA3}" destId="{92381B2B-A0CD-4351-AEEF-6AD5DF9D1D5D}"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99784C-2828-488C-B702-AF0ABF183334}">
      <dsp:nvSpPr>
        <dsp:cNvPr id="0" name=""/>
        <dsp:cNvSpPr/>
      </dsp:nvSpPr>
      <dsp:spPr>
        <a:xfrm>
          <a:off x="0" y="572665"/>
          <a:ext cx="6177516" cy="181467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dismissed by a vote of the Grand Council of Fascism (19 vote in favor and 7 against)</a:t>
          </a:r>
        </a:p>
      </dsp:txBody>
      <dsp:txXfrm>
        <a:off x="88585" y="661250"/>
        <a:ext cx="6000346" cy="1637500"/>
      </dsp:txXfrm>
    </dsp:sp>
    <dsp:sp modelId="{92381B2B-A0CD-4351-AEEF-6AD5DF9D1D5D}">
      <dsp:nvSpPr>
        <dsp:cNvPr id="0" name=""/>
        <dsp:cNvSpPr/>
      </dsp:nvSpPr>
      <dsp:spPr>
        <a:xfrm>
          <a:off x="0" y="2482375"/>
          <a:ext cx="6177516" cy="1814670"/>
        </a:xfrm>
        <a:prstGeom prst="roundRect">
          <a:avLst/>
        </a:prstGeom>
        <a:solidFill>
          <a:schemeClr val="accent2">
            <a:hueOff val="1499158"/>
            <a:satOff val="-8381"/>
            <a:lumOff val="-13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Imprisoned by Vittorio Emanuele III</a:t>
          </a:r>
        </a:p>
      </dsp:txBody>
      <dsp:txXfrm>
        <a:off x="88585" y="2570960"/>
        <a:ext cx="6000346" cy="16375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674CB-3709-4ACF-BB61-29ADEA3D41BE}"/>
              </a:ext>
            </a:extLst>
          </p:cNvPr>
          <p:cNvSpPr>
            <a:spLocks noGrp="1"/>
          </p:cNvSpPr>
          <p:nvPr>
            <p:ph type="ctrTitle"/>
          </p:nvPr>
        </p:nvSpPr>
        <p:spPr>
          <a:xfrm>
            <a:off x="1524000" y="1033272"/>
            <a:ext cx="9144000" cy="2478024"/>
          </a:xfrm>
        </p:spPr>
        <p:txBody>
          <a:bodyPr lIns="0" tIns="0" rIns="0" bIns="0" anchor="b">
            <a:noAutofit/>
          </a:bodyPr>
          <a:lstStyle>
            <a:lvl1pPr algn="ctr">
              <a:defRPr sz="4000" spc="750" baseline="0"/>
            </a:lvl1pPr>
          </a:lstStyle>
          <a:p>
            <a:r>
              <a:rPr lang="en-US" dirty="0"/>
              <a:t>Click to edit Master title style</a:t>
            </a:r>
          </a:p>
        </p:txBody>
      </p:sp>
      <p:sp>
        <p:nvSpPr>
          <p:cNvPr id="3" name="Subtitle 2">
            <a:extLst>
              <a:ext uri="{FF2B5EF4-FFF2-40B4-BE49-F238E27FC236}">
                <a16:creationId xmlns:a16="http://schemas.microsoft.com/office/drawing/2014/main" id="{E06DA6BE-9B64-48FC-92D1-EF0D426A3974}"/>
              </a:ext>
            </a:extLst>
          </p:cNvPr>
          <p:cNvSpPr>
            <a:spLocks noGrp="1"/>
          </p:cNvSpPr>
          <p:nvPr>
            <p:ph type="subTitle" idx="1"/>
          </p:nvPr>
        </p:nvSpPr>
        <p:spPr>
          <a:xfrm>
            <a:off x="1524000" y="3822192"/>
            <a:ext cx="9144000" cy="1435608"/>
          </a:xfrm>
        </p:spPr>
        <p:txBody>
          <a:bodyPr lIns="0" tIns="0" rIns="0" bIns="0">
            <a:normAutofit/>
          </a:bodyPr>
          <a:lstStyle>
            <a:lvl1pPr marL="0" indent="0" algn="ctr">
              <a:lnSpc>
                <a:spcPct val="150000"/>
              </a:lnSpc>
              <a:buNone/>
              <a:defRPr sz="1600" cap="all" spc="6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B083AE59-8E21-449F-86DA-5BE297010864}"/>
              </a:ext>
            </a:extLst>
          </p:cNvPr>
          <p:cNvSpPr>
            <a:spLocks noGrp="1"/>
          </p:cNvSpPr>
          <p:nvPr>
            <p:ph type="dt" sz="half" idx="10"/>
          </p:nvPr>
        </p:nvSpPr>
        <p:spPr/>
        <p:txBody>
          <a:bodyPr/>
          <a:lstStyle/>
          <a:p>
            <a:fld id="{655A5808-3B61-48CC-92EF-85AC2E0DFA56}" type="datetime2">
              <a:rPr lang="en-US" smtClean="0"/>
              <a:t>Friday, October 8, 2021</a:t>
            </a:fld>
            <a:endParaRPr lang="en-US"/>
          </a:p>
        </p:txBody>
      </p:sp>
      <p:sp>
        <p:nvSpPr>
          <p:cNvPr id="5" name="Footer Placeholder 4">
            <a:extLst>
              <a:ext uri="{FF2B5EF4-FFF2-40B4-BE49-F238E27FC236}">
                <a16:creationId xmlns:a16="http://schemas.microsoft.com/office/drawing/2014/main" id="{4E8CCD60-9970-49FD-8254-21154BAA1E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C0A488-07A7-42F9-B1DF-68545B75417D}"/>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2911976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DC3B6-2D75-4EC4-9120-88DCE0EA61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4B06CB-A0FE-4499-B674-90C8C281A5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7FD700-765A-4DE6-A8EC-9D9D92FCBB42}"/>
              </a:ext>
            </a:extLst>
          </p:cNvPr>
          <p:cNvSpPr>
            <a:spLocks noGrp="1"/>
          </p:cNvSpPr>
          <p:nvPr>
            <p:ph type="dt" sz="half" idx="10"/>
          </p:nvPr>
        </p:nvSpPr>
        <p:spPr/>
        <p:txBody>
          <a:bodyPr/>
          <a:lstStyle/>
          <a:p>
            <a:fld id="{735E98AF-4574-4509-BF7A-519ACD5BF826}" type="datetime2">
              <a:rPr lang="en-US" smtClean="0"/>
              <a:t>Friday, October 8, 2021</a:t>
            </a:fld>
            <a:endParaRPr lang="en-US"/>
          </a:p>
        </p:txBody>
      </p:sp>
      <p:sp>
        <p:nvSpPr>
          <p:cNvPr id="5" name="Footer Placeholder 4">
            <a:extLst>
              <a:ext uri="{FF2B5EF4-FFF2-40B4-BE49-F238E27FC236}">
                <a16:creationId xmlns:a16="http://schemas.microsoft.com/office/drawing/2014/main" id="{0C4664EC-C4B1-4D14-9ED3-14C6CCBFFC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DF5526-E518-4133-9F44-D812576C1092}"/>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3837145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F62998-15B1-4CA8-8C60-7801001F8060}"/>
              </a:ext>
            </a:extLst>
          </p:cNvPr>
          <p:cNvSpPr>
            <a:spLocks noGrp="1"/>
          </p:cNvSpPr>
          <p:nvPr>
            <p:ph type="title" orient="vert"/>
          </p:nvPr>
        </p:nvSpPr>
        <p:spPr>
          <a:xfrm>
            <a:off x="8724900" y="838899"/>
            <a:ext cx="2628900" cy="4849301"/>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111AE278-0885-4594-AB09-120344C7D882}"/>
              </a:ext>
            </a:extLst>
          </p:cNvPr>
          <p:cNvSpPr>
            <a:spLocks noGrp="1"/>
          </p:cNvSpPr>
          <p:nvPr>
            <p:ph type="body" orient="vert" idx="1"/>
          </p:nvPr>
        </p:nvSpPr>
        <p:spPr>
          <a:xfrm>
            <a:off x="849235" y="838900"/>
            <a:ext cx="7723265" cy="4849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5B850CC-FB43-4988-8D4E-9C54C20185B4}"/>
              </a:ext>
            </a:extLst>
          </p:cNvPr>
          <p:cNvSpPr>
            <a:spLocks noGrp="1"/>
          </p:cNvSpPr>
          <p:nvPr>
            <p:ph type="dt" sz="half" idx="10"/>
          </p:nvPr>
        </p:nvSpPr>
        <p:spPr/>
        <p:txBody>
          <a:bodyPr/>
          <a:lstStyle/>
          <a:p>
            <a:fld id="{93DD97D4-9636-490F-85D0-E926C2B6F3B1}" type="datetime2">
              <a:rPr lang="en-US" smtClean="0"/>
              <a:t>Friday, October 8, 2021</a:t>
            </a:fld>
            <a:endParaRPr lang="en-US"/>
          </a:p>
        </p:txBody>
      </p:sp>
      <p:sp>
        <p:nvSpPr>
          <p:cNvPr id="5" name="Footer Placeholder 4">
            <a:extLst>
              <a:ext uri="{FF2B5EF4-FFF2-40B4-BE49-F238E27FC236}">
                <a16:creationId xmlns:a16="http://schemas.microsoft.com/office/drawing/2014/main" id="{47A70300-3853-4FB4-A084-CF6E5CF2BD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DBAFB0-25AA-4B69-8418-418F47A92700}"/>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130807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E0F35-0AE7-48AB-9005-F1DB4BD0B4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DDD4022-C31F-4C4C-B5BF-5F9730C08A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45EE9-11D3-436C-9D73-1AA6CCDB165F}"/>
              </a:ext>
            </a:extLst>
          </p:cNvPr>
          <p:cNvSpPr>
            <a:spLocks noGrp="1"/>
          </p:cNvSpPr>
          <p:nvPr>
            <p:ph type="dt" sz="half" idx="10"/>
          </p:nvPr>
        </p:nvSpPr>
        <p:spPr/>
        <p:txBody>
          <a:bodyPr/>
          <a:lstStyle/>
          <a:p>
            <a:fld id="{2F3AF3C6-0FD4-4939-991C-00DDE5C56815}" type="datetime2">
              <a:rPr lang="en-US" smtClean="0"/>
              <a:t>Friday, October 8, 2021</a:t>
            </a:fld>
            <a:endParaRPr lang="en-US"/>
          </a:p>
        </p:txBody>
      </p:sp>
      <p:sp>
        <p:nvSpPr>
          <p:cNvPr id="5" name="Footer Placeholder 4">
            <a:extLst>
              <a:ext uri="{FF2B5EF4-FFF2-40B4-BE49-F238E27FC236}">
                <a16:creationId xmlns:a16="http://schemas.microsoft.com/office/drawing/2014/main" id="{92817DCF-881F-4956-81AE-A6D27A88F4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265F17-AD75-4B7E-970D-5D4DBD5D170C}"/>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3675390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12CB-05D8-4D62-BDC5-812DB6DD04CD}"/>
              </a:ext>
            </a:extLst>
          </p:cNvPr>
          <p:cNvSpPr>
            <a:spLocks noGrp="1"/>
          </p:cNvSpPr>
          <p:nvPr>
            <p:ph type="title"/>
          </p:nvPr>
        </p:nvSpPr>
        <p:spPr>
          <a:xfrm>
            <a:off x="1371600" y="1709738"/>
            <a:ext cx="9966960" cy="2852737"/>
          </a:xfrm>
        </p:spPr>
        <p:txBody>
          <a:bodyPr anchor="b">
            <a:normAutofit/>
          </a:bodyPr>
          <a:lstStyle>
            <a:lvl1pPr>
              <a:lnSpc>
                <a:spcPct val="100000"/>
              </a:lnSpc>
              <a:defRPr sz="4400" spc="750"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C52F020-8516-4B9E-B455-5731ED6C9E9E}"/>
              </a:ext>
            </a:extLst>
          </p:cNvPr>
          <p:cNvSpPr>
            <a:spLocks noGrp="1"/>
          </p:cNvSpPr>
          <p:nvPr>
            <p:ph type="body" idx="1"/>
          </p:nvPr>
        </p:nvSpPr>
        <p:spPr>
          <a:xfrm>
            <a:off x="1371600" y="4974336"/>
            <a:ext cx="9966961" cy="1115568"/>
          </a:xfrm>
        </p:spPr>
        <p:txBody>
          <a:bodyPr>
            <a:normAutofit/>
          </a:bodyPr>
          <a:lstStyle>
            <a:lvl1pPr marL="0" indent="0">
              <a:buNone/>
              <a:defRPr sz="1600" cap="all" spc="6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822993-6E28-44BB-B983-095B476B801A}"/>
              </a:ext>
            </a:extLst>
          </p:cNvPr>
          <p:cNvSpPr>
            <a:spLocks noGrp="1"/>
          </p:cNvSpPr>
          <p:nvPr>
            <p:ph type="dt" sz="half" idx="10"/>
          </p:nvPr>
        </p:nvSpPr>
        <p:spPr/>
        <p:txBody>
          <a:bodyPr/>
          <a:lstStyle/>
          <a:p>
            <a:fld id="{86807482-8128-47C6-A8DD-6452B0291CFF}" type="datetime2">
              <a:rPr lang="en-US" smtClean="0"/>
              <a:t>Friday, October 8, 2021</a:t>
            </a:fld>
            <a:endParaRPr lang="en-US"/>
          </a:p>
        </p:txBody>
      </p:sp>
      <p:sp>
        <p:nvSpPr>
          <p:cNvPr id="5" name="Footer Placeholder 4">
            <a:extLst>
              <a:ext uri="{FF2B5EF4-FFF2-40B4-BE49-F238E27FC236}">
                <a16:creationId xmlns:a16="http://schemas.microsoft.com/office/drawing/2014/main" id="{FC909971-06C9-462B-81D9-BEF24C708A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9A076D-47C1-49CD-9A8B-956DB3FC31F7}"/>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2784120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8DFBD-F5ED-455C-8AD0-97476A55E3D5}"/>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C30E58C-F463-4D52-9225-9410133113A4}"/>
              </a:ext>
            </a:extLst>
          </p:cNvPr>
          <p:cNvSpPr>
            <a:spLocks noGrp="1"/>
          </p:cNvSpPr>
          <p:nvPr>
            <p:ph sz="half" idx="1"/>
          </p:nvPr>
        </p:nvSpPr>
        <p:spPr>
          <a:xfrm>
            <a:off x="1371600" y="2112264"/>
            <a:ext cx="4846320" cy="3959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AF7BDB4-97FA-485D-A557-6F96692BAC9E}"/>
              </a:ext>
            </a:extLst>
          </p:cNvPr>
          <p:cNvSpPr>
            <a:spLocks noGrp="1"/>
          </p:cNvSpPr>
          <p:nvPr>
            <p:ph sz="half" idx="2"/>
          </p:nvPr>
        </p:nvSpPr>
        <p:spPr>
          <a:xfrm>
            <a:off x="6766560" y="2112265"/>
            <a:ext cx="4846320" cy="39593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8C50007-C799-4117-8ACD-5EE980E63F17}"/>
              </a:ext>
            </a:extLst>
          </p:cNvPr>
          <p:cNvSpPr>
            <a:spLocks noGrp="1"/>
          </p:cNvSpPr>
          <p:nvPr>
            <p:ph type="dt" sz="half" idx="10"/>
          </p:nvPr>
        </p:nvSpPr>
        <p:spPr/>
        <p:txBody>
          <a:bodyPr/>
          <a:lstStyle/>
          <a:p>
            <a:fld id="{37903F25-275E-41DE-BE3B-EBF0DB49F9B1}" type="datetime2">
              <a:rPr lang="en-US" smtClean="0"/>
              <a:t>Friday, October 8, 2021</a:t>
            </a:fld>
            <a:endParaRPr lang="en-US"/>
          </a:p>
        </p:txBody>
      </p:sp>
      <p:sp>
        <p:nvSpPr>
          <p:cNvPr id="6" name="Footer Placeholder 5">
            <a:extLst>
              <a:ext uri="{FF2B5EF4-FFF2-40B4-BE49-F238E27FC236}">
                <a16:creationId xmlns:a16="http://schemas.microsoft.com/office/drawing/2014/main" id="{F24E8968-6BAD-4D5A-BF1D-911C7A39C1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9D8C08-BF20-4D5E-9004-0C075C36D8A4}"/>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1555089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036E0D-26A5-455A-A8BD-70DA8BC03EB2}"/>
              </a:ext>
            </a:extLst>
          </p:cNvPr>
          <p:cNvSpPr>
            <a:spLocks noGrp="1"/>
          </p:cNvSpPr>
          <p:nvPr>
            <p:ph type="body" idx="1"/>
          </p:nvPr>
        </p:nvSpPr>
        <p:spPr>
          <a:xfrm>
            <a:off x="1371600" y="2112264"/>
            <a:ext cx="484107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FD4EA0-094D-4056-9032-BFB44B40896B}"/>
              </a:ext>
            </a:extLst>
          </p:cNvPr>
          <p:cNvSpPr>
            <a:spLocks noGrp="1"/>
          </p:cNvSpPr>
          <p:nvPr>
            <p:ph sz="half" idx="2"/>
          </p:nvPr>
        </p:nvSpPr>
        <p:spPr>
          <a:xfrm>
            <a:off x="1371600" y="3018472"/>
            <a:ext cx="4841076" cy="31048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FC0CCE8-718F-4620-8B4A-C60EEA7B884D}"/>
              </a:ext>
            </a:extLst>
          </p:cNvPr>
          <p:cNvSpPr>
            <a:spLocks noGrp="1"/>
          </p:cNvSpPr>
          <p:nvPr>
            <p:ph type="body" sz="quarter" idx="3"/>
          </p:nvPr>
        </p:nvSpPr>
        <p:spPr>
          <a:xfrm>
            <a:off x="6766560" y="2112264"/>
            <a:ext cx="484632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6CE86DF-0069-4D31-BDD3-A9A2F9B7B468}"/>
              </a:ext>
            </a:extLst>
          </p:cNvPr>
          <p:cNvSpPr>
            <a:spLocks noGrp="1"/>
          </p:cNvSpPr>
          <p:nvPr>
            <p:ph sz="quarter" idx="4"/>
          </p:nvPr>
        </p:nvSpPr>
        <p:spPr>
          <a:xfrm>
            <a:off x="6766560" y="3018471"/>
            <a:ext cx="4841076" cy="31048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1A5ED06-FE54-4B86-A8D4-07D0EB08C3AB}"/>
              </a:ext>
            </a:extLst>
          </p:cNvPr>
          <p:cNvSpPr>
            <a:spLocks noGrp="1"/>
          </p:cNvSpPr>
          <p:nvPr>
            <p:ph type="dt" sz="half" idx="10"/>
          </p:nvPr>
        </p:nvSpPr>
        <p:spPr/>
        <p:txBody>
          <a:bodyPr/>
          <a:lstStyle/>
          <a:p>
            <a:fld id="{EE475572-4A44-4171-84AA-64D42C8050A6}" type="datetime2">
              <a:rPr lang="en-US" smtClean="0"/>
              <a:t>Friday, October 8, 2021</a:t>
            </a:fld>
            <a:endParaRPr lang="en-US"/>
          </a:p>
        </p:txBody>
      </p:sp>
      <p:sp>
        <p:nvSpPr>
          <p:cNvPr id="8" name="Footer Placeholder 7">
            <a:extLst>
              <a:ext uri="{FF2B5EF4-FFF2-40B4-BE49-F238E27FC236}">
                <a16:creationId xmlns:a16="http://schemas.microsoft.com/office/drawing/2014/main" id="{CE9EC6C3-0950-4AFE-936A-9AB5D22784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84B1D1-BE0C-48F4-BC74-90675A0F07CF}"/>
              </a:ext>
            </a:extLst>
          </p:cNvPr>
          <p:cNvSpPr>
            <a:spLocks noGrp="1"/>
          </p:cNvSpPr>
          <p:nvPr>
            <p:ph type="sldNum" sz="quarter" idx="12"/>
          </p:nvPr>
        </p:nvSpPr>
        <p:spPr/>
        <p:txBody>
          <a:bodyPr/>
          <a:lstStyle/>
          <a:p>
            <a:fld id="{C01389E6-C847-4AD0-B56D-D205B2EAB1EE}" type="slidenum">
              <a:rPr lang="en-US" smtClean="0"/>
              <a:t>‹N›</a:t>
            </a:fld>
            <a:endParaRPr lang="en-US"/>
          </a:p>
        </p:txBody>
      </p:sp>
      <p:sp>
        <p:nvSpPr>
          <p:cNvPr id="10" name="Title 9">
            <a:extLst>
              <a:ext uri="{FF2B5EF4-FFF2-40B4-BE49-F238E27FC236}">
                <a16:creationId xmlns:a16="http://schemas.microsoft.com/office/drawing/2014/main" id="{2D453288-3D76-40C1-BE00-223AB28F13DF}"/>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174123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B1716-24B0-42CD-95B6-843092597B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E3617E-4B11-481F-AC6E-00031790294A}"/>
              </a:ext>
            </a:extLst>
          </p:cNvPr>
          <p:cNvSpPr>
            <a:spLocks noGrp="1"/>
          </p:cNvSpPr>
          <p:nvPr>
            <p:ph type="dt" sz="half" idx="10"/>
          </p:nvPr>
        </p:nvSpPr>
        <p:spPr/>
        <p:txBody>
          <a:bodyPr/>
          <a:lstStyle/>
          <a:p>
            <a:fld id="{C4C1612E-528E-4FD5-9E9E-E15F1108F171}" type="datetime2">
              <a:rPr lang="en-US" smtClean="0"/>
              <a:t>Friday, October 8, 2021</a:t>
            </a:fld>
            <a:endParaRPr lang="en-US"/>
          </a:p>
        </p:txBody>
      </p:sp>
      <p:sp>
        <p:nvSpPr>
          <p:cNvPr id="4" name="Footer Placeholder 3">
            <a:extLst>
              <a:ext uri="{FF2B5EF4-FFF2-40B4-BE49-F238E27FC236}">
                <a16:creationId xmlns:a16="http://schemas.microsoft.com/office/drawing/2014/main" id="{F6BF19CC-06D3-40E9-81B5-63B457B220C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EFC312-3AA5-46F7-B701-3D9327A68DB7}"/>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2640788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D4F6D862-A06D-436F-A92E-EBAAD50B6E50}" type="datetime2">
              <a:rPr lang="en-US" smtClean="0"/>
              <a:t>Friday, October 8, 2021</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771592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EB55F-536E-4547-A5D2-0483FC3684CD}"/>
              </a:ext>
            </a:extLst>
          </p:cNvPr>
          <p:cNvSpPr>
            <a:spLocks noGrp="1"/>
          </p:cNvSpPr>
          <p:nvPr>
            <p:ph type="title"/>
          </p:nvPr>
        </p:nvSpPr>
        <p:spPr>
          <a:xfrm>
            <a:off x="1371600" y="987425"/>
            <a:ext cx="3932237" cy="1894511"/>
          </a:xfrm>
        </p:spPr>
        <p:txBody>
          <a:bodyPr anchor="b"/>
          <a:lstStyle>
            <a:lvl1pPr>
              <a:lnSpc>
                <a:spcPct val="100000"/>
              </a:lnSpc>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D717D3C-533B-4EA9-886B-FAE59956C74C}"/>
              </a:ext>
            </a:extLst>
          </p:cNvPr>
          <p:cNvSpPr>
            <a:spLocks noGrp="1"/>
          </p:cNvSpPr>
          <p:nvPr>
            <p:ph idx="1"/>
          </p:nvPr>
        </p:nvSpPr>
        <p:spPr>
          <a:xfrm>
            <a:off x="5650992" y="987425"/>
            <a:ext cx="5687568" cy="4873625"/>
          </a:xfrm>
        </p:spPr>
        <p:txBody>
          <a:bodyPr>
            <a:normAutofit/>
          </a:bodyPr>
          <a:lstStyle>
            <a:lvl1pPr>
              <a:defRPr sz="20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2419D2E1-4B17-4608-961E-2C4719855E89}"/>
              </a:ext>
            </a:extLst>
          </p:cNvPr>
          <p:cNvSpPr>
            <a:spLocks noGrp="1"/>
          </p:cNvSpPr>
          <p:nvPr>
            <p:ph type="body" sz="half" idx="2"/>
          </p:nvPr>
        </p:nvSpPr>
        <p:spPr>
          <a:xfrm>
            <a:off x="1371600" y="3058510"/>
            <a:ext cx="3932237" cy="28025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5A3535-184C-438C-AE91-9C42B7C5AFB6}"/>
              </a:ext>
            </a:extLst>
          </p:cNvPr>
          <p:cNvSpPr>
            <a:spLocks noGrp="1"/>
          </p:cNvSpPr>
          <p:nvPr>
            <p:ph type="dt" sz="half" idx="10"/>
          </p:nvPr>
        </p:nvSpPr>
        <p:spPr/>
        <p:txBody>
          <a:bodyPr/>
          <a:lstStyle/>
          <a:p>
            <a:fld id="{B73E0B7D-2260-4809-8F0A-9E5F3E24F169}" type="datetime2">
              <a:rPr lang="en-US" smtClean="0"/>
              <a:t>Friday, October 8, 2021</a:t>
            </a:fld>
            <a:endParaRPr lang="en-US"/>
          </a:p>
        </p:txBody>
      </p:sp>
      <p:sp>
        <p:nvSpPr>
          <p:cNvPr id="6" name="Footer Placeholder 5">
            <a:extLst>
              <a:ext uri="{FF2B5EF4-FFF2-40B4-BE49-F238E27FC236}">
                <a16:creationId xmlns:a16="http://schemas.microsoft.com/office/drawing/2014/main" id="{0DF6DBC3-4A58-42BA-9B55-A9A7251037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4E6563-0AB6-4038-A12B-A259552DB66C}"/>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56889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702C5-1E3B-4C62-A538-59BB572864A0}"/>
              </a:ext>
            </a:extLst>
          </p:cNvPr>
          <p:cNvSpPr>
            <a:spLocks noGrp="1"/>
          </p:cNvSpPr>
          <p:nvPr>
            <p:ph type="title"/>
          </p:nvPr>
        </p:nvSpPr>
        <p:spPr>
          <a:xfrm>
            <a:off x="1371600" y="987552"/>
            <a:ext cx="3932237" cy="1892808"/>
          </a:xfrm>
        </p:spPr>
        <p:txBody>
          <a:bodyPr anchor="b"/>
          <a:lstStyle>
            <a:lvl1pPr>
              <a:defRPr sz="3200" baseline="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6E2CF574-95CE-4E60-B2CF-3B5B4F33A767}"/>
              </a:ext>
            </a:extLst>
          </p:cNvPr>
          <p:cNvSpPr>
            <a:spLocks noGrp="1"/>
          </p:cNvSpPr>
          <p:nvPr>
            <p:ph type="pic" idx="1"/>
          </p:nvPr>
        </p:nvSpPr>
        <p:spPr>
          <a:xfrm>
            <a:off x="5505319" y="987425"/>
            <a:ext cx="583324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6D039F7C-C735-4356-8B04-89E19047950C}"/>
              </a:ext>
            </a:extLst>
          </p:cNvPr>
          <p:cNvSpPr>
            <a:spLocks noGrp="1"/>
          </p:cNvSpPr>
          <p:nvPr>
            <p:ph type="body" sz="half" idx="2"/>
          </p:nvPr>
        </p:nvSpPr>
        <p:spPr>
          <a:xfrm>
            <a:off x="1371600" y="3033286"/>
            <a:ext cx="3932237" cy="283570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E706DF-52A3-4F34-9BF5-E1ACD5D54283}"/>
              </a:ext>
            </a:extLst>
          </p:cNvPr>
          <p:cNvSpPr>
            <a:spLocks noGrp="1"/>
          </p:cNvSpPr>
          <p:nvPr>
            <p:ph type="dt" sz="half" idx="10"/>
          </p:nvPr>
        </p:nvSpPr>
        <p:spPr/>
        <p:txBody>
          <a:bodyPr/>
          <a:lstStyle/>
          <a:p>
            <a:fld id="{3C8E4735-C637-46A3-94EB-AB3AC4188D2F}" type="datetime2">
              <a:rPr lang="en-US" smtClean="0"/>
              <a:t>Friday, October 8, 2021</a:t>
            </a:fld>
            <a:endParaRPr lang="en-US"/>
          </a:p>
        </p:txBody>
      </p:sp>
      <p:sp>
        <p:nvSpPr>
          <p:cNvPr id="6" name="Footer Placeholder 5">
            <a:extLst>
              <a:ext uri="{FF2B5EF4-FFF2-40B4-BE49-F238E27FC236}">
                <a16:creationId xmlns:a16="http://schemas.microsoft.com/office/drawing/2014/main" id="{BFB25E53-E72E-4110-BB6B-3477F56C30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686F8F-3D62-4CEC-AD9A-B70848E6A81C}"/>
              </a:ext>
            </a:extLst>
          </p:cNvPr>
          <p:cNvSpPr>
            <a:spLocks noGrp="1"/>
          </p:cNvSpPr>
          <p:nvPr>
            <p:ph type="sldNum" sz="quarter" idx="12"/>
          </p:nvPr>
        </p:nvSpPr>
        <p:spPr/>
        <p:txBody>
          <a:bodyPr/>
          <a:lstStyle/>
          <a:p>
            <a:fld id="{C01389E6-C847-4AD0-B56D-D205B2EAB1EE}" type="slidenum">
              <a:rPr lang="en-US" smtClean="0"/>
              <a:t>‹N›</a:t>
            </a:fld>
            <a:endParaRPr lang="en-US"/>
          </a:p>
        </p:txBody>
      </p:sp>
    </p:spTree>
    <p:extLst>
      <p:ext uri="{BB962C8B-B14F-4D97-AF65-F5344CB8AC3E}">
        <p14:creationId xmlns:p14="http://schemas.microsoft.com/office/powerpoint/2010/main" val="1015942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F2F3BB-127D-44BC-A8EF-A8BB5F5911CA}"/>
              </a:ext>
            </a:extLst>
          </p:cNvPr>
          <p:cNvSpPr/>
          <p:nvPr/>
        </p:nvSpPr>
        <p:spPr>
          <a:xfrm rot="10800000" flipH="1">
            <a:off x="0" y="6401226"/>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0D1F30-F118-4A1F-A48F-7E5706959F64}"/>
              </a:ext>
            </a:extLst>
          </p:cNvPr>
          <p:cNvSpPr/>
          <p:nvPr/>
        </p:nvSpPr>
        <p:spPr>
          <a:xfrm flipH="1">
            <a:off x="4038602" y="6401228"/>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17AE890C-17CE-44C0-BDED-BA68F92A845D}"/>
              </a:ext>
            </a:extLst>
          </p:cNvPr>
          <p:cNvSpPr>
            <a:spLocks noGrp="1"/>
          </p:cNvSpPr>
          <p:nvPr>
            <p:ph type="title"/>
          </p:nvPr>
        </p:nvSpPr>
        <p:spPr>
          <a:xfrm>
            <a:off x="1371600" y="795528"/>
            <a:ext cx="10241280" cy="1234440"/>
          </a:xfrm>
          <a:prstGeom prst="rect">
            <a:avLst/>
          </a:prstGeom>
        </p:spPr>
        <p:txBody>
          <a:bodyPr vert="horz" lIns="0" tIns="0" rIns="0" bIns="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47910A6E-46D1-42CF-996C-2207737FB871}"/>
              </a:ext>
            </a:extLst>
          </p:cNvPr>
          <p:cNvSpPr>
            <a:spLocks noGrp="1"/>
          </p:cNvSpPr>
          <p:nvPr>
            <p:ph type="body" idx="1"/>
          </p:nvPr>
        </p:nvSpPr>
        <p:spPr>
          <a:xfrm>
            <a:off x="1371600" y="2112264"/>
            <a:ext cx="10241280" cy="395935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85B5247-D236-462B-BCE0-2A24DF75B085}"/>
              </a:ext>
            </a:extLst>
          </p:cNvPr>
          <p:cNvSpPr>
            <a:spLocks noGrp="1"/>
          </p:cNvSpPr>
          <p:nvPr>
            <p:ph type="dt" sz="half" idx="2"/>
          </p:nvPr>
        </p:nvSpPr>
        <p:spPr>
          <a:xfrm>
            <a:off x="7909560" y="6409944"/>
            <a:ext cx="3703320" cy="448056"/>
          </a:xfrm>
          <a:prstGeom prst="rect">
            <a:avLst/>
          </a:prstGeom>
        </p:spPr>
        <p:txBody>
          <a:bodyPr vert="horz" lIns="91440" tIns="45720" rIns="91440" bIns="45720" rtlCol="0" anchor="ctr"/>
          <a:lstStyle>
            <a:lvl1pPr algn="r">
              <a:defRPr sz="800" cap="all" spc="300" baseline="0">
                <a:solidFill>
                  <a:srgbClr val="FFFFFF"/>
                </a:solidFill>
              </a:defRPr>
            </a:lvl1pPr>
          </a:lstStyle>
          <a:p>
            <a:fld id="{AE0C963C-C1DB-4AFD-9DDC-0691666BF49B}" type="datetime2">
              <a:rPr lang="en-US" smtClean="0"/>
              <a:pPr/>
              <a:t>Friday, October 8, 2021</a:t>
            </a:fld>
            <a:endParaRPr lang="en-US" cap="all" dirty="0"/>
          </a:p>
        </p:txBody>
      </p:sp>
      <p:sp>
        <p:nvSpPr>
          <p:cNvPr id="5" name="Footer Placeholder 4">
            <a:extLst>
              <a:ext uri="{FF2B5EF4-FFF2-40B4-BE49-F238E27FC236}">
                <a16:creationId xmlns:a16="http://schemas.microsoft.com/office/drawing/2014/main" id="{19155C58-7DDF-4CD4-96AD-F9CC844D84CC}"/>
              </a:ext>
            </a:extLst>
          </p:cNvPr>
          <p:cNvSpPr>
            <a:spLocks noGrp="1"/>
          </p:cNvSpPr>
          <p:nvPr>
            <p:ph type="ftr" sz="quarter" idx="3"/>
          </p:nvPr>
        </p:nvSpPr>
        <p:spPr>
          <a:xfrm rot="5400000">
            <a:off x="-1828800" y="1911096"/>
            <a:ext cx="4114800" cy="457200"/>
          </a:xfrm>
          <a:prstGeom prst="rect">
            <a:avLst/>
          </a:prstGeom>
        </p:spPr>
        <p:txBody>
          <a:bodyPr vert="horz" lIns="91440" tIns="45720" rIns="91440" bIns="45720" rtlCol="0" anchor="ctr"/>
          <a:lstStyle>
            <a:lvl1pPr algn="l">
              <a:defRPr sz="800" b="1">
                <a:solidFill>
                  <a:schemeClr val="tx1"/>
                </a:solidFill>
                <a:latin typeface="+mj-lt"/>
              </a:defRPr>
            </a:lvl1pPr>
          </a:lstStyle>
          <a:p>
            <a:pPr algn="l"/>
            <a:endParaRPr lang="en-US"/>
          </a:p>
        </p:txBody>
      </p:sp>
      <p:sp>
        <p:nvSpPr>
          <p:cNvPr id="6" name="Slide Number Placeholder 5">
            <a:extLst>
              <a:ext uri="{FF2B5EF4-FFF2-40B4-BE49-F238E27FC236}">
                <a16:creationId xmlns:a16="http://schemas.microsoft.com/office/drawing/2014/main" id="{6F495647-A849-45D9-BC71-46A12E6DE479}"/>
              </a:ext>
            </a:extLst>
          </p:cNvPr>
          <p:cNvSpPr>
            <a:spLocks noGrp="1"/>
          </p:cNvSpPr>
          <p:nvPr>
            <p:ph type="sldNum" sz="quarter" idx="4"/>
          </p:nvPr>
        </p:nvSpPr>
        <p:spPr>
          <a:xfrm>
            <a:off x="11667744" y="6409944"/>
            <a:ext cx="438912" cy="448056"/>
          </a:xfrm>
          <a:prstGeom prst="rect">
            <a:avLst/>
          </a:prstGeom>
        </p:spPr>
        <p:txBody>
          <a:bodyPr vert="horz" lIns="91440" tIns="45720" rIns="91440" bIns="45720" rtlCol="0" anchor="ctr"/>
          <a:lstStyle>
            <a:lvl1pPr algn="r">
              <a:defRPr sz="800">
                <a:solidFill>
                  <a:srgbClr val="FFFFFF"/>
                </a:solidFill>
              </a:defRPr>
            </a:lvl1pPr>
          </a:lstStyle>
          <a:p>
            <a:fld id="{C01389E6-C847-4AD0-B56D-D205B2EAB1EE}" type="slidenum">
              <a:rPr lang="en-US" smtClean="0"/>
              <a:pPr/>
              <a:t>‹N›</a:t>
            </a:fld>
            <a:endParaRPr lang="en-US" sz="800" dirty="0"/>
          </a:p>
        </p:txBody>
      </p:sp>
    </p:spTree>
    <p:extLst>
      <p:ext uri="{BB962C8B-B14F-4D97-AF65-F5344CB8AC3E}">
        <p14:creationId xmlns:p14="http://schemas.microsoft.com/office/powerpoint/2010/main" val="234022973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88" r:id="rId4"/>
    <p:sldLayoutId id="2147483689" r:id="rId5"/>
    <p:sldLayoutId id="2147483694" r:id="rId6"/>
    <p:sldLayoutId id="2147483690" r:id="rId7"/>
    <p:sldLayoutId id="2147483691" r:id="rId8"/>
    <p:sldLayoutId id="2147483692" r:id="rId9"/>
    <p:sldLayoutId id="2147483693" r:id="rId10"/>
    <p:sldLayoutId id="2147483695" r:id="rId11"/>
  </p:sldLayoutIdLst>
  <p:hf sldNum="0" hdr="0" ftr="0" dt="0"/>
  <p:txStyles>
    <p:titleStyle>
      <a:lvl1pPr algn="l" defTabSz="914400" rtl="0" eaLnBrk="1" latinLnBrk="0" hangingPunct="1">
        <a:lnSpc>
          <a:spcPct val="100000"/>
        </a:lnSpc>
        <a:spcBef>
          <a:spcPct val="0"/>
        </a:spcBef>
        <a:buNone/>
        <a:defRPr sz="3600" b="1" i="0" kern="1200" cap="all" spc="70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3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2.xml"/><Relationship Id="rId5" Type="http://schemas.openxmlformats.org/officeDocument/2006/relationships/image" Target="../media/image54.jpg"/><Relationship Id="rId4" Type="http://schemas.openxmlformats.org/officeDocument/2006/relationships/image" Target="../media/image53.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619DE0E-F039-443E-AF60-E4B6AA72D2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A065953-3D69-4CD4-80C3-DF10DEB4C7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30"/>
            <a:ext cx="8104091" cy="6857571"/>
          </a:xfrm>
          <a:prstGeom prst="rect">
            <a:avLst/>
          </a:prstGeom>
          <a:gradFill>
            <a:gsLst>
              <a:gs pos="0">
                <a:schemeClr val="accent4">
                  <a:alpha val="80000"/>
                </a:schemeClr>
              </a:gs>
              <a:gs pos="100000">
                <a:schemeClr val="accent2"/>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AB36DB5-F10D-4EDB-87E2-ECB9301FFC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874250" y="627728"/>
            <a:ext cx="4355593" cy="8104092"/>
          </a:xfrm>
          <a:prstGeom prst="rect">
            <a:avLst/>
          </a:prstGeom>
          <a:gradFill>
            <a:gsLst>
              <a:gs pos="0">
                <a:schemeClr val="accent5">
                  <a:alpha val="0"/>
                </a:schemeClr>
              </a:gs>
              <a:gs pos="91000">
                <a:schemeClr val="accent2">
                  <a:alpha val="43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46F195D-95DC-419E-BBC1-E2B601A606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1"/>
            <a:ext cx="5638801" cy="6886827"/>
          </a:xfrm>
          <a:prstGeom prst="rect">
            <a:avLst/>
          </a:prstGeom>
          <a:gradFill>
            <a:gsLst>
              <a:gs pos="49000">
                <a:schemeClr val="accent6">
                  <a:lumMod val="75000"/>
                  <a:alpha val="0"/>
                </a:schemeClr>
              </a:gs>
              <a:gs pos="99000">
                <a:schemeClr val="accent6">
                  <a:alpha val="79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55993D72-5628-4E5E-BB9F-96066414E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1609180" y="724988"/>
            <a:ext cx="5121259" cy="5458067"/>
          </a:xfrm>
          <a:prstGeom prst="ellipse">
            <a:avLst/>
          </a:prstGeom>
          <a:gradFill>
            <a:gsLst>
              <a:gs pos="39000">
                <a:schemeClr val="accent4">
                  <a:lumMod val="20000"/>
                  <a:lumOff val="80000"/>
                  <a:alpha val="0"/>
                </a:schemeClr>
              </a:gs>
              <a:gs pos="100000">
                <a:schemeClr val="accent6">
                  <a:alpha val="29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A105D039-772D-44FF-B6B6-02A10CFC14FA}"/>
              </a:ext>
            </a:extLst>
          </p:cNvPr>
          <p:cNvSpPr>
            <a:spLocks noGrp="1"/>
          </p:cNvSpPr>
          <p:nvPr>
            <p:ph type="ctrTitle"/>
          </p:nvPr>
        </p:nvSpPr>
        <p:spPr>
          <a:xfrm>
            <a:off x="920151" y="2920878"/>
            <a:ext cx="6292690" cy="2992576"/>
          </a:xfrm>
        </p:spPr>
        <p:txBody>
          <a:bodyPr anchor="t">
            <a:normAutofit fontScale="90000"/>
          </a:bodyPr>
          <a:lstStyle/>
          <a:p>
            <a:br>
              <a:rPr lang="it-IT" dirty="0">
                <a:solidFill>
                  <a:schemeClr val="bg1"/>
                </a:solidFill>
              </a:rPr>
            </a:br>
            <a:r>
              <a:rPr lang="it-IT" dirty="0">
                <a:solidFill>
                  <a:schemeClr val="bg1"/>
                </a:solidFill>
                <a:effectLst>
                  <a:outerShdw blurRad="38100" dist="38100" dir="2700000" algn="tl">
                    <a:srgbClr val="000000">
                      <a:alpha val="43137"/>
                    </a:srgbClr>
                  </a:outerShdw>
                </a:effectLst>
              </a:rPr>
              <a:t>REPUBLIC OF PARTIES AND </a:t>
            </a:r>
            <a:br>
              <a:rPr lang="it-IT" dirty="0">
                <a:solidFill>
                  <a:schemeClr val="bg1"/>
                </a:solidFill>
                <a:effectLst>
                  <a:outerShdw blurRad="38100" dist="38100" dir="2700000" algn="tl">
                    <a:srgbClr val="000000">
                      <a:alpha val="43137"/>
                    </a:srgbClr>
                  </a:outerShdw>
                </a:effectLst>
              </a:rPr>
            </a:br>
            <a:r>
              <a:rPr lang="it-IT" dirty="0">
                <a:solidFill>
                  <a:schemeClr val="bg1"/>
                </a:solidFill>
                <a:effectLst>
                  <a:outerShdw blurRad="38100" dist="38100" dir="2700000" algn="tl">
                    <a:srgbClr val="000000">
                      <a:alpha val="43137"/>
                    </a:srgbClr>
                  </a:outerShdw>
                </a:effectLst>
              </a:rPr>
              <a:t>COLD WAR REPUBLIC</a:t>
            </a:r>
          </a:p>
        </p:txBody>
      </p:sp>
      <p:sp>
        <p:nvSpPr>
          <p:cNvPr id="3" name="Sottotitolo 2">
            <a:extLst>
              <a:ext uri="{FF2B5EF4-FFF2-40B4-BE49-F238E27FC236}">
                <a16:creationId xmlns:a16="http://schemas.microsoft.com/office/drawing/2014/main" id="{2FC006A9-B8B3-472E-9F56-6DE781F67AC1}"/>
              </a:ext>
            </a:extLst>
          </p:cNvPr>
          <p:cNvSpPr>
            <a:spLocks noGrp="1"/>
          </p:cNvSpPr>
          <p:nvPr>
            <p:ph type="subTitle" idx="1"/>
          </p:nvPr>
        </p:nvSpPr>
        <p:spPr>
          <a:xfrm>
            <a:off x="920151" y="1017038"/>
            <a:ext cx="5392495" cy="1248274"/>
          </a:xfrm>
        </p:spPr>
        <p:txBody>
          <a:bodyPr anchor="b">
            <a:normAutofit/>
          </a:bodyPr>
          <a:lstStyle/>
          <a:p>
            <a:r>
              <a:rPr lang="it-IT" sz="1400" b="1" dirty="0">
                <a:solidFill>
                  <a:schemeClr val="bg1"/>
                </a:solidFill>
              </a:rPr>
              <a:t>HISTORY OF ITALIAN POLITICAL SYSTEM SINCE 1945 </a:t>
            </a:r>
          </a:p>
        </p:txBody>
      </p:sp>
      <p:pic>
        <p:nvPicPr>
          <p:cNvPr id="4" name="Picture 3">
            <a:extLst>
              <a:ext uri="{FF2B5EF4-FFF2-40B4-BE49-F238E27FC236}">
                <a16:creationId xmlns:a16="http://schemas.microsoft.com/office/drawing/2014/main" id="{68F6F057-DC21-4280-9C7B-0A6E6DE8430B}"/>
              </a:ext>
            </a:extLst>
          </p:cNvPr>
          <p:cNvPicPr>
            <a:picLocks noChangeAspect="1"/>
          </p:cNvPicPr>
          <p:nvPr/>
        </p:nvPicPr>
        <p:blipFill rotWithShape="1">
          <a:blip r:embed="rId2"/>
          <a:srcRect l="33198" r="26897" b="-1"/>
          <a:stretch/>
        </p:blipFill>
        <p:spPr>
          <a:xfrm>
            <a:off x="8104092" y="10"/>
            <a:ext cx="4099858" cy="6857990"/>
          </a:xfrm>
          <a:prstGeom prst="rect">
            <a:avLst/>
          </a:prstGeom>
        </p:spPr>
      </p:pic>
    </p:spTree>
    <p:extLst>
      <p:ext uri="{BB962C8B-B14F-4D97-AF65-F5344CB8AC3E}">
        <p14:creationId xmlns:p14="http://schemas.microsoft.com/office/powerpoint/2010/main" val="2462575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2" name="Rectangle 61">
            <a:extLst>
              <a:ext uri="{FF2B5EF4-FFF2-40B4-BE49-F238E27FC236}">
                <a16:creationId xmlns:a16="http://schemas.microsoft.com/office/drawing/2014/main" id="{5D512231-91CE-4DD9-98B7-27B615C4DE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2C3A6108-212E-49D1-815B-840941467F67}"/>
              </a:ext>
            </a:extLst>
          </p:cNvPr>
          <p:cNvSpPr>
            <a:spLocks noGrp="1"/>
          </p:cNvSpPr>
          <p:nvPr>
            <p:ph type="title"/>
          </p:nvPr>
        </p:nvSpPr>
        <p:spPr>
          <a:xfrm>
            <a:off x="1371601" y="457202"/>
            <a:ext cx="4546314" cy="1573551"/>
          </a:xfrm>
        </p:spPr>
        <p:txBody>
          <a:bodyPr anchor="b">
            <a:normAutofit/>
          </a:bodyPr>
          <a:lstStyle/>
          <a:p>
            <a:pPr algn="ctr"/>
            <a:r>
              <a:rPr lang="it-IT" dirty="0"/>
              <a:t>PARTY DEMOCRACY</a:t>
            </a:r>
          </a:p>
        </p:txBody>
      </p:sp>
      <p:pic>
        <p:nvPicPr>
          <p:cNvPr id="20" name="Segnaposto contenuto 19">
            <a:extLst>
              <a:ext uri="{FF2B5EF4-FFF2-40B4-BE49-F238E27FC236}">
                <a16:creationId xmlns:a16="http://schemas.microsoft.com/office/drawing/2014/main" id="{DBBC91FE-5D13-40EC-B1EF-F5E04C26976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8854" y="3253265"/>
            <a:ext cx="2143125" cy="2143125"/>
          </a:xfrm>
        </p:spPr>
      </p:pic>
      <p:pic>
        <p:nvPicPr>
          <p:cNvPr id="10" name="Segnaposto contenuto 9">
            <a:extLst>
              <a:ext uri="{FF2B5EF4-FFF2-40B4-BE49-F238E27FC236}">
                <a16:creationId xmlns:a16="http://schemas.microsoft.com/office/drawing/2014/main" id="{C0ECC144-B258-44AD-8989-2E8A2884B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1058" y="3124218"/>
            <a:ext cx="2502953" cy="2502953"/>
          </a:xfrm>
          <a:prstGeom prst="rect">
            <a:avLst/>
          </a:prstGeom>
        </p:spPr>
      </p:pic>
      <p:pic>
        <p:nvPicPr>
          <p:cNvPr id="13" name="Segnaposto contenuto 12">
            <a:extLst>
              <a:ext uri="{FF2B5EF4-FFF2-40B4-BE49-F238E27FC236}">
                <a16:creationId xmlns:a16="http://schemas.microsoft.com/office/drawing/2014/main" id="{35E74152-DFF4-4E33-B8D8-76220D6CC9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6528" y="897531"/>
            <a:ext cx="2502953" cy="1559939"/>
          </a:xfrm>
          <a:prstGeom prst="rect">
            <a:avLst/>
          </a:prstGeom>
        </p:spPr>
      </p:pic>
      <p:pic>
        <p:nvPicPr>
          <p:cNvPr id="17" name="Segnaposto contenuto 16">
            <a:extLst>
              <a:ext uri="{FF2B5EF4-FFF2-40B4-BE49-F238E27FC236}">
                <a16:creationId xmlns:a16="http://schemas.microsoft.com/office/drawing/2014/main" id="{1EEFCE32-303A-420C-877E-7418BE129D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2362" y="3318494"/>
            <a:ext cx="2502953" cy="2536625"/>
          </a:xfrm>
          <a:prstGeom prst="rect">
            <a:avLst/>
          </a:prstGeom>
        </p:spPr>
      </p:pic>
      <p:pic>
        <p:nvPicPr>
          <p:cNvPr id="7" name="Segnaposto contenuto 6" descr="Immagine che contiene testo&#10;&#10;Descrizione generata automaticamente">
            <a:extLst>
              <a:ext uri="{FF2B5EF4-FFF2-40B4-BE49-F238E27FC236}">
                <a16:creationId xmlns:a16="http://schemas.microsoft.com/office/drawing/2014/main" id="{F51D9FB0-F635-4937-95FA-6F33062083A3}"/>
              </a:ext>
            </a:extLst>
          </p:cNvPr>
          <p:cNvPicPr>
            <a:picLocks noChangeAspect="1"/>
          </p:cNvPicPr>
          <p:nvPr/>
        </p:nvPicPr>
        <p:blipFill rotWithShape="1">
          <a:blip r:embed="rId6">
            <a:extLst>
              <a:ext uri="{28A0092B-C50C-407E-A947-70E740481C1C}">
                <a14:useLocalDpi xmlns:a14="http://schemas.microsoft.com/office/drawing/2010/main" val="0"/>
              </a:ext>
            </a:extLst>
          </a:blip>
          <a:srcRect t="30439" r="-3" b="16356"/>
          <a:stretch/>
        </p:blipFill>
        <p:spPr>
          <a:xfrm>
            <a:off x="9226529" y="3355001"/>
            <a:ext cx="2502953" cy="2041389"/>
          </a:xfrm>
          <a:prstGeom prst="rect">
            <a:avLst/>
          </a:prstGeom>
        </p:spPr>
      </p:pic>
      <p:sp>
        <p:nvSpPr>
          <p:cNvPr id="64" name="Rectangle 63">
            <a:extLst>
              <a:ext uri="{FF2B5EF4-FFF2-40B4-BE49-F238E27FC236}">
                <a16:creationId xmlns:a16="http://schemas.microsoft.com/office/drawing/2014/main" id="{D1D0941F-8BA2-4494-BACC-306D0C705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8741"/>
            <a:ext cx="12192000" cy="449256"/>
          </a:xfrm>
          <a:prstGeom prst="rect">
            <a:avLst/>
          </a:prstGeom>
          <a:gradFill>
            <a:gsLst>
              <a:gs pos="14000">
                <a:schemeClr val="accent4">
                  <a:alpha val="28000"/>
                </a:schemeClr>
              </a:gs>
              <a:gs pos="100000">
                <a:schemeClr val="accent5">
                  <a:alpha val="8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4799C0D6-C3B2-4A94-A7F3-1B04CA27F6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8316"/>
            <a:ext cx="8153398" cy="449684"/>
          </a:xfrm>
          <a:prstGeom prst="rect">
            <a:avLst/>
          </a:prstGeom>
          <a:gradFill>
            <a:gsLst>
              <a:gs pos="9000">
                <a:schemeClr val="accent2">
                  <a:lumMod val="60000"/>
                  <a:lumOff val="40000"/>
                  <a:alpha val="68000"/>
                </a:schemeClr>
              </a:gs>
              <a:gs pos="99000">
                <a:schemeClr val="accent2"/>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Immagine 22" descr="Immagine che contiene testo, vetro&#10;&#10;Descrizione generata automaticamente">
            <a:extLst>
              <a:ext uri="{FF2B5EF4-FFF2-40B4-BE49-F238E27FC236}">
                <a16:creationId xmlns:a16="http://schemas.microsoft.com/office/drawing/2014/main" id="{666E9467-A208-4340-A55F-ADD729051BA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74951" y="704282"/>
            <a:ext cx="2143125" cy="2143125"/>
          </a:xfrm>
          <a:prstGeom prst="rect">
            <a:avLst/>
          </a:prstGeom>
        </p:spPr>
      </p:pic>
    </p:spTree>
    <p:extLst>
      <p:ext uri="{BB962C8B-B14F-4D97-AF65-F5344CB8AC3E}">
        <p14:creationId xmlns:p14="http://schemas.microsoft.com/office/powerpoint/2010/main" val="993723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8F1DA978-2FF0-4E09-976F-91C6D4AA52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EC398C5-5C2E-4038-9DB3-DE2B5A9BE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80619" y="381383"/>
            <a:ext cx="6858000" cy="6095233"/>
          </a:xfrm>
          <a:prstGeom prst="rect">
            <a:avLst/>
          </a:prstGeom>
          <a:gradFill>
            <a:gsLst>
              <a:gs pos="8000">
                <a:schemeClr val="accent6"/>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2F10B26-073B-4B10-8AAA-161242DD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25488" y="125488"/>
            <a:ext cx="6346209" cy="6095235"/>
          </a:xfrm>
          <a:prstGeom prst="rect">
            <a:avLst/>
          </a:prstGeom>
          <a:gradFill>
            <a:gsLst>
              <a:gs pos="0">
                <a:schemeClr val="accent5">
                  <a:lumMod val="60000"/>
                  <a:lumOff val="40000"/>
                  <a:alpha val="0"/>
                </a:schemeClr>
              </a:gs>
              <a:gs pos="99000">
                <a:schemeClr val="accent2">
                  <a:alpha val="9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10DBBC7-698F-4A54-B1CB-A99F9CC35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788104" y="2550870"/>
            <a:ext cx="2501979" cy="6112279"/>
          </a:xfrm>
          <a:prstGeom prst="rect">
            <a:avLst/>
          </a:prstGeom>
          <a:gradFill>
            <a:gsLst>
              <a:gs pos="2000">
                <a:schemeClr val="accent5">
                  <a:alpha val="28000"/>
                </a:schemeClr>
              </a:gs>
              <a:gs pos="100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79BBB12-9455-421B-86B2-0EA7752023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72450" y="728296"/>
            <a:ext cx="4808302" cy="4808302"/>
          </a:xfrm>
          <a:prstGeom prst="ellipse">
            <a:avLst/>
          </a:pr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9D16582D-BAAD-42B0-B225-BA323F533975}"/>
              </a:ext>
            </a:extLst>
          </p:cNvPr>
          <p:cNvSpPr>
            <a:spLocks noGrp="1"/>
          </p:cNvSpPr>
          <p:nvPr>
            <p:ph type="title"/>
          </p:nvPr>
        </p:nvSpPr>
        <p:spPr>
          <a:xfrm>
            <a:off x="872556" y="740563"/>
            <a:ext cx="4688488" cy="3232560"/>
          </a:xfrm>
        </p:spPr>
        <p:txBody>
          <a:bodyPr vert="horz" lIns="0" tIns="0" rIns="0" bIns="0" rtlCol="0" anchor="b">
            <a:normAutofit/>
          </a:bodyPr>
          <a:lstStyle/>
          <a:p>
            <a:pPr algn="ctr"/>
            <a:r>
              <a:rPr lang="en-US" sz="4000" spc="750" dirty="0">
                <a:solidFill>
                  <a:schemeClr val="bg1"/>
                </a:solidFill>
                <a:effectLst>
                  <a:outerShdw blurRad="38100" dist="38100" dir="2700000" algn="tl">
                    <a:srgbClr val="000000">
                      <a:alpha val="43137"/>
                    </a:srgbClr>
                  </a:outerShdw>
                </a:effectLst>
              </a:rPr>
              <a:t>APRIL 1944 – SALERNO TURN</a:t>
            </a:r>
          </a:p>
        </p:txBody>
      </p:sp>
      <p:pic>
        <p:nvPicPr>
          <p:cNvPr id="5" name="Segnaposto contenuto 4" descr="Immagine che contiene esterni, uomo, persona, vecchio&#10;&#10;Descrizione generata automaticamente">
            <a:extLst>
              <a:ext uri="{FF2B5EF4-FFF2-40B4-BE49-F238E27FC236}">
                <a16:creationId xmlns:a16="http://schemas.microsoft.com/office/drawing/2014/main" id="{0E30B235-B396-4E3C-B597-B5E1CC1C78C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919154" y="1930574"/>
            <a:ext cx="4449692" cy="2988114"/>
          </a:xfrm>
          <a:prstGeom prst="rect">
            <a:avLst/>
          </a:prstGeom>
        </p:spPr>
      </p:pic>
    </p:spTree>
    <p:extLst>
      <p:ext uri="{BB962C8B-B14F-4D97-AF65-F5344CB8AC3E}">
        <p14:creationId xmlns:p14="http://schemas.microsoft.com/office/powerpoint/2010/main" val="1328471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3FEFAF-9683-4BAE-ACDF-5FC0AA67ECDF}"/>
              </a:ext>
            </a:extLst>
          </p:cNvPr>
          <p:cNvSpPr>
            <a:spLocks noGrp="1"/>
          </p:cNvSpPr>
          <p:nvPr>
            <p:ph type="title"/>
          </p:nvPr>
        </p:nvSpPr>
        <p:spPr/>
        <p:txBody>
          <a:bodyPr/>
          <a:lstStyle/>
          <a:p>
            <a:pPr algn="ctr"/>
            <a:r>
              <a:rPr lang="it-IT" dirty="0"/>
              <a:t>4 JUNE 1944: ROME LIBERATION</a:t>
            </a:r>
          </a:p>
        </p:txBody>
      </p:sp>
      <p:pic>
        <p:nvPicPr>
          <p:cNvPr id="5" name="Segnaposto contenuto 4" descr="Immagine che contiene testo, vecchio, esterni, bianco&#10;&#10;Descrizione generata automaticamente">
            <a:extLst>
              <a:ext uri="{FF2B5EF4-FFF2-40B4-BE49-F238E27FC236}">
                <a16:creationId xmlns:a16="http://schemas.microsoft.com/office/drawing/2014/main" id="{E58611AF-9006-492D-ADEA-DE418A6EF86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42171" y="2112963"/>
            <a:ext cx="5299820" cy="3959225"/>
          </a:xfrm>
        </p:spPr>
      </p:pic>
    </p:spTree>
    <p:extLst>
      <p:ext uri="{BB962C8B-B14F-4D97-AF65-F5344CB8AC3E}">
        <p14:creationId xmlns:p14="http://schemas.microsoft.com/office/powerpoint/2010/main" val="1588141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C63496-3531-4D1E-A3B4-DC1D5EFDB24F}"/>
              </a:ext>
            </a:extLst>
          </p:cNvPr>
          <p:cNvSpPr>
            <a:spLocks noGrp="1"/>
          </p:cNvSpPr>
          <p:nvPr>
            <p:ph type="title"/>
          </p:nvPr>
        </p:nvSpPr>
        <p:spPr/>
        <p:txBody>
          <a:bodyPr/>
          <a:lstStyle/>
          <a:p>
            <a:pPr algn="ctr"/>
            <a:r>
              <a:rPr lang="it-IT" dirty="0"/>
              <a:t>THREE KIND OF RESISTANCE WARS</a:t>
            </a:r>
          </a:p>
        </p:txBody>
      </p:sp>
      <p:sp>
        <p:nvSpPr>
          <p:cNvPr id="3" name="Segnaposto contenuto 2">
            <a:extLst>
              <a:ext uri="{FF2B5EF4-FFF2-40B4-BE49-F238E27FC236}">
                <a16:creationId xmlns:a16="http://schemas.microsoft.com/office/drawing/2014/main" id="{C31B0B36-DDC3-43A0-B294-7F548F7FE953}"/>
              </a:ext>
            </a:extLst>
          </p:cNvPr>
          <p:cNvSpPr>
            <a:spLocks noGrp="1"/>
          </p:cNvSpPr>
          <p:nvPr>
            <p:ph idx="1"/>
          </p:nvPr>
        </p:nvSpPr>
        <p:spPr/>
        <p:txBody>
          <a:bodyPr/>
          <a:lstStyle/>
          <a:p>
            <a:pPr marL="342900" lvl="0" indent="-342900" algn="ctr">
              <a:lnSpc>
                <a:spcPct val="107000"/>
              </a:lnSpc>
              <a:buFont typeface="Calibri" panose="020F0502020204030204" pitchFamily="34" charset="0"/>
              <a:buChar char="-"/>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ctr">
              <a:lnSpc>
                <a:spcPct val="107000"/>
              </a:lnSpc>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Patriotic and in general against the Nazi invaders</a:t>
            </a:r>
          </a:p>
          <a:p>
            <a:pPr marL="0" lvl="0" indent="0" algn="ctr">
              <a:lnSpc>
                <a:spcPct val="107000"/>
              </a:lnSpc>
              <a:buNone/>
            </a:pP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ctr">
              <a:lnSpc>
                <a:spcPct val="107000"/>
              </a:lnSpc>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Civil war (Italians against Italians) Resistance against “Repubblica </a:t>
            </a:r>
            <a:r>
              <a:rPr lang="en-US" sz="2400" dirty="0" err="1">
                <a:effectLst/>
                <a:latin typeface="Calibri" panose="020F0502020204030204" pitchFamily="34" charset="0"/>
                <a:ea typeface="Calibri" panose="020F0502020204030204" pitchFamily="34" charset="0"/>
                <a:cs typeface="Times New Roman" panose="02020603050405020304" pitchFamily="18" charset="0"/>
              </a:rPr>
              <a:t>Sociale</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gn="ctr">
              <a:lnSpc>
                <a:spcPct val="107000"/>
              </a:lnSpc>
              <a:buFont typeface="Calibri" panose="020F0502020204030204" pitchFamily="34" charset="0"/>
              <a:buChar char="-"/>
            </a:pP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ctr">
              <a:lnSpc>
                <a:spcPct val="107000"/>
              </a:lnSpc>
              <a:spcAft>
                <a:spcPts val="800"/>
              </a:spcAft>
              <a:buFont typeface="Calibri" panose="020F0502020204030204" pitchFamily="34" charset="0"/>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Political and social Resistance for the government of the future of Italy</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Tree>
    <p:extLst>
      <p:ext uri="{BB962C8B-B14F-4D97-AF65-F5344CB8AC3E}">
        <p14:creationId xmlns:p14="http://schemas.microsoft.com/office/powerpoint/2010/main" val="2209305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4D896123-1B32-4CB1-B2ED-E34BBC26B4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persona, esterni, uomo, tuta&#10;&#10;Descrizione generata automaticamente">
            <a:extLst>
              <a:ext uri="{FF2B5EF4-FFF2-40B4-BE49-F238E27FC236}">
                <a16:creationId xmlns:a16="http://schemas.microsoft.com/office/drawing/2014/main" id="{BDDCF4E1-05D8-4196-80A0-1C0F7D79AE2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13128"/>
          <a:stretch/>
        </p:blipFill>
        <p:spPr>
          <a:xfrm>
            <a:off x="20" y="10"/>
            <a:ext cx="12191980" cy="6857990"/>
          </a:xfrm>
          <a:prstGeom prst="rect">
            <a:avLst/>
          </a:prstGeom>
        </p:spPr>
      </p:pic>
      <p:sp>
        <p:nvSpPr>
          <p:cNvPr id="16" name="Rectangle 15">
            <a:extLst>
              <a:ext uri="{FF2B5EF4-FFF2-40B4-BE49-F238E27FC236}">
                <a16:creationId xmlns:a16="http://schemas.microsoft.com/office/drawing/2014/main" id="{54F04D94-5D02-443B-801E-0CAC1D4EBF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6400372"/>
            <a:ext cx="12192000" cy="4567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57DA40C-10B8-4678-8433-AA03ED65E9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alpha val="30000"/>
                </a:schemeClr>
              </a:gs>
              <a:gs pos="33000">
                <a:schemeClr val="tx1">
                  <a:alpha val="20000"/>
                </a:schemeClr>
              </a:gs>
              <a:gs pos="0">
                <a:schemeClr val="tx1">
                  <a:alpha val="0"/>
                </a:schemeClr>
              </a:gs>
              <a:gs pos="100000">
                <a:schemeClr val="tx1">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74920A41-D8B7-47D4-BAC8-076DB8BA2BC9}"/>
              </a:ext>
            </a:extLst>
          </p:cNvPr>
          <p:cNvSpPr>
            <a:spLocks noGrp="1"/>
          </p:cNvSpPr>
          <p:nvPr>
            <p:ph type="title"/>
          </p:nvPr>
        </p:nvSpPr>
        <p:spPr>
          <a:xfrm>
            <a:off x="751114" y="620486"/>
            <a:ext cx="5344886" cy="4062547"/>
          </a:xfrm>
        </p:spPr>
        <p:txBody>
          <a:bodyPr vert="horz" lIns="0" tIns="0" rIns="0" bIns="0" rtlCol="0" anchor="b">
            <a:normAutofit/>
          </a:bodyPr>
          <a:lstStyle/>
          <a:p>
            <a:pPr algn="ctr"/>
            <a:r>
              <a:rPr lang="en-US" sz="4000" spc="750" dirty="0">
                <a:solidFill>
                  <a:schemeClr val="bg1"/>
                </a:solidFill>
              </a:rPr>
              <a:t>ALCIDE DE GASPERI</a:t>
            </a:r>
          </a:p>
        </p:txBody>
      </p:sp>
      <p:sp>
        <p:nvSpPr>
          <p:cNvPr id="20" name="Rectangle 19">
            <a:extLst>
              <a:ext uri="{FF2B5EF4-FFF2-40B4-BE49-F238E27FC236}">
                <a16:creationId xmlns:a16="http://schemas.microsoft.com/office/drawing/2014/main" id="{6FF3D9AA-2746-40BA-A174-3C45EA458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0BF160C-EC5F-45F5-9B8D-197AFA37B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3261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AA8A9F-B299-496A-A988-F98F9E668C62}"/>
              </a:ext>
            </a:extLst>
          </p:cNvPr>
          <p:cNvSpPr>
            <a:spLocks noGrp="1"/>
          </p:cNvSpPr>
          <p:nvPr>
            <p:ph type="title"/>
          </p:nvPr>
        </p:nvSpPr>
        <p:spPr/>
        <p:txBody>
          <a:bodyPr/>
          <a:lstStyle/>
          <a:p>
            <a:pPr algn="ctr"/>
            <a:r>
              <a:rPr lang="it-IT" dirty="0">
                <a:effectLst>
                  <a:outerShdw blurRad="38100" dist="38100" dir="2700000" algn="tl">
                    <a:srgbClr val="000000">
                      <a:alpha val="43137"/>
                    </a:srgbClr>
                  </a:outerShdw>
                </a:effectLst>
              </a:rPr>
              <a:t>THREE KEY DECISIONS</a:t>
            </a:r>
          </a:p>
        </p:txBody>
      </p:sp>
      <p:sp>
        <p:nvSpPr>
          <p:cNvPr id="3" name="Segnaposto contenuto 2">
            <a:extLst>
              <a:ext uri="{FF2B5EF4-FFF2-40B4-BE49-F238E27FC236}">
                <a16:creationId xmlns:a16="http://schemas.microsoft.com/office/drawing/2014/main" id="{B8CBB2DF-D895-4F6C-83A7-DFBDD8F441EF}"/>
              </a:ext>
            </a:extLst>
          </p:cNvPr>
          <p:cNvSpPr>
            <a:spLocks noGrp="1"/>
          </p:cNvSpPr>
          <p:nvPr>
            <p:ph idx="1"/>
          </p:nvPr>
        </p:nvSpPr>
        <p:spPr/>
        <p:txBody>
          <a:bodyPr/>
          <a:lstStyle/>
          <a:p>
            <a:pPr marL="342900" lvl="0" indent="-342900" algn="ctr">
              <a:lnSpc>
                <a:spcPct val="107000"/>
              </a:lnSpc>
              <a:buFont typeface="Calibri" panose="020F0502020204030204" pitchFamily="34" charset="0"/>
              <a:buChar char="-"/>
            </a:pPr>
            <a:r>
              <a:rPr lang="en-US" sz="3200" dirty="0">
                <a:effectLst/>
                <a:latin typeface="Calibri" panose="020F0502020204030204" pitchFamily="34" charset="0"/>
                <a:ea typeface="Calibri" panose="020F0502020204030204" pitchFamily="34" charset="0"/>
                <a:cs typeface="Times New Roman" panose="02020603050405020304" pitchFamily="18" charset="0"/>
              </a:rPr>
              <a:t>New general elections will be held by direct suffrage with for the first time the possibility of </a:t>
            </a:r>
            <a:r>
              <a:rPr lang="en-US" sz="3200" b="1" dirty="0">
                <a:effectLst/>
                <a:latin typeface="Calibri" panose="020F0502020204030204" pitchFamily="34" charset="0"/>
                <a:ea typeface="Calibri" panose="020F0502020204030204" pitchFamily="34" charset="0"/>
                <a:cs typeface="Times New Roman" panose="02020603050405020304" pitchFamily="18" charset="0"/>
              </a:rPr>
              <a:t>women’s vote</a:t>
            </a:r>
            <a:endParaRPr lang="it-IT" sz="32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ctr">
              <a:lnSpc>
                <a:spcPct val="107000"/>
              </a:lnSpc>
              <a:buFont typeface="Calibri" panose="020F0502020204030204" pitchFamily="34" charset="0"/>
              <a:buChar char="-"/>
            </a:pPr>
            <a:r>
              <a:rPr lang="en-US" sz="3200" dirty="0">
                <a:effectLst/>
                <a:latin typeface="Calibri" panose="020F0502020204030204" pitchFamily="34" charset="0"/>
                <a:ea typeface="Calibri" panose="020F0502020204030204" pitchFamily="34" charset="0"/>
                <a:cs typeface="Times New Roman" panose="02020603050405020304" pitchFamily="18" charset="0"/>
              </a:rPr>
              <a:t>This general election had to choose a Constituent Assembly with powers to write </a:t>
            </a:r>
            <a:r>
              <a:rPr lang="en-US" sz="3200" dirty="0">
                <a:latin typeface="Calibri" panose="020F0502020204030204" pitchFamily="34" charset="0"/>
                <a:ea typeface="Calibri" panose="020F0502020204030204" pitchFamily="34" charset="0"/>
                <a:cs typeface="Times New Roman" panose="02020603050405020304" pitchFamily="18" charset="0"/>
              </a:rPr>
              <a:t>a </a:t>
            </a:r>
            <a:r>
              <a:rPr lang="en-US" sz="3200" b="1" dirty="0">
                <a:effectLst/>
                <a:latin typeface="Calibri" panose="020F0502020204030204" pitchFamily="34" charset="0"/>
                <a:ea typeface="Calibri" panose="020F0502020204030204" pitchFamily="34" charset="0"/>
                <a:cs typeface="Times New Roman" panose="02020603050405020304" pitchFamily="18" charset="0"/>
              </a:rPr>
              <a:t>new Constitution </a:t>
            </a:r>
            <a:endParaRPr lang="it-IT" sz="32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ctr">
              <a:lnSpc>
                <a:spcPct val="107000"/>
              </a:lnSpc>
              <a:spcAft>
                <a:spcPts val="800"/>
              </a:spcAft>
              <a:buFont typeface="Calibri" panose="020F0502020204030204" pitchFamily="34" charset="0"/>
              <a:buChar char="-"/>
            </a:pPr>
            <a:r>
              <a:rPr lang="en-US" sz="3200" dirty="0">
                <a:effectLst/>
                <a:latin typeface="Calibri" panose="020F0502020204030204" pitchFamily="34" charset="0"/>
                <a:ea typeface="Calibri" panose="020F0502020204030204" pitchFamily="34" charset="0"/>
                <a:cs typeface="Times New Roman" panose="02020603050405020304" pitchFamily="18" charset="0"/>
              </a:rPr>
              <a:t>At the same time the Italian electorate was also called to choose between </a:t>
            </a:r>
            <a:r>
              <a:rPr lang="en-US" sz="3200" b="1" dirty="0">
                <a:effectLst/>
                <a:latin typeface="Calibri" panose="020F0502020204030204" pitchFamily="34" charset="0"/>
                <a:ea typeface="Calibri" panose="020F0502020204030204" pitchFamily="34" charset="0"/>
                <a:cs typeface="Times New Roman" panose="02020603050405020304" pitchFamily="18" charset="0"/>
              </a:rPr>
              <a:t>Monarchy or Republic</a:t>
            </a:r>
            <a:endParaRPr lang="it-IT" sz="3200" b="1"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Tree>
    <p:extLst>
      <p:ext uri="{BB962C8B-B14F-4D97-AF65-F5344CB8AC3E}">
        <p14:creationId xmlns:p14="http://schemas.microsoft.com/office/powerpoint/2010/main" val="12899418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1DBC8414-BE7E-4B6C-A114-B2C3795C88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EC398C5-5C2E-4038-9DB3-DE2B5A9BE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2F10B26-073B-4B10-8AAA-161242DD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153806" y="1153804"/>
            <a:ext cx="6346209" cy="4038601"/>
          </a:xfrm>
          <a:prstGeom prst="rect">
            <a:avLst/>
          </a:prstGeom>
          <a:gradFill>
            <a:gsLst>
              <a:gs pos="0">
                <a:schemeClr val="accent5">
                  <a:lumMod val="60000"/>
                  <a:lumOff val="40000"/>
                  <a:alpha val="0"/>
                </a:schemeClr>
              </a:gs>
              <a:gs pos="99000">
                <a:schemeClr val="accent2">
                  <a:alpha val="92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10DBBC7-698F-4A54-B1CB-A99F9CC35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59574" y="3578975"/>
            <a:ext cx="2502407" cy="4055644"/>
          </a:xfrm>
          <a:prstGeom prst="rect">
            <a:avLst/>
          </a:prstGeom>
          <a:gradFill>
            <a:gsLst>
              <a:gs pos="2000">
                <a:schemeClr val="accent5">
                  <a:alpha val="28000"/>
                </a:schemeClr>
              </a:gs>
              <a:gs pos="100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DE6E822A-8BCF-432C-83E6-BBE821476C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13000">
                <a:schemeClr val="accent4">
                  <a:lumMod val="20000"/>
                  <a:lumOff val="80000"/>
                  <a:alpha val="200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CC9CB66D-7ACA-45B9-8212-0145000E4CF5}"/>
              </a:ext>
            </a:extLst>
          </p:cNvPr>
          <p:cNvSpPr>
            <a:spLocks noGrp="1"/>
          </p:cNvSpPr>
          <p:nvPr>
            <p:ph type="title"/>
          </p:nvPr>
        </p:nvSpPr>
        <p:spPr>
          <a:xfrm>
            <a:off x="474243" y="681317"/>
            <a:ext cx="3236613" cy="3406187"/>
          </a:xfrm>
        </p:spPr>
        <p:txBody>
          <a:bodyPr vert="horz" lIns="0" tIns="0" rIns="0" bIns="0" rtlCol="0" anchor="b">
            <a:normAutofit/>
          </a:bodyPr>
          <a:lstStyle/>
          <a:p>
            <a:pPr algn="ctr"/>
            <a:r>
              <a:rPr lang="en-US" sz="4400" spc="750" dirty="0">
                <a:solidFill>
                  <a:schemeClr val="bg1"/>
                </a:solidFill>
              </a:rPr>
              <a:t>2 June 1946</a:t>
            </a:r>
          </a:p>
        </p:txBody>
      </p:sp>
      <p:pic>
        <p:nvPicPr>
          <p:cNvPr id="5" name="Segnaposto contenuto 4">
            <a:extLst>
              <a:ext uri="{FF2B5EF4-FFF2-40B4-BE49-F238E27FC236}">
                <a16:creationId xmlns:a16="http://schemas.microsoft.com/office/drawing/2014/main" id="{50868B06-2364-4D26-897F-9EFFECDDFA3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03619" y="898791"/>
            <a:ext cx="7214138" cy="5067931"/>
          </a:xfrm>
          <a:prstGeom prst="rect">
            <a:avLst/>
          </a:prstGeom>
        </p:spPr>
      </p:pic>
    </p:spTree>
    <p:extLst>
      <p:ext uri="{BB962C8B-B14F-4D97-AF65-F5344CB8AC3E}">
        <p14:creationId xmlns:p14="http://schemas.microsoft.com/office/powerpoint/2010/main" val="3000100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4D896123-1B32-4CB1-B2ED-E34BBC26B4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testo, uomo, persona, vecchio&#10;&#10;Descrizione generata automaticamente">
            <a:extLst>
              <a:ext uri="{FF2B5EF4-FFF2-40B4-BE49-F238E27FC236}">
                <a16:creationId xmlns:a16="http://schemas.microsoft.com/office/drawing/2014/main" id="{BB30E16D-5C0A-4E2B-B4BC-66D7D960DD3E}"/>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6250"/>
          <a:stretch/>
        </p:blipFill>
        <p:spPr>
          <a:xfrm>
            <a:off x="20" y="10"/>
            <a:ext cx="12191980" cy="6857990"/>
          </a:xfrm>
          <a:prstGeom prst="rect">
            <a:avLst/>
          </a:prstGeom>
        </p:spPr>
      </p:pic>
      <p:sp>
        <p:nvSpPr>
          <p:cNvPr id="16" name="Rectangle 15">
            <a:extLst>
              <a:ext uri="{FF2B5EF4-FFF2-40B4-BE49-F238E27FC236}">
                <a16:creationId xmlns:a16="http://schemas.microsoft.com/office/drawing/2014/main" id="{54F04D94-5D02-443B-801E-0CAC1D4EBF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6400372"/>
            <a:ext cx="12192000" cy="4567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57DA40C-10B8-4678-8433-AA03ED65E9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alpha val="30000"/>
                </a:schemeClr>
              </a:gs>
              <a:gs pos="33000">
                <a:schemeClr val="tx1">
                  <a:alpha val="20000"/>
                </a:schemeClr>
              </a:gs>
              <a:gs pos="0">
                <a:schemeClr val="tx1">
                  <a:alpha val="0"/>
                </a:schemeClr>
              </a:gs>
              <a:gs pos="100000">
                <a:schemeClr val="tx1">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2BB1BE33-9F8B-4474-BBA4-49FBF03EB2A7}"/>
              </a:ext>
            </a:extLst>
          </p:cNvPr>
          <p:cNvSpPr>
            <a:spLocks noGrp="1"/>
          </p:cNvSpPr>
          <p:nvPr>
            <p:ph type="title"/>
          </p:nvPr>
        </p:nvSpPr>
        <p:spPr>
          <a:xfrm>
            <a:off x="751114" y="620486"/>
            <a:ext cx="5344886" cy="4062547"/>
          </a:xfrm>
        </p:spPr>
        <p:txBody>
          <a:bodyPr vert="horz" lIns="0" tIns="0" rIns="0" bIns="0" rtlCol="0" anchor="b">
            <a:normAutofit/>
          </a:bodyPr>
          <a:lstStyle/>
          <a:p>
            <a:r>
              <a:rPr lang="en-US" sz="4000" spc="750">
                <a:solidFill>
                  <a:schemeClr val="bg1"/>
                </a:solidFill>
              </a:rPr>
              <a:t>FASCISM AS A PARENTHESIS</a:t>
            </a:r>
          </a:p>
        </p:txBody>
      </p:sp>
      <p:sp>
        <p:nvSpPr>
          <p:cNvPr id="20" name="Rectangle 19">
            <a:extLst>
              <a:ext uri="{FF2B5EF4-FFF2-40B4-BE49-F238E27FC236}">
                <a16:creationId xmlns:a16="http://schemas.microsoft.com/office/drawing/2014/main" id="{6FF3D9AA-2746-40BA-A174-3C45EA458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0BF160C-EC5F-45F5-9B8D-197AFA37B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6702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dirty="0">
                <a:effectLst>
                  <a:outerShdw blurRad="38100" dist="38100" dir="2700000" algn="tl">
                    <a:srgbClr val="000000">
                      <a:alpha val="43137"/>
                    </a:srgbClr>
                  </a:outerShdw>
                  <a:reflection blurRad="12700" stA="48000" endA="300" endPos="55000" dir="5400000" sy="-90000" algn="bl" rotWithShape="0"/>
                </a:effectLst>
              </a:rPr>
              <a:t>1947: a </a:t>
            </a:r>
            <a:r>
              <a:rPr lang="it-IT" sz="4000" dirty="0" err="1">
                <a:effectLst>
                  <a:outerShdw blurRad="38100" dist="38100" dir="2700000" algn="tl">
                    <a:srgbClr val="000000">
                      <a:alpha val="43137"/>
                    </a:srgbClr>
                  </a:outerShdw>
                  <a:reflection blurRad="12700" stA="48000" endA="300" endPos="55000" dir="5400000" sy="-90000" algn="bl" rotWithShape="0"/>
                </a:effectLst>
              </a:rPr>
              <a:t>turning</a:t>
            </a:r>
            <a:r>
              <a:rPr lang="it-IT" sz="4000" dirty="0">
                <a:effectLst>
                  <a:outerShdw blurRad="38100" dist="38100" dir="2700000" algn="tl">
                    <a:srgbClr val="000000">
                      <a:alpha val="43137"/>
                    </a:srgbClr>
                  </a:outerShdw>
                  <a:reflection blurRad="12700" stA="48000" endA="300" endPos="55000" dir="5400000" sy="-90000" algn="bl" rotWithShape="0"/>
                </a:effectLst>
              </a:rPr>
              <a:t> point</a:t>
            </a:r>
          </a:p>
        </p:txBody>
      </p:sp>
      <p:sp>
        <p:nvSpPr>
          <p:cNvPr id="3" name="Segnaposto contenuto 2"/>
          <p:cNvSpPr>
            <a:spLocks noGrp="1"/>
          </p:cNvSpPr>
          <p:nvPr>
            <p:ph idx="1"/>
          </p:nvPr>
        </p:nvSpPr>
        <p:spPr/>
        <p:txBody>
          <a:bodyPr/>
          <a:lstStyle/>
          <a:p>
            <a:pPr algn="ctr">
              <a:buNone/>
            </a:pPr>
            <a:endParaRPr lang="it-IT" b="1" u="sng" dirty="0"/>
          </a:p>
          <a:p>
            <a:pPr algn="ctr">
              <a:buNone/>
            </a:pPr>
            <a:r>
              <a:rPr lang="it-IT" sz="2400" b="1" u="sng" dirty="0"/>
              <a:t>Two </a:t>
            </a:r>
            <a:r>
              <a:rPr lang="it-IT" sz="2400" b="1" u="sng" dirty="0" err="1"/>
              <a:t>main</a:t>
            </a:r>
            <a:r>
              <a:rPr lang="it-IT" sz="2400" b="1" u="sng" dirty="0"/>
              <a:t> </a:t>
            </a:r>
            <a:r>
              <a:rPr lang="it-IT" sz="2400" b="1" u="sng" dirty="0" err="1"/>
              <a:t>economic</a:t>
            </a:r>
            <a:r>
              <a:rPr lang="it-IT" sz="2400" b="1" u="sng" dirty="0"/>
              <a:t> </a:t>
            </a:r>
            <a:r>
              <a:rPr lang="it-IT" sz="2400" b="1" u="sng" dirty="0" err="1"/>
              <a:t>problems</a:t>
            </a:r>
            <a:endParaRPr lang="it-IT" sz="2400" b="1" u="sng" dirty="0"/>
          </a:p>
          <a:p>
            <a:pPr algn="ctr">
              <a:buNone/>
            </a:pPr>
            <a:endParaRPr lang="it-IT" b="1" u="sng" dirty="0"/>
          </a:p>
          <a:p>
            <a:pPr algn="ctr"/>
            <a:r>
              <a:rPr lang="en-US" dirty="0"/>
              <a:t>The disappearance of Germany from the European economy</a:t>
            </a:r>
            <a:endParaRPr lang="it-IT" dirty="0"/>
          </a:p>
          <a:p>
            <a:pPr algn="ctr"/>
            <a:r>
              <a:rPr lang="en-US" dirty="0"/>
              <a:t>The balance of payments problems of the Western European </a:t>
            </a:r>
            <a:endParaRPr lang="it-IT"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dirty="0"/>
              <a:t>HARRY S. TRUMAN 1884-1972</a:t>
            </a:r>
          </a:p>
        </p:txBody>
      </p:sp>
      <p:pic>
        <p:nvPicPr>
          <p:cNvPr id="4" name="Segnaposto contenuto 3" descr="TRUMAN.jpg"/>
          <p:cNvPicPr>
            <a:picLocks noGrp="1" noChangeAspect="1"/>
          </p:cNvPicPr>
          <p:nvPr>
            <p:ph idx="1"/>
          </p:nvPr>
        </p:nvPicPr>
        <p:blipFill>
          <a:blip r:embed="rId2" cstate="print"/>
          <a:stretch>
            <a:fillRect/>
          </a:stretch>
        </p:blipFill>
        <p:spPr>
          <a:xfrm>
            <a:off x="3915052" y="2163050"/>
            <a:ext cx="4629221" cy="3392405"/>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CBD44EE7-8459-4FB8-A693-16B0E42C2833}"/>
              </a:ext>
            </a:extLst>
          </p:cNvPr>
          <p:cNvSpPr>
            <a:spLocks noGrp="1"/>
          </p:cNvSpPr>
          <p:nvPr>
            <p:ph type="title"/>
          </p:nvPr>
        </p:nvSpPr>
        <p:spPr>
          <a:xfrm>
            <a:off x="387927" y="1028701"/>
            <a:ext cx="3248863" cy="3020785"/>
          </a:xfrm>
        </p:spPr>
        <p:txBody>
          <a:bodyPr>
            <a:normAutofit/>
          </a:bodyPr>
          <a:lstStyle/>
          <a:p>
            <a:pPr algn="ctr"/>
            <a:br>
              <a:rPr lang="it-IT" sz="3200" dirty="0">
                <a:solidFill>
                  <a:schemeClr val="bg1"/>
                </a:solidFill>
              </a:rPr>
            </a:br>
            <a:br>
              <a:rPr lang="it-IT" sz="3200" dirty="0">
                <a:solidFill>
                  <a:schemeClr val="bg1"/>
                </a:solidFill>
              </a:rPr>
            </a:br>
            <a:r>
              <a:rPr lang="it-IT" sz="4000" dirty="0">
                <a:solidFill>
                  <a:schemeClr val="bg1"/>
                </a:solidFill>
                <a:effectLst>
                  <a:outerShdw blurRad="38100" dist="38100" dir="2700000" algn="tl">
                    <a:srgbClr val="000000">
                      <a:alpha val="43137"/>
                    </a:srgbClr>
                  </a:outerShdw>
                </a:effectLst>
              </a:rPr>
              <a:t>FASCISM</a:t>
            </a:r>
          </a:p>
        </p:txBody>
      </p:sp>
      <p:sp>
        <p:nvSpPr>
          <p:cNvPr id="3" name="Segnaposto contenuto 2">
            <a:extLst>
              <a:ext uri="{FF2B5EF4-FFF2-40B4-BE49-F238E27FC236}">
                <a16:creationId xmlns:a16="http://schemas.microsoft.com/office/drawing/2014/main" id="{68C2AC86-4802-4C30-87C4-587B45D8FCC5}"/>
              </a:ext>
            </a:extLst>
          </p:cNvPr>
          <p:cNvSpPr>
            <a:spLocks noGrp="1"/>
          </p:cNvSpPr>
          <p:nvPr>
            <p:ph idx="1"/>
          </p:nvPr>
        </p:nvSpPr>
        <p:spPr>
          <a:xfrm>
            <a:off x="4777409" y="1028702"/>
            <a:ext cx="6273972" cy="4843462"/>
          </a:xfrm>
        </p:spPr>
        <p:txBody>
          <a:bodyPr>
            <a:normAutofit/>
          </a:bodyPr>
          <a:lstStyle/>
          <a:p>
            <a:pPr marL="0" indent="0" algn="ctr">
              <a:buNone/>
            </a:pPr>
            <a:r>
              <a:rPr lang="it-IT" sz="2800" b="1" dirty="0"/>
              <a:t>COMPLICITY</a:t>
            </a:r>
          </a:p>
          <a:p>
            <a:pPr marL="0" indent="0" algn="ctr">
              <a:buNone/>
            </a:pPr>
            <a:endParaRPr lang="it-IT" sz="2800" b="1" dirty="0"/>
          </a:p>
          <a:p>
            <a:pPr algn="ctr"/>
            <a:r>
              <a:rPr lang="it-IT" sz="2800" b="1" dirty="0" err="1"/>
              <a:t>Political</a:t>
            </a:r>
            <a:r>
              <a:rPr lang="it-IT" sz="2800" b="1" dirty="0"/>
              <a:t> Liberal Class</a:t>
            </a:r>
          </a:p>
          <a:p>
            <a:pPr algn="ctr"/>
            <a:r>
              <a:rPr lang="it-IT" sz="2800" b="1" dirty="0"/>
              <a:t>Big business</a:t>
            </a:r>
          </a:p>
          <a:p>
            <a:pPr algn="ctr"/>
            <a:r>
              <a:rPr lang="it-IT" sz="2800" b="1" dirty="0"/>
              <a:t>Big </a:t>
            </a:r>
            <a:r>
              <a:rPr lang="it-IT" sz="2800" b="1" dirty="0" err="1"/>
              <a:t>Landlords</a:t>
            </a:r>
            <a:endParaRPr lang="it-IT" sz="2800" b="1" dirty="0"/>
          </a:p>
          <a:p>
            <a:pPr algn="ctr"/>
            <a:r>
              <a:rPr lang="it-IT" sz="2800" b="1" dirty="0" err="1"/>
              <a:t>Monarchy</a:t>
            </a:r>
            <a:endParaRPr lang="it-IT" sz="2800" b="1" dirty="0"/>
          </a:p>
          <a:p>
            <a:pPr algn="ctr"/>
            <a:r>
              <a:rPr lang="it-IT" sz="2800" b="1" dirty="0"/>
              <a:t>Roman </a:t>
            </a:r>
            <a:r>
              <a:rPr lang="it-IT" sz="2800" b="1" dirty="0" err="1"/>
              <a:t>Catholic</a:t>
            </a:r>
            <a:r>
              <a:rPr lang="it-IT" sz="2800" b="1" dirty="0"/>
              <a:t> Church</a:t>
            </a:r>
          </a:p>
        </p:txBody>
      </p:sp>
    </p:spTree>
    <p:extLst>
      <p:ext uri="{BB962C8B-B14F-4D97-AF65-F5344CB8AC3E}">
        <p14:creationId xmlns:p14="http://schemas.microsoft.com/office/powerpoint/2010/main" val="681405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dirty="0" err="1"/>
              <a:t>Containment</a:t>
            </a:r>
            <a:r>
              <a:rPr lang="it-IT" sz="4000" dirty="0"/>
              <a:t> – 12, March 1947</a:t>
            </a:r>
          </a:p>
        </p:txBody>
      </p:sp>
      <p:sp>
        <p:nvSpPr>
          <p:cNvPr id="3" name="Segnaposto contenuto 2"/>
          <p:cNvSpPr>
            <a:spLocks noGrp="1"/>
          </p:cNvSpPr>
          <p:nvPr>
            <p:ph idx="1"/>
          </p:nvPr>
        </p:nvSpPr>
        <p:spPr/>
        <p:txBody>
          <a:bodyPr>
            <a:normAutofit fontScale="85000" lnSpcReduction="10000"/>
          </a:bodyPr>
          <a:lstStyle/>
          <a:p>
            <a:pPr algn="ctr">
              <a:buNone/>
            </a:pPr>
            <a:r>
              <a:rPr lang="en-US" sz="4000" b="1" dirty="0"/>
              <a:t>Truman Doctrine </a:t>
            </a:r>
          </a:p>
          <a:p>
            <a:pPr marL="0" indent="0">
              <a:lnSpc>
                <a:spcPct val="107000"/>
              </a:lnSpc>
              <a:spcAft>
                <a:spcPts val="800"/>
              </a:spcAft>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assistance that I am recommending for Greece and Turkey amounts to little more than 1 tenth of 1 per cent of this investment.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It is only common sense that we should safeguard this investment and make sure that it was not in vain.</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US" sz="1800" b="1" u="sng" dirty="0">
                <a:effectLst/>
                <a:latin typeface="Times New Roman" panose="02020603050405020304" pitchFamily="18" charset="0"/>
                <a:ea typeface="Calibri" panose="020F0502020204030204" pitchFamily="34" charset="0"/>
                <a:cs typeface="Times New Roman" panose="02020603050405020304" pitchFamily="18" charset="0"/>
              </a:rPr>
              <a:t>The seeds of totalitarian regimes are nurtured by misery and want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They spread and grow in the evil soil of poverty and strife. They reach their full growth when the hope of a people for a better life has died. We must keep that hope alive.</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US" sz="1800" b="1" u="sng" dirty="0">
                <a:effectLst/>
                <a:latin typeface="Times New Roman" panose="02020603050405020304" pitchFamily="18" charset="0"/>
                <a:ea typeface="Calibri" panose="020F0502020204030204" pitchFamily="34" charset="0"/>
                <a:cs typeface="Times New Roman" panose="02020603050405020304" pitchFamily="18" charset="0"/>
              </a:rPr>
              <a:t>The free peoples of the world look to us for support in maintaining their freedoms.</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US" sz="1800" b="1" u="sng" dirty="0">
                <a:effectLst/>
                <a:latin typeface="Times New Roman" panose="02020603050405020304" pitchFamily="18" charset="0"/>
                <a:ea typeface="Calibri" panose="020F0502020204030204" pitchFamily="34" charset="0"/>
                <a:cs typeface="Times New Roman" panose="02020603050405020304" pitchFamily="18" charset="0"/>
              </a:rPr>
              <a:t>If we falter in our leadership, we may endanger the peace of the world -- and we shall surely endanger the welfare of our own nation. Great responsibilities have been placed upon us by the swift movement of events.</a:t>
            </a:r>
            <a:r>
              <a:rPr lang="it-IT" sz="1800" b="1" u="sng" dirty="0">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 am confident that the Congress will face these responsibilities squarely”.</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buNone/>
            </a:pP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1">
            <a:extLst>
              <a:ext uri="{FF2B5EF4-FFF2-40B4-BE49-F238E27FC236}">
                <a16:creationId xmlns:a16="http://schemas.microsoft.com/office/drawing/2014/main" id="{11D6A2A3-F101-46F7-8B6F-1C699CAFE9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A7B4FAD5-29D1-4B96-B5B8-80B29F222F5C}"/>
              </a:ext>
            </a:extLst>
          </p:cNvPr>
          <p:cNvSpPr>
            <a:spLocks noGrp="1"/>
          </p:cNvSpPr>
          <p:nvPr>
            <p:ph type="title"/>
          </p:nvPr>
        </p:nvSpPr>
        <p:spPr>
          <a:xfrm>
            <a:off x="1371600" y="457200"/>
            <a:ext cx="4911393" cy="1556724"/>
          </a:xfrm>
        </p:spPr>
        <p:txBody>
          <a:bodyPr anchor="b">
            <a:normAutofit/>
          </a:bodyPr>
          <a:lstStyle/>
          <a:p>
            <a:pPr algn="ctr"/>
            <a:r>
              <a:rPr lang="it-IT" dirty="0">
                <a:effectLst>
                  <a:outerShdw blurRad="38100" dist="38100" dir="2700000" algn="tl">
                    <a:srgbClr val="000000">
                      <a:alpha val="43137"/>
                    </a:srgbClr>
                  </a:outerShdw>
                </a:effectLst>
              </a:rPr>
              <a:t>JANUARY – MAY 1947</a:t>
            </a:r>
          </a:p>
        </p:txBody>
      </p:sp>
      <p:pic>
        <p:nvPicPr>
          <p:cNvPr id="7" name="Segnaposto contenuto 6" descr="Immagine che contiene persona, parete, interni&#10;&#10;Descrizione generata automaticamente">
            <a:extLst>
              <a:ext uri="{FF2B5EF4-FFF2-40B4-BE49-F238E27FC236}">
                <a16:creationId xmlns:a16="http://schemas.microsoft.com/office/drawing/2014/main" id="{254D2CD6-A1D7-4709-A20D-E35DB533B7E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62503" y="2511229"/>
            <a:ext cx="2335213" cy="3117630"/>
          </a:xfrm>
        </p:spPr>
      </p:pic>
      <p:pic>
        <p:nvPicPr>
          <p:cNvPr id="5" name="Segnaposto contenuto 4" descr="Immagine che contiene persona, uomo, interni, persone&#10;&#10;Descrizione generata automaticamente">
            <a:extLst>
              <a:ext uri="{FF2B5EF4-FFF2-40B4-BE49-F238E27FC236}">
                <a16:creationId xmlns:a16="http://schemas.microsoft.com/office/drawing/2014/main" id="{61686D06-46E1-4BDE-A594-4C7E53046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3718" y="2620700"/>
            <a:ext cx="5090161" cy="2672334"/>
          </a:xfrm>
          <a:prstGeom prst="rect">
            <a:avLst/>
          </a:prstGeom>
        </p:spPr>
      </p:pic>
      <p:sp>
        <p:nvSpPr>
          <p:cNvPr id="20" name="Rectangle 13">
            <a:extLst>
              <a:ext uri="{FF2B5EF4-FFF2-40B4-BE49-F238E27FC236}">
                <a16:creationId xmlns:a16="http://schemas.microsoft.com/office/drawing/2014/main" id="{529E760E-527D-4053-A309-F2BDE1250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6400800"/>
            <a:ext cx="12191999" cy="457198"/>
          </a:xfrm>
          <a:prstGeom prst="rect">
            <a:avLst/>
          </a:prstGeom>
          <a:gradFill>
            <a:gsLst>
              <a:gs pos="0">
                <a:schemeClr val="accent2"/>
              </a:gs>
              <a:gs pos="100000">
                <a:schemeClr val="accent6">
                  <a:lumMod val="75000"/>
                  <a:alpha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5">
            <a:extLst>
              <a:ext uri="{FF2B5EF4-FFF2-40B4-BE49-F238E27FC236}">
                <a16:creationId xmlns:a16="http://schemas.microsoft.com/office/drawing/2014/main" id="{4153D448-4ED1-429A-A28C-8316DE7CAF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8"/>
            <a:ext cx="8153396" cy="448831"/>
          </a:xfrm>
          <a:prstGeom prst="rect">
            <a:avLst/>
          </a:prstGeom>
          <a:gradFill>
            <a:gsLst>
              <a:gs pos="0">
                <a:schemeClr val="accent5">
                  <a:alpha val="5000"/>
                </a:schemeClr>
              </a:gs>
              <a:gs pos="99000">
                <a:schemeClr val="accent5">
                  <a:alpha val="72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2512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1DBC8414-BE7E-4B6C-A114-B2C3795C88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EC398C5-5C2E-4038-9DB3-DE2B5A9BE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2F10B26-073B-4B10-8AAA-161242DD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153806" y="1153804"/>
            <a:ext cx="6346209" cy="4038601"/>
          </a:xfrm>
          <a:prstGeom prst="rect">
            <a:avLst/>
          </a:prstGeom>
          <a:gradFill>
            <a:gsLst>
              <a:gs pos="0">
                <a:schemeClr val="accent5">
                  <a:lumMod val="60000"/>
                  <a:lumOff val="40000"/>
                  <a:alpha val="0"/>
                </a:schemeClr>
              </a:gs>
              <a:gs pos="99000">
                <a:schemeClr val="accent2">
                  <a:alpha val="92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10DBBC7-698F-4A54-B1CB-A99F9CC35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59574" y="3578975"/>
            <a:ext cx="2502407" cy="4055644"/>
          </a:xfrm>
          <a:prstGeom prst="rect">
            <a:avLst/>
          </a:prstGeom>
          <a:gradFill>
            <a:gsLst>
              <a:gs pos="2000">
                <a:schemeClr val="accent5">
                  <a:alpha val="28000"/>
                </a:schemeClr>
              </a:gs>
              <a:gs pos="100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DE6E822A-8BCF-432C-83E6-BBE821476C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13000">
                <a:schemeClr val="accent4">
                  <a:lumMod val="20000"/>
                  <a:lumOff val="80000"/>
                  <a:alpha val="200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p:cNvSpPr>
            <a:spLocks noGrp="1"/>
          </p:cNvSpPr>
          <p:nvPr>
            <p:ph type="title"/>
          </p:nvPr>
        </p:nvSpPr>
        <p:spPr>
          <a:xfrm>
            <a:off x="474243" y="681317"/>
            <a:ext cx="3236613" cy="3406187"/>
          </a:xfrm>
        </p:spPr>
        <p:txBody>
          <a:bodyPr vert="horz" lIns="0" tIns="0" rIns="0" bIns="0" rtlCol="0" anchor="b">
            <a:normAutofit/>
          </a:bodyPr>
          <a:lstStyle/>
          <a:p>
            <a:pPr algn="ctr"/>
            <a:r>
              <a:rPr lang="en-US" sz="3200" spc="750" dirty="0">
                <a:solidFill>
                  <a:schemeClr val="bg1"/>
                </a:solidFill>
                <a:effectLst>
                  <a:outerShdw blurRad="38100" dist="38100" dir="2700000" algn="tl">
                    <a:srgbClr val="000000">
                      <a:alpha val="43137"/>
                    </a:srgbClr>
                  </a:outerShdw>
                  <a:reflection blurRad="12700" stA="48000" endA="300" endPos="55000" dir="5400000" sy="-90000" algn="bl" rotWithShape="0"/>
                </a:effectLst>
              </a:rPr>
              <a:t>George </a:t>
            </a:r>
            <a:r>
              <a:rPr lang="en-US" sz="3200" spc="750" dirty="0" err="1">
                <a:solidFill>
                  <a:schemeClr val="bg1"/>
                </a:solidFill>
                <a:effectLst>
                  <a:outerShdw blurRad="38100" dist="38100" dir="2700000" algn="tl">
                    <a:srgbClr val="000000">
                      <a:alpha val="43137"/>
                    </a:srgbClr>
                  </a:outerShdw>
                  <a:reflection blurRad="12700" stA="48000" endA="300" endPos="55000" dir="5400000" sy="-90000" algn="bl" rotWithShape="0"/>
                </a:effectLst>
              </a:rPr>
              <a:t>marshall</a:t>
            </a:r>
            <a:r>
              <a:rPr lang="en-US" sz="3200" spc="750" dirty="0">
                <a:solidFill>
                  <a:schemeClr val="bg1"/>
                </a:solidFill>
                <a:effectLst>
                  <a:outerShdw blurRad="38100" dist="38100" dir="2700000" algn="tl">
                    <a:srgbClr val="000000">
                      <a:alpha val="43137"/>
                    </a:srgbClr>
                  </a:outerShdw>
                  <a:reflection blurRad="12700" stA="48000" endA="300" endPos="55000" dir="5400000" sy="-90000" algn="bl" rotWithShape="0"/>
                </a:effectLst>
              </a:rPr>
              <a:t>  1880-1959</a:t>
            </a:r>
          </a:p>
        </p:txBody>
      </p:sp>
      <p:pic>
        <p:nvPicPr>
          <p:cNvPr id="4" name="Segnaposto contenuto 3" descr="George_Marshall_1947.jpg"/>
          <p:cNvPicPr>
            <a:picLocks noGrp="1" noChangeAspect="1"/>
          </p:cNvPicPr>
          <p:nvPr>
            <p:ph idx="1"/>
          </p:nvPr>
        </p:nvPicPr>
        <p:blipFill>
          <a:blip r:embed="rId2" cstate="print"/>
          <a:stretch>
            <a:fillRect/>
          </a:stretch>
        </p:blipFill>
        <p:spPr>
          <a:xfrm>
            <a:off x="5782314" y="457200"/>
            <a:ext cx="4656748" cy="595111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dirty="0">
                <a:effectLst>
                  <a:outerShdw blurRad="38100" dist="38100" dir="2700000" algn="tl">
                    <a:srgbClr val="000000">
                      <a:alpha val="43137"/>
                    </a:srgbClr>
                  </a:outerShdw>
                  <a:reflection blurRad="12700" stA="48000" endA="300" endPos="55000" dir="5400000" sy="-90000" algn="bl" rotWithShape="0"/>
                </a:effectLst>
              </a:rPr>
              <a:t>MARSHALL: APRIL 1947</a:t>
            </a:r>
          </a:p>
        </p:txBody>
      </p:sp>
      <p:sp>
        <p:nvSpPr>
          <p:cNvPr id="3" name="Segnaposto contenuto 2"/>
          <p:cNvSpPr>
            <a:spLocks noGrp="1"/>
          </p:cNvSpPr>
          <p:nvPr>
            <p:ph idx="1"/>
          </p:nvPr>
        </p:nvSpPr>
        <p:spPr/>
        <p:txBody>
          <a:bodyPr/>
          <a:lstStyle/>
          <a:p>
            <a:pPr algn="ctr">
              <a:buNone/>
            </a:pPr>
            <a:endParaRPr lang="en-US" sz="4800" b="1" dirty="0"/>
          </a:p>
          <a:p>
            <a:pPr algn="ctr">
              <a:buNone/>
            </a:pPr>
            <a:r>
              <a:rPr lang="en-US" sz="4800" b="1" dirty="0"/>
              <a:t>“THE PATIENT IS SINKING </a:t>
            </a:r>
          </a:p>
          <a:p>
            <a:pPr algn="ctr">
              <a:buNone/>
            </a:pPr>
            <a:r>
              <a:rPr lang="en-US" sz="4800" b="1" dirty="0"/>
              <a:t>WHILE THE DOCTORS DELIBERATE”</a:t>
            </a:r>
            <a:r>
              <a:rPr lang="en-US" sz="4800" dirty="0"/>
              <a:t> </a:t>
            </a:r>
            <a:endParaRPr lang="it-IT" sz="4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dirty="0">
                <a:effectLst>
                  <a:outerShdw blurRad="38100" dist="38100" dir="2700000" algn="tl">
                    <a:srgbClr val="000000">
                      <a:alpha val="43137"/>
                    </a:srgbClr>
                  </a:outerShdw>
                  <a:reflection blurRad="12700" stA="48000" endA="300" endPos="55000" dir="5400000" sy="-90000" algn="bl" rotWithShape="0"/>
                </a:effectLst>
              </a:rPr>
              <a:t>KENNAN: MAY 1947</a:t>
            </a:r>
          </a:p>
        </p:txBody>
      </p:sp>
      <p:sp>
        <p:nvSpPr>
          <p:cNvPr id="3" name="Segnaposto contenuto 2"/>
          <p:cNvSpPr>
            <a:spLocks noGrp="1"/>
          </p:cNvSpPr>
          <p:nvPr>
            <p:ph idx="1"/>
          </p:nvPr>
        </p:nvSpPr>
        <p:spPr>
          <a:xfrm>
            <a:off x="1371600" y="2103120"/>
            <a:ext cx="10241280" cy="3959352"/>
          </a:xfrm>
        </p:spPr>
        <p:txBody>
          <a:bodyPr/>
          <a:lstStyle/>
          <a:p>
            <a:pPr algn="ctr">
              <a:buNone/>
            </a:pPr>
            <a:r>
              <a:rPr lang="en-US" b="1" u="sng" dirty="0">
                <a:effectLst>
                  <a:outerShdw blurRad="38100" dist="38100" dir="2700000" algn="tl">
                    <a:srgbClr val="000000">
                      <a:alpha val="43137"/>
                    </a:srgbClr>
                  </a:outerShdw>
                </a:effectLst>
              </a:rPr>
              <a:t>The real problem was only indirectly communism </a:t>
            </a:r>
          </a:p>
          <a:p>
            <a:pPr>
              <a:buNone/>
            </a:pPr>
            <a:endParaRPr lang="en-US" b="1" dirty="0"/>
          </a:p>
          <a:p>
            <a:pPr algn="ctr">
              <a:buNone/>
            </a:pPr>
            <a:r>
              <a:rPr lang="en-US" b="1" dirty="0"/>
              <a:t>The true source of the European malaise was the effects of war and a</a:t>
            </a:r>
          </a:p>
          <a:p>
            <a:pPr algn="ctr">
              <a:buNone/>
            </a:pPr>
            <a:endParaRPr lang="en-US" b="1" dirty="0"/>
          </a:p>
          <a:p>
            <a:pPr algn="ctr">
              <a:buNone/>
            </a:pPr>
            <a:r>
              <a:rPr lang="en-US" sz="2800" b="1" u="sng" dirty="0">
                <a:effectLst>
                  <a:outerShdw blurRad="38100" dist="38100" dir="2700000" algn="tl">
                    <a:srgbClr val="000000">
                      <a:alpha val="43137"/>
                    </a:srgbClr>
                  </a:outerShdw>
                </a:effectLst>
              </a:rPr>
              <a:t>“profound exhaustion of physical plant and spiritual vigor”</a:t>
            </a:r>
            <a:endParaRPr lang="it-IT" sz="2800" u="sng" dirty="0">
              <a:effectLst>
                <a:outerShdw blurRad="38100" dist="38100" dir="2700000" algn="tl">
                  <a:srgbClr val="000000">
                    <a:alpha val="43137"/>
                  </a:srgbClr>
                </a:outerShdw>
              </a:effectLs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effectLst>
                  <a:outerShdw blurRad="38100" dist="38100" dir="2700000" algn="tl">
                    <a:srgbClr val="000000">
                      <a:alpha val="43137"/>
                    </a:srgbClr>
                  </a:outerShdw>
                  <a:reflection blurRad="12700" stA="48000" endA="300" endPos="55000" dir="5400000" sy="-90000" algn="bl" rotWithShape="0"/>
                </a:effectLst>
              </a:rPr>
              <a:t>EUROPEAN RECOVERY </a:t>
            </a:r>
            <a:r>
              <a:rPr lang="it-IT" b="1" dirty="0" err="1">
                <a:effectLst>
                  <a:outerShdw blurRad="38100" dist="38100" dir="2700000" algn="tl">
                    <a:srgbClr val="000000">
                      <a:alpha val="43137"/>
                    </a:srgbClr>
                  </a:outerShdw>
                  <a:reflection blurRad="12700" stA="48000" endA="300" endPos="55000" dir="5400000" sy="-90000" algn="bl" rotWithShape="0"/>
                </a:effectLst>
              </a:rPr>
              <a:t>Program</a:t>
            </a:r>
            <a:r>
              <a:rPr lang="it-IT" b="1" dirty="0">
                <a:effectLst>
                  <a:outerShdw blurRad="38100" dist="38100" dir="2700000" algn="tl">
                    <a:srgbClr val="000000">
                      <a:alpha val="43137"/>
                    </a:srgbClr>
                  </a:outerShdw>
                  <a:reflection blurRad="12700" stA="48000" endA="300" endPos="55000" dir="5400000" sy="-90000" algn="bl" rotWithShape="0"/>
                </a:effectLst>
              </a:rPr>
              <a:t> – JUNE 1947</a:t>
            </a:r>
            <a:endParaRPr lang="it-IT" dirty="0"/>
          </a:p>
        </p:txBody>
      </p:sp>
      <p:sp>
        <p:nvSpPr>
          <p:cNvPr id="3" name="Segnaposto contenuto 2"/>
          <p:cNvSpPr>
            <a:spLocks noGrp="1"/>
          </p:cNvSpPr>
          <p:nvPr>
            <p:ph idx="1"/>
          </p:nvPr>
        </p:nvSpPr>
        <p:spPr/>
        <p:txBody>
          <a:bodyPr/>
          <a:lstStyle/>
          <a:p>
            <a:pPr algn="ctr">
              <a:buNone/>
            </a:pPr>
            <a:r>
              <a:rPr lang="it-IT" sz="2800" b="1" u="sng" dirty="0"/>
              <a:t>5, </a:t>
            </a:r>
            <a:r>
              <a:rPr lang="it-IT" sz="2800" b="1" u="sng" dirty="0" err="1"/>
              <a:t>June</a:t>
            </a:r>
            <a:r>
              <a:rPr lang="it-IT" sz="2800" b="1" u="sng" dirty="0"/>
              <a:t> 1947 – </a:t>
            </a:r>
            <a:r>
              <a:rPr lang="it-IT" sz="2800" b="1" u="sng" dirty="0" err="1"/>
              <a:t>University</a:t>
            </a:r>
            <a:r>
              <a:rPr lang="it-IT" sz="2800" b="1" u="sng" dirty="0"/>
              <a:t> </a:t>
            </a:r>
            <a:r>
              <a:rPr lang="it-IT" sz="2800" b="1" u="sng" dirty="0" err="1"/>
              <a:t>of</a:t>
            </a:r>
            <a:r>
              <a:rPr lang="it-IT" sz="2800" b="1" u="sng" dirty="0"/>
              <a:t> Harvard – </a:t>
            </a:r>
          </a:p>
          <a:p>
            <a:pPr algn="ctr">
              <a:buNone/>
            </a:pPr>
            <a:r>
              <a:rPr lang="it-IT" sz="2800" b="1" u="sng" dirty="0"/>
              <a:t>G. Marshall </a:t>
            </a:r>
            <a:r>
              <a:rPr lang="it-IT" sz="2800" b="1" u="sng" dirty="0" err="1"/>
              <a:t>Speech</a:t>
            </a:r>
            <a:endParaRPr lang="it-IT" sz="2800" b="1" u="sng" dirty="0"/>
          </a:p>
          <a:p>
            <a:pPr algn="ctr">
              <a:buNone/>
            </a:pPr>
            <a:endParaRPr lang="it-IT" b="1" dirty="0"/>
          </a:p>
          <a:p>
            <a:pPr algn="ctr">
              <a:buNone/>
            </a:pPr>
            <a:r>
              <a:rPr lang="en-US" dirty="0"/>
              <a:t>The US offered a massive quantity of dollars to rebuild France, Britain, Italy and Germany and all the western European countries </a:t>
            </a:r>
            <a:endParaRPr lang="it-IT"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dirty="0"/>
              <a:t>EUROPEAN RECOVERY </a:t>
            </a:r>
            <a:r>
              <a:rPr lang="it-IT" dirty="0" err="1"/>
              <a:t>Program–</a:t>
            </a:r>
            <a:r>
              <a:rPr lang="it-IT" dirty="0"/>
              <a:t> JUNE 1947</a:t>
            </a:r>
          </a:p>
        </p:txBody>
      </p:sp>
      <p:pic>
        <p:nvPicPr>
          <p:cNvPr id="4" name="Segnaposto contenuto 3" descr="piano marshall.png"/>
          <p:cNvPicPr>
            <a:picLocks noGrp="1" noChangeAspect="1"/>
          </p:cNvPicPr>
          <p:nvPr>
            <p:ph idx="1"/>
          </p:nvPr>
        </p:nvPicPr>
        <p:blipFill>
          <a:blip r:embed="rId2" cstate="print"/>
          <a:stretch>
            <a:fillRect/>
          </a:stretch>
        </p:blipFill>
        <p:spPr>
          <a:xfrm>
            <a:off x="4655840" y="2121763"/>
            <a:ext cx="3168352" cy="3999476"/>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effectLst>
                  <a:outerShdw blurRad="38100" dist="38100" dir="2700000" algn="tl">
                    <a:srgbClr val="000000">
                      <a:alpha val="43137"/>
                    </a:srgbClr>
                  </a:outerShdw>
                  <a:reflection blurRad="12700" stA="48000" endA="300" endPos="55000" dir="5400000" sy="-90000" algn="bl" rotWithShape="0"/>
                </a:effectLst>
              </a:rPr>
              <a:t>EUROPEAN RECOVERY </a:t>
            </a:r>
            <a:r>
              <a:rPr lang="it-IT" b="1" dirty="0" err="1">
                <a:effectLst>
                  <a:outerShdw blurRad="38100" dist="38100" dir="2700000" algn="tl">
                    <a:srgbClr val="000000">
                      <a:alpha val="43137"/>
                    </a:srgbClr>
                  </a:outerShdw>
                  <a:reflection blurRad="12700" stA="48000" endA="300" endPos="55000" dir="5400000" sy="-90000" algn="bl" rotWithShape="0"/>
                </a:effectLst>
              </a:rPr>
              <a:t>Program</a:t>
            </a:r>
            <a:r>
              <a:rPr lang="it-IT" b="1" dirty="0">
                <a:effectLst>
                  <a:outerShdw blurRad="38100" dist="38100" dir="2700000" algn="tl">
                    <a:srgbClr val="000000">
                      <a:alpha val="43137"/>
                    </a:srgbClr>
                  </a:outerShdw>
                  <a:reflection blurRad="12700" stA="48000" endA="300" endPos="55000" dir="5400000" sy="-90000" algn="bl" rotWithShape="0"/>
                </a:effectLst>
              </a:rPr>
              <a:t> – JUNE 1947</a:t>
            </a:r>
          </a:p>
        </p:txBody>
      </p:sp>
      <p:sp>
        <p:nvSpPr>
          <p:cNvPr id="3" name="Segnaposto contenuto 2"/>
          <p:cNvSpPr>
            <a:spLocks noGrp="1"/>
          </p:cNvSpPr>
          <p:nvPr>
            <p:ph idx="1"/>
          </p:nvPr>
        </p:nvSpPr>
        <p:spPr/>
        <p:txBody>
          <a:bodyPr/>
          <a:lstStyle/>
          <a:p>
            <a:pPr algn="ctr"/>
            <a:endParaRPr lang="en-US" b="1" dirty="0"/>
          </a:p>
          <a:p>
            <a:pPr algn="ctr"/>
            <a:r>
              <a:rPr lang="en-US" b="1" dirty="0"/>
              <a:t>The main front in the CONTAINMENT of Stalin was Europe</a:t>
            </a:r>
            <a:endParaRPr lang="en-US" dirty="0"/>
          </a:p>
          <a:p>
            <a:pPr algn="ctr">
              <a:buNone/>
            </a:pPr>
            <a:r>
              <a:rPr lang="en-US" dirty="0"/>
              <a:t> </a:t>
            </a:r>
            <a:endParaRPr lang="it-IT" dirty="0"/>
          </a:p>
          <a:p>
            <a:pPr algn="ctr"/>
            <a:r>
              <a:rPr lang="en-US" b="1" dirty="0"/>
              <a:t>Faith in capitalism and even in democracy was lower and lower in western Europe</a:t>
            </a:r>
          </a:p>
          <a:p>
            <a:pPr algn="ctr">
              <a:buNone/>
            </a:pPr>
            <a:endParaRPr lang="it-IT" dirty="0"/>
          </a:p>
          <a:p>
            <a:pPr algn="ctr"/>
            <a:r>
              <a:rPr lang="en-US" b="1" dirty="0"/>
              <a:t>The Americans feared that this socio-economic vacuum would be filled by communism</a:t>
            </a:r>
            <a:r>
              <a:rPr lang="en-US" dirty="0"/>
              <a:t> </a:t>
            </a:r>
            <a:endParaRPr lang="it-IT"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effectLst>
                  <a:outerShdw blurRad="38100" dist="38100" dir="2700000" algn="tl">
                    <a:srgbClr val="000000">
                      <a:alpha val="43137"/>
                    </a:srgbClr>
                  </a:outerShdw>
                  <a:reflection blurRad="12700" stA="48000" endA="300" endPos="55000" dir="5400000" sy="-90000" algn="bl" rotWithShape="0"/>
                </a:effectLst>
              </a:rPr>
              <a:t>EUROPEAN RECOVERY </a:t>
            </a:r>
            <a:r>
              <a:rPr lang="it-IT" b="1" dirty="0" err="1">
                <a:effectLst>
                  <a:outerShdw blurRad="38100" dist="38100" dir="2700000" algn="tl">
                    <a:srgbClr val="000000">
                      <a:alpha val="43137"/>
                    </a:srgbClr>
                  </a:outerShdw>
                  <a:reflection blurRad="12700" stA="48000" endA="300" endPos="55000" dir="5400000" sy="-90000" algn="bl" rotWithShape="0"/>
                </a:effectLst>
              </a:rPr>
              <a:t>Program</a:t>
            </a:r>
            <a:r>
              <a:rPr lang="it-IT" b="1" dirty="0">
                <a:effectLst>
                  <a:outerShdw blurRad="38100" dist="38100" dir="2700000" algn="tl">
                    <a:srgbClr val="000000">
                      <a:alpha val="43137"/>
                    </a:srgbClr>
                  </a:outerShdw>
                  <a:reflection blurRad="12700" stA="48000" endA="300" endPos="55000" dir="5400000" sy="-90000" algn="bl" rotWithShape="0"/>
                </a:effectLst>
              </a:rPr>
              <a:t> – JUNE 1947</a:t>
            </a:r>
            <a:endParaRPr lang="it-IT" dirty="0"/>
          </a:p>
        </p:txBody>
      </p:sp>
      <p:sp>
        <p:nvSpPr>
          <p:cNvPr id="3" name="Segnaposto contenuto 2"/>
          <p:cNvSpPr>
            <a:spLocks noGrp="1"/>
          </p:cNvSpPr>
          <p:nvPr>
            <p:ph idx="1"/>
          </p:nvPr>
        </p:nvSpPr>
        <p:spPr/>
        <p:txBody>
          <a:bodyPr>
            <a:normAutofit/>
          </a:bodyPr>
          <a:lstStyle/>
          <a:p>
            <a:pPr algn="ctr">
              <a:buNone/>
            </a:pPr>
            <a:r>
              <a:rPr lang="it-IT" b="1" u="sng" dirty="0">
                <a:effectLst>
                  <a:outerShdw blurRad="38100" dist="38100" dir="2700000" algn="tl">
                    <a:srgbClr val="000000">
                      <a:alpha val="43137"/>
                    </a:srgbClr>
                  </a:outerShdw>
                </a:effectLst>
              </a:rPr>
              <a:t>A BREAK WITH THE PAST</a:t>
            </a:r>
          </a:p>
          <a:p>
            <a:pPr lvl="0"/>
            <a:r>
              <a:rPr lang="en-US" dirty="0"/>
              <a:t>It was left to the Europeans to decide whether to take American aid and how to use it</a:t>
            </a:r>
            <a:endParaRPr lang="it-IT" dirty="0"/>
          </a:p>
          <a:p>
            <a:pPr lvl="0"/>
            <a:r>
              <a:rPr lang="en-US" dirty="0"/>
              <a:t>The assistance was to be spread across a period of years and was from the start a strategic program of recovery and growth not a simple disaster fund</a:t>
            </a:r>
            <a:endParaRPr lang="it-IT" dirty="0"/>
          </a:p>
          <a:p>
            <a:pPr lvl="0"/>
            <a:r>
              <a:rPr lang="en-US" dirty="0"/>
              <a:t>The sums in question were very important. When in 1952 Aid came to an end, Us had spent 13 billion dollar</a:t>
            </a:r>
            <a:endParaRPr lang="it-IT" dirty="0"/>
          </a:p>
          <a:p>
            <a:pPr algn="ctr">
              <a:buNone/>
            </a:pPr>
            <a:endParaRPr lang="it-IT" b="1" u="sng" dirty="0">
              <a:effectLst>
                <a:outerShdw blurRad="38100" dist="38100" dir="2700000" algn="tl">
                  <a:srgbClr val="000000">
                    <a:alpha val="43137"/>
                  </a:srgbClr>
                </a:outerShdw>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800" dirty="0" err="1">
                <a:effectLst>
                  <a:outerShdw blurRad="38100" dist="38100" dir="2700000" algn="tl">
                    <a:srgbClr val="000000">
                      <a:alpha val="43137"/>
                    </a:srgbClr>
                  </a:outerShdw>
                  <a:reflection blurRad="12700" stA="48000" endA="300" endPos="55000" dir="5400000" sy="-90000" algn="bl" rotWithShape="0"/>
                </a:effectLst>
              </a:rPr>
              <a:t>containment</a:t>
            </a:r>
            <a:endParaRPr lang="it-IT" sz="4800" dirty="0">
              <a:effectLst>
                <a:outerShdw blurRad="38100" dist="38100" dir="2700000" algn="tl">
                  <a:srgbClr val="000000">
                    <a:alpha val="43137"/>
                  </a:srgbClr>
                </a:outerShdw>
                <a:reflection blurRad="12700" stA="48000" endA="300" endPos="55000" dir="5400000" sy="-90000" algn="bl" rotWithShape="0"/>
              </a:effectLst>
            </a:endParaRPr>
          </a:p>
        </p:txBody>
      </p:sp>
      <p:pic>
        <p:nvPicPr>
          <p:cNvPr id="4" name="Segnaposto contenuto 3" descr="kennan__x_foreign_affairs_1947_klein.jpg"/>
          <p:cNvPicPr>
            <a:picLocks noGrp="1" noChangeAspect="1"/>
          </p:cNvPicPr>
          <p:nvPr>
            <p:ph idx="1"/>
          </p:nvPr>
        </p:nvPicPr>
        <p:blipFill>
          <a:blip r:embed="rId2" cstate="print"/>
          <a:stretch>
            <a:fillRect/>
          </a:stretch>
        </p:blipFill>
        <p:spPr>
          <a:xfrm>
            <a:off x="5131292" y="2345324"/>
            <a:ext cx="2476875" cy="3502248"/>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C5CC17-FF17-43CF-B073-D9051465D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EBE2DDC-0D14-44E6-A1AB-2EEC09507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7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543D98-0AA2-43B4-B508-DC1DB7F3DC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2414" y="1406060"/>
            <a:ext cx="6857572" cy="4045450"/>
          </a:xfrm>
          <a:prstGeom prst="rect">
            <a:avLst/>
          </a:prstGeom>
          <a:gradFill>
            <a:gsLst>
              <a:gs pos="0">
                <a:schemeClr val="accent4">
                  <a:alpha val="0"/>
                </a:schemeClr>
              </a:gs>
              <a:gs pos="96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9723C1D-9A1A-465B-8164-483BF54266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98889" y="3617790"/>
            <a:ext cx="2453337" cy="4027079"/>
          </a:xfrm>
          <a:prstGeom prst="rect">
            <a:avLst/>
          </a:prstGeom>
          <a:gradFill>
            <a:gsLst>
              <a:gs pos="2000">
                <a:schemeClr val="accent5">
                  <a:alpha val="35000"/>
                </a:schemeClr>
              </a:gs>
              <a:gs pos="67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6680484-5F73-4078-85C2-415205B1A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30441" y="1644149"/>
            <a:ext cx="4384532" cy="4196758"/>
          </a:xfrm>
          <a:custGeom>
            <a:avLst/>
            <a:gdLst>
              <a:gd name="connsiteX0" fmla="*/ 44539 w 4384532"/>
              <a:gd name="connsiteY0" fmla="*/ 2446310 h 4196758"/>
              <a:gd name="connsiteX1" fmla="*/ 0 w 4384532"/>
              <a:gd name="connsiteY1" fmla="*/ 2004492 h 4196758"/>
              <a:gd name="connsiteX2" fmla="*/ 500607 w 4384532"/>
              <a:gd name="connsiteY2" fmla="*/ 610007 h 4196758"/>
              <a:gd name="connsiteX3" fmla="*/ 589546 w 4384532"/>
              <a:gd name="connsiteY3" fmla="*/ 512149 h 4196758"/>
              <a:gd name="connsiteX4" fmla="*/ 3077760 w 4384532"/>
              <a:gd name="connsiteY4" fmla="*/ 0 h 4196758"/>
              <a:gd name="connsiteX5" fmla="*/ 3237230 w 4384532"/>
              <a:gd name="connsiteY5" fmla="*/ 76821 h 4196758"/>
              <a:gd name="connsiteX6" fmla="*/ 4384532 w 4384532"/>
              <a:gd name="connsiteY6" fmla="*/ 2004492 h 4196758"/>
              <a:gd name="connsiteX7" fmla="*/ 2192266 w 4384532"/>
              <a:gd name="connsiteY7" fmla="*/ 4196758 h 4196758"/>
              <a:gd name="connsiteX8" fmla="*/ 44539 w 4384532"/>
              <a:gd name="connsiteY8" fmla="*/ 2446310 h 41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532" h="4196758">
                <a:moveTo>
                  <a:pt x="44539" y="2446310"/>
                </a:moveTo>
                <a:cubicBezTo>
                  <a:pt x="15336" y="2303599"/>
                  <a:pt x="0" y="2155836"/>
                  <a:pt x="0" y="2004492"/>
                </a:cubicBezTo>
                <a:cubicBezTo>
                  <a:pt x="0" y="1474787"/>
                  <a:pt x="187867" y="988960"/>
                  <a:pt x="500607" y="610007"/>
                </a:cubicBezTo>
                <a:lnTo>
                  <a:pt x="589546" y="512149"/>
                </a:lnTo>
                <a:lnTo>
                  <a:pt x="3077760" y="0"/>
                </a:lnTo>
                <a:lnTo>
                  <a:pt x="3237230" y="76821"/>
                </a:lnTo>
                <a:cubicBezTo>
                  <a:pt x="3920615" y="448057"/>
                  <a:pt x="4384532" y="1172098"/>
                  <a:pt x="4384532" y="2004492"/>
                </a:cubicBezTo>
                <a:cubicBezTo>
                  <a:pt x="4384532" y="3215247"/>
                  <a:pt x="3403021" y="4196758"/>
                  <a:pt x="2192266" y="4196758"/>
                </a:cubicBezTo>
                <a:cubicBezTo>
                  <a:pt x="1132855" y="4196758"/>
                  <a:pt x="248960" y="3445288"/>
                  <a:pt x="44539" y="2446310"/>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5B6CB1EF-BD7D-4F6B-8C3E-6C97918396F7}"/>
              </a:ext>
            </a:extLst>
          </p:cNvPr>
          <p:cNvSpPr>
            <a:spLocks noGrp="1"/>
          </p:cNvSpPr>
          <p:nvPr>
            <p:ph type="title"/>
          </p:nvPr>
        </p:nvSpPr>
        <p:spPr>
          <a:xfrm>
            <a:off x="387927" y="1028701"/>
            <a:ext cx="3248863" cy="3020785"/>
          </a:xfrm>
        </p:spPr>
        <p:txBody>
          <a:bodyPr>
            <a:normAutofit/>
          </a:bodyPr>
          <a:lstStyle/>
          <a:p>
            <a:pPr algn="ctr"/>
            <a:r>
              <a:rPr lang="it-IT" sz="3200" dirty="0" err="1">
                <a:solidFill>
                  <a:schemeClr val="bg1"/>
                </a:solidFill>
              </a:rPr>
              <a:t>Fascism</a:t>
            </a:r>
            <a:br>
              <a:rPr lang="it-IT" sz="2000" dirty="0">
                <a:solidFill>
                  <a:schemeClr val="bg1"/>
                </a:solidFill>
              </a:rPr>
            </a:br>
            <a:br>
              <a:rPr lang="it-IT" sz="2000" dirty="0">
                <a:solidFill>
                  <a:schemeClr val="bg1"/>
                </a:solidFill>
              </a:rPr>
            </a:br>
            <a:br>
              <a:rPr lang="it-IT" sz="1900" dirty="0">
                <a:solidFill>
                  <a:schemeClr val="bg1"/>
                </a:solidFill>
              </a:rPr>
            </a:br>
            <a:r>
              <a:rPr lang="it-IT" sz="1900" dirty="0" err="1">
                <a:solidFill>
                  <a:schemeClr val="bg1"/>
                </a:solidFill>
              </a:rPr>
              <a:t>authoritariAN</a:t>
            </a:r>
            <a:r>
              <a:rPr lang="it-IT" sz="1900" dirty="0">
                <a:solidFill>
                  <a:schemeClr val="bg1"/>
                </a:solidFill>
              </a:rPr>
              <a:t> </a:t>
            </a:r>
            <a:br>
              <a:rPr lang="it-IT" sz="1900" dirty="0">
                <a:solidFill>
                  <a:schemeClr val="bg1"/>
                </a:solidFill>
              </a:rPr>
            </a:br>
            <a:r>
              <a:rPr lang="it-IT" sz="2000" dirty="0">
                <a:solidFill>
                  <a:schemeClr val="bg1"/>
                </a:solidFill>
              </a:rPr>
              <a:t>or</a:t>
            </a:r>
            <a:br>
              <a:rPr lang="it-IT" sz="2000" dirty="0">
                <a:solidFill>
                  <a:schemeClr val="bg1"/>
                </a:solidFill>
              </a:rPr>
            </a:br>
            <a:r>
              <a:rPr lang="it-IT" sz="2000" dirty="0">
                <a:solidFill>
                  <a:schemeClr val="bg1"/>
                </a:solidFill>
              </a:rPr>
              <a:t> </a:t>
            </a:r>
            <a:r>
              <a:rPr lang="it-IT" sz="2000" dirty="0" err="1">
                <a:solidFill>
                  <a:schemeClr val="bg1"/>
                </a:solidFill>
              </a:rPr>
              <a:t>totalitarian</a:t>
            </a:r>
            <a:endParaRPr lang="it-IT" sz="2000" dirty="0">
              <a:solidFill>
                <a:schemeClr val="bg1"/>
              </a:solidFill>
            </a:endParaRPr>
          </a:p>
        </p:txBody>
      </p:sp>
      <p:sp>
        <p:nvSpPr>
          <p:cNvPr id="3" name="Segnaposto contenuto 2">
            <a:extLst>
              <a:ext uri="{FF2B5EF4-FFF2-40B4-BE49-F238E27FC236}">
                <a16:creationId xmlns:a16="http://schemas.microsoft.com/office/drawing/2014/main" id="{79D31E32-4BBA-41A1-A959-8B3890EECC6F}"/>
              </a:ext>
            </a:extLst>
          </p:cNvPr>
          <p:cNvSpPr>
            <a:spLocks noGrp="1"/>
          </p:cNvSpPr>
          <p:nvPr>
            <p:ph idx="1"/>
          </p:nvPr>
        </p:nvSpPr>
        <p:spPr>
          <a:xfrm>
            <a:off x="4777409" y="1028702"/>
            <a:ext cx="6273972" cy="4843462"/>
          </a:xfrm>
        </p:spPr>
        <p:txBody>
          <a:bodyPr>
            <a:normAutofit/>
          </a:bodyPr>
          <a:lstStyle/>
          <a:p>
            <a:pPr marL="0" indent="0" algn="ctr">
              <a:lnSpc>
                <a:spcPct val="107000"/>
              </a:lnSpc>
              <a:spcAft>
                <a:spcPts val="800"/>
              </a:spcAft>
              <a:buNone/>
            </a:pPr>
            <a:r>
              <a:rPr lang="en-US" sz="1800" b="1" dirty="0">
                <a:effectLst/>
                <a:latin typeface="Calibri" panose="020F0502020204030204" pitchFamily="34" charset="0"/>
                <a:ea typeface="Calibri" panose="020F0502020204030204" pitchFamily="34" charset="0"/>
                <a:cs typeface="Times New Roman" panose="02020603050405020304" pitchFamily="18" charset="0"/>
              </a:rPr>
              <a:t>Totalitarian characteristics</a:t>
            </a:r>
            <a:endParaRPr lang="it-IT"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Anti-liberalism</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Politicization of the civil society</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 organicist conception of State (anti-individualism)</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Mobilization of the public opinion for supporting the regime (particular attention to the youth)</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idea to build the so-called “new fascist man”</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Absence of some totalitarian characteristics</a:t>
            </a:r>
            <a:endParaRPr lang="it-IT"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No mass terror or better not at the Nazi Level</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Presence of some strong counterpowers that were able to survive to fascism</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it-IT" sz="1800" dirty="0"/>
          </a:p>
        </p:txBody>
      </p:sp>
    </p:spTree>
    <p:extLst>
      <p:ext uri="{BB962C8B-B14F-4D97-AF65-F5344CB8AC3E}">
        <p14:creationId xmlns:p14="http://schemas.microsoft.com/office/powerpoint/2010/main" val="42389918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dirty="0" err="1">
                <a:effectLst>
                  <a:outerShdw blurRad="38100" dist="38100" dir="2700000" algn="tl">
                    <a:srgbClr val="000000">
                      <a:alpha val="43137"/>
                    </a:srgbClr>
                  </a:outerShdw>
                  <a:reflection blurRad="12700" stA="48000" endA="300" endPos="55000" dir="5400000" sy="-90000" algn="bl" rotWithShape="0"/>
                </a:effectLst>
              </a:rPr>
              <a:t>containment</a:t>
            </a:r>
            <a:endParaRPr lang="it-IT" sz="4000" dirty="0"/>
          </a:p>
        </p:txBody>
      </p:sp>
      <p:sp>
        <p:nvSpPr>
          <p:cNvPr id="3" name="Segnaposto contenuto 2"/>
          <p:cNvSpPr>
            <a:spLocks noGrp="1"/>
          </p:cNvSpPr>
          <p:nvPr>
            <p:ph idx="1"/>
          </p:nvPr>
        </p:nvSpPr>
        <p:spPr/>
        <p:txBody>
          <a:bodyPr>
            <a:normAutofit fontScale="92500"/>
          </a:bodyPr>
          <a:lstStyle/>
          <a:p>
            <a:pPr algn="ctr">
              <a:buNone/>
            </a:pPr>
            <a:r>
              <a:rPr lang="it-IT" b="1" dirty="0"/>
              <a:t>G. </a:t>
            </a:r>
            <a:r>
              <a:rPr lang="it-IT" b="1" dirty="0" err="1"/>
              <a:t>Kennan</a:t>
            </a:r>
            <a:r>
              <a:rPr lang="it-IT" b="1" dirty="0"/>
              <a:t> – </a:t>
            </a:r>
            <a:r>
              <a:rPr lang="it-IT" b="1" i="1" dirty="0"/>
              <a:t>The </a:t>
            </a:r>
            <a:r>
              <a:rPr lang="it-IT" b="1" i="1" dirty="0" err="1"/>
              <a:t>Sources</a:t>
            </a:r>
            <a:r>
              <a:rPr lang="it-IT" b="1" i="1" dirty="0"/>
              <a:t> </a:t>
            </a:r>
            <a:r>
              <a:rPr lang="it-IT" b="1" i="1" dirty="0" err="1"/>
              <a:t>of</a:t>
            </a:r>
            <a:r>
              <a:rPr lang="it-IT" b="1" i="1" dirty="0"/>
              <a:t> Soviet </a:t>
            </a:r>
            <a:r>
              <a:rPr lang="it-IT" b="1" i="1" dirty="0" err="1"/>
              <a:t>Conduct</a:t>
            </a:r>
            <a:r>
              <a:rPr lang="it-IT" b="1" i="1" dirty="0"/>
              <a:t> </a:t>
            </a:r>
          </a:p>
          <a:p>
            <a:pPr algn="ctr"/>
            <a:r>
              <a:rPr lang="en-US" dirty="0"/>
              <a:t>Stalin was convinced that the outside world was hostile and that it was his duty to overthrow the western forces beyond their borders </a:t>
            </a:r>
          </a:p>
          <a:p>
            <a:pPr algn="ctr"/>
            <a:r>
              <a:rPr lang="en-US" dirty="0"/>
              <a:t>A permanent and peaceful coexistence was not possible </a:t>
            </a:r>
          </a:p>
          <a:p>
            <a:pPr algn="ctr"/>
            <a:r>
              <a:rPr lang="en-US" dirty="0"/>
              <a:t>But ideology was also a restraining force, because since the victory of communism over capitalism was sure, it could be awaited rather than brought about</a:t>
            </a:r>
          </a:p>
          <a:p>
            <a:pPr algn="ctr"/>
            <a:r>
              <a:rPr lang="en-US" dirty="0"/>
              <a:t>So the Kremlin would avoid adventurism and would also retreat in front of superior force </a:t>
            </a:r>
          </a:p>
          <a:p>
            <a:pPr algn="ctr"/>
            <a:r>
              <a:rPr lang="en-US" dirty="0"/>
              <a:t>So the correct approach was not reflexive toughness but</a:t>
            </a:r>
          </a:p>
          <a:p>
            <a:pPr algn="ctr">
              <a:buNone/>
            </a:pPr>
            <a:r>
              <a:rPr lang="en-US" b="1" dirty="0"/>
              <a:t> </a:t>
            </a:r>
            <a:r>
              <a:rPr lang="en-US" b="1" u="sng" dirty="0"/>
              <a:t>a long-term, patient and firm vigilant containment of Russian expansive tendencies</a:t>
            </a:r>
            <a:endParaRPr lang="it-IT" b="1" i="1" u="sng"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b="1" dirty="0">
                <a:effectLst>
                  <a:outerShdw blurRad="38100" dist="38100" dir="2700000" algn="tl">
                    <a:srgbClr val="000000">
                      <a:alpha val="43137"/>
                    </a:srgbClr>
                  </a:outerShdw>
                  <a:reflection blurRad="12700" stA="48000" endA="300" endPos="55000" dir="5400000" sy="-90000" algn="bl" rotWithShape="0"/>
                </a:effectLst>
              </a:rPr>
              <a:t>EUROPEAN RECOVERY PLAN – JUNE 1947</a:t>
            </a:r>
            <a:endParaRPr lang="it-IT" dirty="0"/>
          </a:p>
        </p:txBody>
      </p:sp>
      <p:sp>
        <p:nvSpPr>
          <p:cNvPr id="3" name="Segnaposto contenuto 2"/>
          <p:cNvSpPr>
            <a:spLocks noGrp="1"/>
          </p:cNvSpPr>
          <p:nvPr>
            <p:ph idx="1"/>
          </p:nvPr>
        </p:nvSpPr>
        <p:spPr/>
        <p:txBody>
          <a:bodyPr/>
          <a:lstStyle/>
          <a:p>
            <a:pPr algn="ctr">
              <a:buNone/>
            </a:pPr>
            <a:endParaRPr lang="it-IT" b="1" u="sng" dirty="0"/>
          </a:p>
          <a:p>
            <a:pPr algn="ctr">
              <a:buNone/>
            </a:pPr>
            <a:r>
              <a:rPr lang="it-IT" sz="2800" b="1" u="sng" dirty="0"/>
              <a:t>GERMANY WAS THE KEY </a:t>
            </a:r>
          </a:p>
          <a:p>
            <a:pPr algn="ctr">
              <a:buNone/>
            </a:pPr>
            <a:r>
              <a:rPr lang="en-US" dirty="0"/>
              <a:t>Marshall to the Congress: </a:t>
            </a:r>
          </a:p>
          <a:p>
            <a:pPr algn="ctr">
              <a:buNone/>
            </a:pPr>
            <a:r>
              <a:rPr lang="en-US" i="1" dirty="0"/>
              <a:t>The restoration of Europe involves the restoration of Germany. Without a revival of German production there can be no revival of Europe’s economy</a:t>
            </a:r>
            <a:endParaRPr lang="it-IT" i="1" dirty="0"/>
          </a:p>
          <a:p>
            <a:pPr algn="ctr">
              <a:buNone/>
            </a:pPr>
            <a:endParaRPr lang="it-IT" b="1" u="sng"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dirty="0">
                <a:effectLst>
                  <a:outerShdw blurRad="38100" dist="38100" dir="2700000" algn="tl">
                    <a:srgbClr val="000000">
                      <a:alpha val="43137"/>
                    </a:srgbClr>
                  </a:outerShdw>
                  <a:reflection blurRad="12700" stA="48000" endA="300" endPos="55000" dir="5400000" sy="-90000" algn="bl" rotWithShape="0"/>
                </a:effectLst>
              </a:rPr>
              <a:t>COMINFORM: SEPTEMBER 1947</a:t>
            </a:r>
          </a:p>
        </p:txBody>
      </p:sp>
      <p:pic>
        <p:nvPicPr>
          <p:cNvPr id="4" name="Segnaposto contenuto 3" descr="ZDANOV.png"/>
          <p:cNvPicPr>
            <a:picLocks noGrp="1" noChangeAspect="1"/>
          </p:cNvPicPr>
          <p:nvPr>
            <p:ph idx="1"/>
          </p:nvPr>
        </p:nvPicPr>
        <p:blipFill>
          <a:blip r:embed="rId2" cstate="print"/>
          <a:stretch>
            <a:fillRect/>
          </a:stretch>
        </p:blipFill>
        <p:spPr>
          <a:xfrm>
            <a:off x="4873841" y="2421750"/>
            <a:ext cx="2660847" cy="3711182"/>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b="1" dirty="0">
                <a:effectLst>
                  <a:outerShdw blurRad="38100" dist="38100" dir="2700000" algn="tl">
                    <a:srgbClr val="000000">
                      <a:alpha val="43137"/>
                    </a:srgbClr>
                  </a:outerShdw>
                  <a:reflection blurRad="12700" stA="48000" endA="300" endPos="55000" dir="5400000" sy="-90000" algn="bl" rotWithShape="0"/>
                </a:effectLst>
              </a:rPr>
              <a:t>COMINFORM: SEPTEMBER 1947</a:t>
            </a:r>
            <a:endParaRPr lang="it-IT" dirty="0"/>
          </a:p>
        </p:txBody>
      </p:sp>
      <p:sp>
        <p:nvSpPr>
          <p:cNvPr id="3" name="Segnaposto contenuto 2"/>
          <p:cNvSpPr>
            <a:spLocks noGrp="1"/>
          </p:cNvSpPr>
          <p:nvPr>
            <p:ph idx="1"/>
          </p:nvPr>
        </p:nvSpPr>
        <p:spPr/>
        <p:txBody>
          <a:bodyPr>
            <a:normAutofit/>
          </a:bodyPr>
          <a:lstStyle/>
          <a:p>
            <a:pPr algn="ctr">
              <a:buNone/>
            </a:pPr>
            <a:endParaRPr lang="en-US" b="1" u="sng" dirty="0"/>
          </a:p>
          <a:p>
            <a:pPr algn="ctr">
              <a:buNone/>
            </a:pPr>
            <a:r>
              <a:rPr lang="en-US" b="1" u="sng" dirty="0"/>
              <a:t>Andrei Zhdanov speech and Stalin’s new political line for all the Communist Parties (25</a:t>
            </a:r>
            <a:r>
              <a:rPr lang="en-US" b="1" u="sng" baseline="30000" dirty="0"/>
              <a:t>th</a:t>
            </a:r>
            <a:r>
              <a:rPr lang="en-US" b="1" u="sng" dirty="0"/>
              <a:t> September)</a:t>
            </a:r>
            <a:endParaRPr lang="it-IT" b="1" u="sng" dirty="0"/>
          </a:p>
          <a:p>
            <a:pPr lvl="0"/>
            <a:r>
              <a:rPr lang="en-US" dirty="0"/>
              <a:t>Marshall Plan: a cynical program to exploit peoples of Europe</a:t>
            </a:r>
            <a:endParaRPr lang="it-IT" dirty="0"/>
          </a:p>
          <a:p>
            <a:pPr lvl="0"/>
            <a:r>
              <a:rPr lang="en-US" dirty="0"/>
              <a:t>Us economic aid: Washington was “enslaving Europe to American Capital “</a:t>
            </a:r>
            <a:endParaRPr lang="it-IT" dirty="0"/>
          </a:p>
          <a:p>
            <a:pPr lvl="0"/>
            <a:r>
              <a:rPr lang="en-US" dirty="0"/>
              <a:t>No collaboration with this plan: communists had to choose the Soviet line</a:t>
            </a:r>
            <a:endParaRPr lang="it-IT" dirty="0"/>
          </a:p>
          <a:p>
            <a:pPr>
              <a:buNone/>
            </a:pPr>
            <a:endParaRPr lang="it-IT"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8CF1B1A9-81D7-475B-9773-FA69E2D6C2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persona, gruppo, persone, tavolo da pranzo&#10;&#10;Descrizione generata automaticamente">
            <a:extLst>
              <a:ext uri="{FF2B5EF4-FFF2-40B4-BE49-F238E27FC236}">
                <a16:creationId xmlns:a16="http://schemas.microsoft.com/office/drawing/2014/main" id="{1566509B-BBFC-4E8F-8ACA-5B6B7301BFE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2598"/>
          <a:stretch/>
        </p:blipFill>
        <p:spPr>
          <a:xfrm>
            <a:off x="20" y="10"/>
            <a:ext cx="12191980" cy="6857990"/>
          </a:xfrm>
          <a:prstGeom prst="rect">
            <a:avLst/>
          </a:prstGeom>
        </p:spPr>
      </p:pic>
      <p:sp>
        <p:nvSpPr>
          <p:cNvPr id="16" name="Rectangle 15">
            <a:extLst>
              <a:ext uri="{FF2B5EF4-FFF2-40B4-BE49-F238E27FC236}">
                <a16:creationId xmlns:a16="http://schemas.microsoft.com/office/drawing/2014/main" id="{825938E3-FCDD-4147-B4EC-232316751F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48" y="-808"/>
            <a:ext cx="12188952" cy="3191317"/>
          </a:xfrm>
          <a:prstGeom prst="rect">
            <a:avLst/>
          </a:prstGeom>
          <a:gradFill>
            <a:gsLst>
              <a:gs pos="42000">
                <a:schemeClr val="tx1">
                  <a:alpha val="23000"/>
                </a:schemeClr>
              </a:gs>
              <a:gs pos="0">
                <a:schemeClr val="tx1">
                  <a:alpha val="0"/>
                </a:schemeClr>
              </a:gs>
              <a:gs pos="100000">
                <a:schemeClr val="tx1">
                  <a:alpha val="3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576409B2-1E12-4589-AEAF-39D9681ADE04}"/>
              </a:ext>
            </a:extLst>
          </p:cNvPr>
          <p:cNvSpPr>
            <a:spLocks noGrp="1"/>
          </p:cNvSpPr>
          <p:nvPr>
            <p:ph type="title"/>
          </p:nvPr>
        </p:nvSpPr>
        <p:spPr>
          <a:xfrm>
            <a:off x="1524000" y="516834"/>
            <a:ext cx="9144000" cy="1304013"/>
          </a:xfrm>
        </p:spPr>
        <p:txBody>
          <a:bodyPr vert="horz" lIns="0" tIns="0" rIns="0" bIns="0" rtlCol="0" anchor="b">
            <a:normAutofit/>
          </a:bodyPr>
          <a:lstStyle/>
          <a:p>
            <a:pPr algn="ctr"/>
            <a:r>
              <a:rPr lang="en-US" sz="4000" spc="750">
                <a:solidFill>
                  <a:srgbClr val="FFFFFF"/>
                </a:solidFill>
                <a:effectLst>
                  <a:outerShdw blurRad="38100" dist="38100" dir="2700000" algn="tl">
                    <a:srgbClr val="000000">
                      <a:alpha val="43137"/>
                    </a:srgbClr>
                  </a:outerShdw>
                </a:effectLst>
              </a:rPr>
              <a:t>JANUARY 1948</a:t>
            </a:r>
          </a:p>
        </p:txBody>
      </p:sp>
      <p:sp>
        <p:nvSpPr>
          <p:cNvPr id="18" name="Rectangle 17">
            <a:extLst>
              <a:ext uri="{FF2B5EF4-FFF2-40B4-BE49-F238E27FC236}">
                <a16:creationId xmlns:a16="http://schemas.microsoft.com/office/drawing/2014/main" id="{9AA75596-FA3D-4A75-A3CB-443E14CBF5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372"/>
            <a:ext cx="12192000" cy="4567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F5FBB9B-488E-47BA-9CA3-8CC9C7D157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3574FE0-C6E5-4148-8CC5-56169A790A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6102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7A7C95-A604-4079-9D41-245369220345}"/>
              </a:ext>
            </a:extLst>
          </p:cNvPr>
          <p:cNvSpPr>
            <a:spLocks noGrp="1"/>
          </p:cNvSpPr>
          <p:nvPr>
            <p:ph type="title"/>
          </p:nvPr>
        </p:nvSpPr>
        <p:spPr/>
        <p:txBody>
          <a:bodyPr/>
          <a:lstStyle/>
          <a:p>
            <a:pPr algn="ctr"/>
            <a:r>
              <a:rPr lang="it-IT" dirty="0">
                <a:effectLst>
                  <a:outerShdw blurRad="38100" dist="38100" dir="2700000" algn="tl">
                    <a:srgbClr val="000000">
                      <a:alpha val="43137"/>
                    </a:srgbClr>
                  </a:outerShdw>
                </a:effectLst>
              </a:rPr>
              <a:t>DUNN TO THE SECRETARY OF STATE – 7FEBRUARY 1948</a:t>
            </a:r>
          </a:p>
        </p:txBody>
      </p:sp>
      <p:sp>
        <p:nvSpPr>
          <p:cNvPr id="3" name="Segnaposto contenuto 2">
            <a:extLst>
              <a:ext uri="{FF2B5EF4-FFF2-40B4-BE49-F238E27FC236}">
                <a16:creationId xmlns:a16="http://schemas.microsoft.com/office/drawing/2014/main" id="{5D34E1E1-3936-4C92-9BB9-0C9928304A18}"/>
              </a:ext>
            </a:extLst>
          </p:cNvPr>
          <p:cNvSpPr>
            <a:spLocks noGrp="1"/>
          </p:cNvSpPr>
          <p:nvPr>
            <p:ph idx="1"/>
          </p:nvPr>
        </p:nvSpPr>
        <p:spPr/>
        <p:txBody>
          <a:bodyPr>
            <a:normAutofit fontScale="70000" lnSpcReduction="20000"/>
          </a:bodyPr>
          <a:lstStyle/>
          <a:p>
            <a:pPr marL="990600" indent="0" algn="ctr">
              <a:lnSpc>
                <a:spcPct val="107000"/>
              </a:lnSpc>
              <a:spcAft>
                <a:spcPts val="750"/>
              </a:spcAft>
              <a:buNone/>
            </a:pPr>
            <a:r>
              <a:rPr lang="en-US" sz="1800" b="1" dirty="0">
                <a:solidFill>
                  <a:srgbClr val="333333"/>
                </a:solidFill>
                <a:effectLst/>
                <a:latin typeface="inherit"/>
                <a:ea typeface="Times New Roman" panose="02020603050405020304" pitchFamily="18" charset="0"/>
                <a:cs typeface="Times New Roman" panose="02020603050405020304" pitchFamily="18" charset="0"/>
              </a:rPr>
              <a:t>There is no doubt that the increased prestige of the present government rests principally on American policy towards Italy. The vast majority of Italians recognize American political and economic help and are grateful. They hope that this assistance will increase and prefer it to any political alignment of Italy with the east. Communist propaganda in Italy is doing everything possible to discredit the US and to convince the people that the De </a:t>
            </a:r>
            <a:r>
              <a:rPr lang="en-US" sz="1800" b="1" dirty="0" err="1">
                <a:solidFill>
                  <a:srgbClr val="333333"/>
                </a:solidFill>
                <a:effectLst/>
                <a:latin typeface="inherit"/>
                <a:ea typeface="Times New Roman" panose="02020603050405020304" pitchFamily="18" charset="0"/>
                <a:cs typeface="Times New Roman" panose="02020603050405020304" pitchFamily="18" charset="0"/>
              </a:rPr>
              <a:t>Gasperi</a:t>
            </a:r>
            <a:r>
              <a:rPr lang="en-US" sz="1800" b="1" dirty="0">
                <a:solidFill>
                  <a:srgbClr val="333333"/>
                </a:solidFill>
                <a:effectLst/>
                <a:latin typeface="inherit"/>
                <a:ea typeface="Times New Roman" panose="02020603050405020304" pitchFamily="18" charset="0"/>
                <a:cs typeface="Times New Roman" panose="02020603050405020304" pitchFamily="18" charset="0"/>
              </a:rPr>
              <a:t> Government’s cooperation with the US is drawing Italy into a western bloc and inevitable involvement in a possible war with the Soviet Union. The international situation and the issue of friendship with the US will in Italy play fully as great a role in the forthcoming elections as will the internal domestic situation. Every action of the US will have a direct bearing on the outcome.</a:t>
            </a:r>
            <a:endParaRPr lang="it-IT" sz="1800" b="1" dirty="0">
              <a:effectLst/>
              <a:latin typeface="Calibri" panose="020F0502020204030204" pitchFamily="34" charset="0"/>
              <a:ea typeface="Calibri" panose="020F0502020204030204" pitchFamily="34" charset="0"/>
              <a:cs typeface="Times New Roman" panose="02020603050405020304" pitchFamily="18" charset="0"/>
            </a:endParaRPr>
          </a:p>
          <a:p>
            <a:pPr marL="990600" indent="0" algn="ctr">
              <a:lnSpc>
                <a:spcPct val="107000"/>
              </a:lnSpc>
              <a:spcAft>
                <a:spcPts val="750"/>
              </a:spcAft>
              <a:buNone/>
            </a:pPr>
            <a:r>
              <a:rPr lang="en-US" sz="1800" b="1" dirty="0">
                <a:solidFill>
                  <a:srgbClr val="333333"/>
                </a:solidFill>
                <a:effectLst/>
                <a:latin typeface="inherit"/>
                <a:ea typeface="Times New Roman" panose="02020603050405020304" pitchFamily="18" charset="0"/>
                <a:cs typeface="Times New Roman" panose="02020603050405020304" pitchFamily="18" charset="0"/>
              </a:rPr>
              <a:t>In compliance with Department’s request, I outline those measures which appear to me of importance and which should be taken if the defeat of communism is to be assured.</a:t>
            </a:r>
          </a:p>
          <a:p>
            <a:pPr marL="990600" indent="0" algn="ctr">
              <a:lnSpc>
                <a:spcPct val="107000"/>
              </a:lnSpc>
              <a:spcAft>
                <a:spcPts val="750"/>
              </a:spcAft>
              <a:buNone/>
            </a:pPr>
            <a:r>
              <a:rPr lang="en-US" sz="1800" b="1" dirty="0">
                <a:solidFill>
                  <a:srgbClr val="333333"/>
                </a:solidFill>
                <a:effectLst/>
                <a:latin typeface="inherit"/>
                <a:ea typeface="Times New Roman" panose="02020603050405020304" pitchFamily="18" charset="0"/>
                <a:cs typeface="Times New Roman" panose="02020603050405020304" pitchFamily="18" charset="0"/>
              </a:rPr>
              <a:t>Continued support of the present government. The sine qua non of that support is the furnishing of sufficient wheat to prevent any reduction in the bread ration prior to holding of the elections</a:t>
            </a:r>
            <a:endParaRPr lang="en-US" sz="1800" b="1" u="sng" baseline="30000" dirty="0">
              <a:solidFill>
                <a:srgbClr val="205493"/>
              </a:solidFill>
              <a:effectLst/>
              <a:latin typeface="inherit"/>
              <a:ea typeface="Times New Roman" panose="02020603050405020304" pitchFamily="18" charset="0"/>
              <a:cs typeface="Times New Roman" panose="02020603050405020304" pitchFamily="18" charset="0"/>
            </a:endParaRPr>
          </a:p>
          <a:p>
            <a:pPr marL="990600" indent="0" algn="ctr">
              <a:lnSpc>
                <a:spcPct val="107000"/>
              </a:lnSpc>
              <a:spcAft>
                <a:spcPts val="750"/>
              </a:spcAft>
              <a:buNone/>
            </a:pPr>
            <a:r>
              <a:rPr lang="en-US" sz="1800" b="1" dirty="0">
                <a:solidFill>
                  <a:srgbClr val="333333"/>
                </a:solidFill>
                <a:effectLst/>
                <a:latin typeface="inherit"/>
                <a:ea typeface="Times New Roman" panose="02020603050405020304" pitchFamily="18" charset="0"/>
                <a:cs typeface="Times New Roman" panose="02020603050405020304" pitchFamily="18" charset="0"/>
              </a:rPr>
              <a:t>Prompt furnishing of the military equipment already listed by the government as essential to the maintenance of internal order </a:t>
            </a:r>
          </a:p>
          <a:p>
            <a:pPr marL="990600" indent="0" algn="ctr">
              <a:lnSpc>
                <a:spcPct val="107000"/>
              </a:lnSpc>
              <a:spcAft>
                <a:spcPts val="750"/>
              </a:spcAft>
              <a:buNone/>
            </a:pPr>
            <a:r>
              <a:rPr lang="en-US" sz="1800" b="1" dirty="0">
                <a:solidFill>
                  <a:srgbClr val="333333"/>
                </a:solidFill>
                <a:effectLst/>
                <a:latin typeface="inherit"/>
                <a:ea typeface="Times New Roman" panose="02020603050405020304" pitchFamily="18" charset="0"/>
                <a:cs typeface="Times New Roman" panose="02020603050405020304" pitchFamily="18" charset="0"/>
              </a:rPr>
              <a:t>It is extremely important that there should be a major declaration of American policy from the President or Secretary of State designed to reach every Italian. At the critical moment we must see that Italians are not deceived by Communist claim that Communism in Italy will combine the advantages of aid from the west with that of political safety and benefits from the Soviet Union.</a:t>
            </a:r>
            <a:endParaRPr lang="it-IT" dirty="0"/>
          </a:p>
        </p:txBody>
      </p:sp>
    </p:spTree>
    <p:extLst>
      <p:ext uri="{BB962C8B-B14F-4D97-AF65-F5344CB8AC3E}">
        <p14:creationId xmlns:p14="http://schemas.microsoft.com/office/powerpoint/2010/main" val="16140260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EAF0495-8921-434E-B23A-2700C173EA33}"/>
              </a:ext>
            </a:extLst>
          </p:cNvPr>
          <p:cNvSpPr>
            <a:spLocks noGrp="1"/>
          </p:cNvSpPr>
          <p:nvPr>
            <p:ph type="title"/>
          </p:nvPr>
        </p:nvSpPr>
        <p:spPr/>
        <p:txBody>
          <a:bodyPr/>
          <a:lstStyle/>
          <a:p>
            <a:pPr algn="ctr"/>
            <a:r>
              <a:rPr lang="it-IT" dirty="0"/>
              <a:t>NATIONAL SECURITY COUNCIL </a:t>
            </a:r>
            <a:br>
              <a:rPr lang="it-IT" dirty="0"/>
            </a:br>
            <a:r>
              <a:rPr lang="it-IT" dirty="0"/>
              <a:t>8 MARCH 1948</a:t>
            </a:r>
          </a:p>
        </p:txBody>
      </p:sp>
      <p:sp>
        <p:nvSpPr>
          <p:cNvPr id="3" name="Segnaposto contenuto 2">
            <a:extLst>
              <a:ext uri="{FF2B5EF4-FFF2-40B4-BE49-F238E27FC236}">
                <a16:creationId xmlns:a16="http://schemas.microsoft.com/office/drawing/2014/main" id="{E7C29074-9B8F-4D70-9B9C-9004BF3B869C}"/>
              </a:ext>
            </a:extLst>
          </p:cNvPr>
          <p:cNvSpPr>
            <a:spLocks noGrp="1"/>
          </p:cNvSpPr>
          <p:nvPr>
            <p:ph idx="1"/>
          </p:nvPr>
        </p:nvSpPr>
        <p:spPr/>
        <p:txBody>
          <a:bodyPr>
            <a:normAutofit/>
          </a:bodyPr>
          <a:lstStyle/>
          <a:p>
            <a:pPr marL="0" indent="0" algn="ctr">
              <a:buNone/>
            </a:pPr>
            <a:endParaRPr lang="en-US" sz="2800" dirty="0">
              <a:solidFill>
                <a:srgbClr val="333333"/>
              </a:solidFill>
              <a:effectLst/>
              <a:latin typeface="inherit"/>
              <a:ea typeface="Times New Roman" panose="02020603050405020304" pitchFamily="18" charset="0"/>
              <a:cs typeface="Times New Roman" panose="02020603050405020304" pitchFamily="18" charset="0"/>
            </a:endParaRPr>
          </a:p>
          <a:p>
            <a:pPr marL="0" indent="0" algn="ctr">
              <a:buNone/>
            </a:pPr>
            <a:r>
              <a:rPr lang="en-US" sz="2800" dirty="0">
                <a:solidFill>
                  <a:srgbClr val="333333"/>
                </a:solidFill>
                <a:effectLst/>
                <a:latin typeface="inherit"/>
                <a:ea typeface="Times New Roman" panose="02020603050405020304" pitchFamily="18" charset="0"/>
                <a:cs typeface="Times New Roman" panose="02020603050405020304" pitchFamily="18" charset="0"/>
              </a:rPr>
              <a:t>“Between now and the April elections in Italy, the United States should as a matter of priority immediately undertake further measures designed to prevent the Communists from winning participation in the government, as a result of these elections”. </a:t>
            </a:r>
            <a:endParaRPr lang="it-IT" sz="2800" dirty="0"/>
          </a:p>
        </p:txBody>
      </p:sp>
    </p:spTree>
    <p:extLst>
      <p:ext uri="{BB962C8B-B14F-4D97-AF65-F5344CB8AC3E}">
        <p14:creationId xmlns:p14="http://schemas.microsoft.com/office/powerpoint/2010/main" val="25502359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37">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8" name="Rectangle 39">
            <a:extLst>
              <a:ext uri="{FF2B5EF4-FFF2-40B4-BE49-F238E27FC236}">
                <a16:creationId xmlns:a16="http://schemas.microsoft.com/office/drawing/2014/main" id="{42C2835D-CE43-48F4-8E8B-FC56FBB60C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1">
            <a:extLst>
              <a:ext uri="{FF2B5EF4-FFF2-40B4-BE49-F238E27FC236}">
                <a16:creationId xmlns:a16="http://schemas.microsoft.com/office/drawing/2014/main" id="{A90F64BE-B6DF-4D20-9A3E-DAD003896C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890"/>
            <a:ext cx="4038601" cy="6866462"/>
          </a:xfrm>
          <a:prstGeom prst="rect">
            <a:avLst/>
          </a:prstGeom>
          <a:gradFill>
            <a:gsLst>
              <a:gs pos="0">
                <a:schemeClr val="accent5"/>
              </a:gs>
              <a:gs pos="100000">
                <a:schemeClr val="accent4">
                  <a:alpha val="55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3">
            <a:extLst>
              <a:ext uri="{FF2B5EF4-FFF2-40B4-BE49-F238E27FC236}">
                <a16:creationId xmlns:a16="http://schemas.microsoft.com/office/drawing/2014/main" id="{3299ACA5-1949-4821-8FA4-95A78A2097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5328" y="1633640"/>
            <a:ext cx="6866462" cy="3581401"/>
          </a:xfrm>
          <a:prstGeom prst="rect">
            <a:avLst/>
          </a:prstGeom>
          <a:gradFill>
            <a:gsLst>
              <a:gs pos="0">
                <a:schemeClr val="accent2"/>
              </a:gs>
              <a:gs pos="100000">
                <a:schemeClr val="accent5">
                  <a:alpha val="13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85559C2F-075A-49B7-8935-4591245136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32044"/>
            <a:ext cx="4038600" cy="4634418"/>
          </a:xfrm>
          <a:prstGeom prst="rect">
            <a:avLst/>
          </a:prstGeom>
          <a:gradFill>
            <a:gsLst>
              <a:gs pos="0">
                <a:schemeClr val="accent5">
                  <a:alpha val="36000"/>
                </a:schemeClr>
              </a:gs>
              <a:gs pos="67000">
                <a:schemeClr val="accent5">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C07EA0B3-1F4A-4894-A871-C55D4A0DB6D2}"/>
              </a:ext>
            </a:extLst>
          </p:cNvPr>
          <p:cNvSpPr>
            <a:spLocks noGrp="1"/>
          </p:cNvSpPr>
          <p:nvPr>
            <p:ph type="title"/>
          </p:nvPr>
        </p:nvSpPr>
        <p:spPr>
          <a:xfrm>
            <a:off x="764275" y="2565779"/>
            <a:ext cx="2838733" cy="3043452"/>
          </a:xfrm>
        </p:spPr>
        <p:txBody>
          <a:bodyPr vert="horz" lIns="0" tIns="0" rIns="0" bIns="0" rtlCol="0" anchor="t">
            <a:normAutofit/>
          </a:bodyPr>
          <a:lstStyle/>
          <a:p>
            <a:pPr algn="ctr"/>
            <a:br>
              <a:rPr lang="en-US" sz="4000" spc="750" dirty="0">
                <a:solidFill>
                  <a:schemeClr val="bg1"/>
                </a:solidFill>
              </a:rPr>
            </a:br>
            <a:r>
              <a:rPr lang="en-US" sz="4000" spc="750" dirty="0">
                <a:solidFill>
                  <a:schemeClr val="bg1"/>
                </a:solidFill>
              </a:rPr>
              <a:t>18 APRIL 1948</a:t>
            </a:r>
          </a:p>
        </p:txBody>
      </p:sp>
      <p:pic>
        <p:nvPicPr>
          <p:cNvPr id="10" name="Segnaposto contenuto 9">
            <a:extLst>
              <a:ext uri="{FF2B5EF4-FFF2-40B4-BE49-F238E27FC236}">
                <a16:creationId xmlns:a16="http://schemas.microsoft.com/office/drawing/2014/main" id="{A83A0698-A586-47C8-842A-72B236E9818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99343" y="457201"/>
            <a:ext cx="2403926" cy="3152691"/>
          </a:xfrm>
          <a:prstGeom prst="rect">
            <a:avLst/>
          </a:prstGeom>
        </p:spPr>
      </p:pic>
      <p:pic>
        <p:nvPicPr>
          <p:cNvPr id="5" name="Segnaposto contenuto 4" descr="Immagine che contiene testo&#10;&#10;Descrizione generata automaticamente">
            <a:extLst>
              <a:ext uri="{FF2B5EF4-FFF2-40B4-BE49-F238E27FC236}">
                <a16:creationId xmlns:a16="http://schemas.microsoft.com/office/drawing/2014/main" id="{93232784-59BB-412B-A20D-7316E2869414}"/>
              </a:ext>
            </a:extLst>
          </p:cNvPr>
          <p:cNvPicPr>
            <a:picLocks noChangeAspect="1"/>
          </p:cNvPicPr>
          <p:nvPr/>
        </p:nvPicPr>
        <p:blipFill rotWithShape="1">
          <a:blip r:embed="rId3">
            <a:extLst>
              <a:ext uri="{28A0092B-C50C-407E-A947-70E740481C1C}">
                <a14:useLocalDpi xmlns:a14="http://schemas.microsoft.com/office/drawing/2010/main" val="0"/>
              </a:ext>
            </a:extLst>
          </a:blip>
          <a:srcRect t="384" r="-3" b="40499"/>
          <a:stretch/>
        </p:blipFill>
        <p:spPr>
          <a:xfrm>
            <a:off x="8325007" y="829605"/>
            <a:ext cx="3409794" cy="2780286"/>
          </a:xfrm>
          <a:prstGeom prst="rect">
            <a:avLst/>
          </a:prstGeom>
        </p:spPr>
      </p:pic>
      <p:pic>
        <p:nvPicPr>
          <p:cNvPr id="7" name="Segnaposto contenuto 6" descr="Immagine che contiene testo, libro&#10;&#10;Descrizione generata automaticamente">
            <a:extLst>
              <a:ext uri="{FF2B5EF4-FFF2-40B4-BE49-F238E27FC236}">
                <a16:creationId xmlns:a16="http://schemas.microsoft.com/office/drawing/2014/main" id="{E7371480-A29E-45A4-80B3-91129215AB02}"/>
              </a:ext>
            </a:extLst>
          </p:cNvPr>
          <p:cNvPicPr>
            <a:picLocks noChangeAspect="1"/>
          </p:cNvPicPr>
          <p:nvPr/>
        </p:nvPicPr>
        <p:blipFill rotWithShape="1">
          <a:blip r:embed="rId4">
            <a:extLst>
              <a:ext uri="{28A0092B-C50C-407E-A947-70E740481C1C}">
                <a14:useLocalDpi xmlns:a14="http://schemas.microsoft.com/office/drawing/2010/main" val="0"/>
              </a:ext>
            </a:extLst>
          </a:blip>
          <a:srcRect l="8316" r="13529" b="-4"/>
          <a:stretch/>
        </p:blipFill>
        <p:spPr>
          <a:xfrm>
            <a:off x="6569289" y="3927944"/>
            <a:ext cx="3092018" cy="2472764"/>
          </a:xfrm>
          <a:prstGeom prst="rect">
            <a:avLst/>
          </a:prstGeom>
        </p:spPr>
      </p:pic>
    </p:spTree>
    <p:extLst>
      <p:ext uri="{BB962C8B-B14F-4D97-AF65-F5344CB8AC3E}">
        <p14:creationId xmlns:p14="http://schemas.microsoft.com/office/powerpoint/2010/main" val="9803675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21FCE60-ECDB-49B1-A5CA-E834A33FE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E3AE8C3-8F65-40F4-BABE-E70F383014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409317" y="1410082"/>
            <a:ext cx="6858000" cy="4037835"/>
          </a:xfrm>
          <a:prstGeom prst="rect">
            <a:avLst/>
          </a:prstGeom>
          <a:gradFill>
            <a:gsLst>
              <a:gs pos="8000">
                <a:schemeClr val="accent6">
                  <a:alpha val="78000"/>
                </a:schemeClr>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2FC4764-B8D5-4F87-95DB-3125B2D128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59728" y="59346"/>
            <a:ext cx="4156527" cy="4037836"/>
          </a:xfrm>
          <a:prstGeom prst="rect">
            <a:avLst/>
          </a:prstGeom>
          <a:gradFill>
            <a:gsLst>
              <a:gs pos="0">
                <a:schemeClr val="accent5">
                  <a:alpha val="47000"/>
                </a:schemeClr>
              </a:gs>
              <a:gs pos="100000">
                <a:schemeClr val="accent4">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4C1654F-94F5-497E-8ECF-F2A7E84D6A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768311" y="3587283"/>
            <a:ext cx="2501979" cy="4038601"/>
          </a:xfrm>
          <a:prstGeom prst="rect">
            <a:avLst/>
          </a:prstGeom>
          <a:gradFill>
            <a:gsLst>
              <a:gs pos="0">
                <a:schemeClr val="accent5">
                  <a:lumMod val="60000"/>
                  <a:lumOff val="40000"/>
                  <a:alpha val="0"/>
                </a:schemeClr>
              </a:gs>
              <a:gs pos="99000">
                <a:schemeClr val="accent2">
                  <a:alpha val="74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64489" y="1757117"/>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58000">
                <a:schemeClr val="bg1">
                  <a:alpha val="0"/>
                </a:schemeClr>
              </a:gs>
              <a:gs pos="100000">
                <a:schemeClr val="accent6">
                  <a:alpha val="35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F365A886-A84B-4F52-9CC0-991DD4F445D3}"/>
              </a:ext>
            </a:extLst>
          </p:cNvPr>
          <p:cNvSpPr>
            <a:spLocks noGrp="1"/>
          </p:cNvSpPr>
          <p:nvPr>
            <p:ph type="title"/>
          </p:nvPr>
        </p:nvSpPr>
        <p:spPr>
          <a:xfrm>
            <a:off x="681780" y="586855"/>
            <a:ext cx="3131093" cy="3507474"/>
          </a:xfrm>
        </p:spPr>
        <p:txBody>
          <a:bodyPr anchor="b">
            <a:normAutofit/>
          </a:bodyPr>
          <a:lstStyle/>
          <a:p>
            <a:pPr algn="r"/>
            <a:r>
              <a:rPr lang="it-IT" sz="4000" dirty="0">
                <a:solidFill>
                  <a:schemeClr val="bg1"/>
                </a:solidFill>
              </a:rPr>
              <a:t>18 APRIL 1948</a:t>
            </a:r>
          </a:p>
        </p:txBody>
      </p:sp>
      <p:pic>
        <p:nvPicPr>
          <p:cNvPr id="7" name="Segnaposto contenuto 6" descr="Immagine che contiene testo, libro&#10;&#10;Descrizione generata automaticamente">
            <a:extLst>
              <a:ext uri="{FF2B5EF4-FFF2-40B4-BE49-F238E27FC236}">
                <a16:creationId xmlns:a16="http://schemas.microsoft.com/office/drawing/2014/main" id="{FEC64585-17FC-4F81-815E-9C33F2A1BDA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40449" y="1371600"/>
            <a:ext cx="3379031" cy="4391025"/>
          </a:xfrm>
        </p:spPr>
      </p:pic>
      <p:pic>
        <p:nvPicPr>
          <p:cNvPr id="5" name="Segnaposto contenuto 4" descr="Immagine che contiene testo, libro&#10;&#10;Descrizione generata automaticamente">
            <a:extLst>
              <a:ext uri="{FF2B5EF4-FFF2-40B4-BE49-F238E27FC236}">
                <a16:creationId xmlns:a16="http://schemas.microsoft.com/office/drawing/2014/main" id="{0CBC9B3B-AE7B-4CE6-92E0-3BB0147197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5300" y="825043"/>
            <a:ext cx="3619500" cy="5207913"/>
          </a:xfrm>
          <a:prstGeom prst="rect">
            <a:avLst/>
          </a:prstGeom>
        </p:spPr>
      </p:pic>
    </p:spTree>
    <p:extLst>
      <p:ext uri="{BB962C8B-B14F-4D97-AF65-F5344CB8AC3E}">
        <p14:creationId xmlns:p14="http://schemas.microsoft.com/office/powerpoint/2010/main" val="15998152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EDD3C39-1C7C-4324-AF94-353135C3E089}"/>
              </a:ext>
            </a:extLst>
          </p:cNvPr>
          <p:cNvSpPr>
            <a:spLocks noGrp="1"/>
          </p:cNvSpPr>
          <p:nvPr>
            <p:ph type="title"/>
          </p:nvPr>
        </p:nvSpPr>
        <p:spPr/>
        <p:txBody>
          <a:bodyPr/>
          <a:lstStyle/>
          <a:p>
            <a:pPr algn="ctr"/>
            <a:r>
              <a:rPr lang="it-IT" dirty="0">
                <a:effectLst>
                  <a:outerShdw blurRad="38100" dist="38100" dir="2700000" algn="tl">
                    <a:srgbClr val="000000">
                      <a:alpha val="43137"/>
                    </a:srgbClr>
                  </a:outerShdw>
                </a:effectLst>
              </a:rPr>
              <a:t>18 APRIL 1948</a:t>
            </a:r>
          </a:p>
        </p:txBody>
      </p:sp>
      <p:sp>
        <p:nvSpPr>
          <p:cNvPr id="3" name="Segnaposto contenuto 2">
            <a:extLst>
              <a:ext uri="{FF2B5EF4-FFF2-40B4-BE49-F238E27FC236}">
                <a16:creationId xmlns:a16="http://schemas.microsoft.com/office/drawing/2014/main" id="{BB92EB9C-D16D-42F7-8902-0246C2B27ACA}"/>
              </a:ext>
            </a:extLst>
          </p:cNvPr>
          <p:cNvSpPr>
            <a:spLocks noGrp="1"/>
          </p:cNvSpPr>
          <p:nvPr>
            <p:ph idx="1"/>
          </p:nvPr>
        </p:nvSpPr>
        <p:spPr/>
        <p:txBody>
          <a:bodyPr/>
          <a:lstStyle/>
          <a:p>
            <a:pPr marL="0" indent="0" algn="ctr">
              <a:buNone/>
            </a:pPr>
            <a:endParaRPr lang="it-IT" sz="3200" dirty="0"/>
          </a:p>
          <a:p>
            <a:pPr algn="ctr"/>
            <a:r>
              <a:rPr lang="it-IT" sz="3200" dirty="0"/>
              <a:t>Christian Democracy  48,5%</a:t>
            </a:r>
          </a:p>
          <a:p>
            <a:pPr algn="ctr"/>
            <a:endParaRPr lang="it-IT" sz="3200" dirty="0"/>
          </a:p>
          <a:p>
            <a:pPr algn="ctr"/>
            <a:r>
              <a:rPr lang="it-IT" sz="3200" dirty="0" err="1"/>
              <a:t>Popular</a:t>
            </a:r>
            <a:r>
              <a:rPr lang="it-IT" sz="3200" dirty="0"/>
              <a:t> </a:t>
            </a:r>
            <a:r>
              <a:rPr lang="it-IT" sz="3200" dirty="0" err="1"/>
              <a:t>Democratic</a:t>
            </a:r>
            <a:r>
              <a:rPr lang="it-IT" sz="3200" dirty="0"/>
              <a:t> Front 31 %</a:t>
            </a:r>
          </a:p>
        </p:txBody>
      </p:sp>
    </p:spTree>
    <p:extLst>
      <p:ext uri="{BB962C8B-B14F-4D97-AF65-F5344CB8AC3E}">
        <p14:creationId xmlns:p14="http://schemas.microsoft.com/office/powerpoint/2010/main" val="225501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E355B3C-C21C-4CED-96E5-68A42FCE72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74DC634C-008A-47AD-B087-8CF06D6D5961}"/>
              </a:ext>
            </a:extLst>
          </p:cNvPr>
          <p:cNvSpPr>
            <a:spLocks noGrp="1"/>
          </p:cNvSpPr>
          <p:nvPr>
            <p:ph type="title"/>
          </p:nvPr>
        </p:nvSpPr>
        <p:spPr>
          <a:xfrm>
            <a:off x="3614454" y="919778"/>
            <a:ext cx="7329225" cy="1473797"/>
          </a:xfrm>
        </p:spPr>
        <p:txBody>
          <a:bodyPr anchor="t">
            <a:normAutofit/>
          </a:bodyPr>
          <a:lstStyle/>
          <a:p>
            <a:pPr algn="ctr"/>
            <a:r>
              <a:rPr lang="it-IT" sz="4000" dirty="0">
                <a:effectLst>
                  <a:outerShdw blurRad="38100" dist="38100" dir="2700000" algn="tl">
                    <a:srgbClr val="000000">
                      <a:alpha val="43137"/>
                    </a:srgbClr>
                  </a:outerShdw>
                </a:effectLst>
              </a:rPr>
              <a:t>25 OCTOBER 1936</a:t>
            </a:r>
            <a:br>
              <a:rPr lang="it-IT" sz="4000" dirty="0">
                <a:effectLst>
                  <a:outerShdw blurRad="38100" dist="38100" dir="2700000" algn="tl">
                    <a:srgbClr val="000000">
                      <a:alpha val="43137"/>
                    </a:srgbClr>
                  </a:outerShdw>
                </a:effectLst>
              </a:rPr>
            </a:br>
            <a:r>
              <a:rPr lang="it-IT" sz="4000" dirty="0">
                <a:effectLst>
                  <a:outerShdw blurRad="38100" dist="38100" dir="2700000" algn="tl">
                    <a:srgbClr val="000000">
                      <a:alpha val="43137"/>
                    </a:srgbClr>
                  </a:outerShdw>
                </a:effectLst>
              </a:rPr>
              <a:t>BERLIN-ROME AXIS</a:t>
            </a:r>
          </a:p>
        </p:txBody>
      </p:sp>
      <p:pic>
        <p:nvPicPr>
          <p:cNvPr id="5" name="Segnaposto contenuto 4" descr="Immagine che contiene testo, uniforme militare, persona, ottone&#10;&#10;Descrizione generata automaticamente">
            <a:extLst>
              <a:ext uri="{FF2B5EF4-FFF2-40B4-BE49-F238E27FC236}">
                <a16:creationId xmlns:a16="http://schemas.microsoft.com/office/drawing/2014/main" id="{1D337043-DFC5-463C-A001-0512D8D1C1E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3061" y="2641600"/>
            <a:ext cx="6806566" cy="3151188"/>
          </a:xfrm>
        </p:spPr>
      </p:pic>
      <p:sp>
        <p:nvSpPr>
          <p:cNvPr id="10" name="Rectangle 9">
            <a:extLst>
              <a:ext uri="{FF2B5EF4-FFF2-40B4-BE49-F238E27FC236}">
                <a16:creationId xmlns:a16="http://schemas.microsoft.com/office/drawing/2014/main" id="{3901532A-A6DC-4220-97C8-129DCA3A74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8739"/>
            <a:ext cx="12191999" cy="449257"/>
          </a:xfrm>
          <a:prstGeom prst="rect">
            <a:avLst/>
          </a:prstGeom>
          <a:gradFill>
            <a:gsLst>
              <a:gs pos="0">
                <a:schemeClr val="accent6">
                  <a:lumMod val="75000"/>
                  <a:alpha val="54000"/>
                </a:schemeClr>
              </a:gs>
              <a:gs pos="85000">
                <a:schemeClr val="accent5">
                  <a:alpha val="8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12B6480-5131-4F3F-B6E3-CB1AB0E6B0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7506"/>
            <a:ext cx="8153398" cy="449258"/>
          </a:xfrm>
          <a:prstGeom prst="rect">
            <a:avLst/>
          </a:prstGeom>
          <a:gradFill>
            <a:gsLst>
              <a:gs pos="0">
                <a:schemeClr val="accent6">
                  <a:alpha val="18000"/>
                </a:schemeClr>
              </a:gs>
              <a:gs pos="95000">
                <a:schemeClr val="accent2">
                  <a:alpha val="59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07344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1DC11E-F100-449D-9753-27BD73D05EB4}"/>
              </a:ext>
            </a:extLst>
          </p:cNvPr>
          <p:cNvSpPr>
            <a:spLocks noGrp="1"/>
          </p:cNvSpPr>
          <p:nvPr>
            <p:ph type="title"/>
          </p:nvPr>
        </p:nvSpPr>
        <p:spPr/>
        <p:txBody>
          <a:bodyPr>
            <a:normAutofit/>
          </a:bodyPr>
          <a:lstStyle/>
          <a:p>
            <a:pPr algn="ctr"/>
            <a:r>
              <a:rPr lang="it-IT" sz="4000" dirty="0">
                <a:effectLst>
                  <a:outerShdw blurRad="38100" dist="38100" dir="2700000" algn="tl">
                    <a:srgbClr val="000000">
                      <a:alpha val="43137"/>
                    </a:srgbClr>
                  </a:outerShdw>
                </a:effectLst>
              </a:rPr>
              <a:t>CENTRISM</a:t>
            </a:r>
          </a:p>
        </p:txBody>
      </p:sp>
      <p:sp>
        <p:nvSpPr>
          <p:cNvPr id="3" name="Segnaposto contenuto 2">
            <a:extLst>
              <a:ext uri="{FF2B5EF4-FFF2-40B4-BE49-F238E27FC236}">
                <a16:creationId xmlns:a16="http://schemas.microsoft.com/office/drawing/2014/main" id="{5E028F81-CCC1-4673-99FB-8709EA5D560C}"/>
              </a:ext>
            </a:extLst>
          </p:cNvPr>
          <p:cNvSpPr>
            <a:spLocks noGrp="1"/>
          </p:cNvSpPr>
          <p:nvPr>
            <p:ph idx="1"/>
          </p:nvPr>
        </p:nvSpPr>
        <p:spPr/>
        <p:txBody>
          <a:bodyPr>
            <a:normAutofit fontScale="92500" lnSpcReduction="20000"/>
          </a:bodyPr>
          <a:lstStyle/>
          <a:p>
            <a:pPr marL="342900" lvl="0" indent="-342900" algn="ctr">
              <a:lnSpc>
                <a:spcPct val="107000"/>
              </a:lnSpc>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A government led by DC in collaboration with small liberal, republican and social democrats’ parties </a:t>
            </a:r>
          </a:p>
          <a:p>
            <a:pPr marL="0" lvl="0" indent="0" algn="ctr">
              <a:lnSpc>
                <a:spcPct val="107000"/>
              </a:lnSpc>
              <a:buNone/>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400" dirty="0">
                <a:effectLst/>
                <a:latin typeface="Calibri" panose="020F0502020204030204" pitchFamily="34" charset="0"/>
                <a:ea typeface="Calibri" panose="020F0502020204030204" pitchFamily="34" charset="0"/>
                <a:cs typeface="Times New Roman" panose="02020603050405020304" pitchFamily="18" charset="0"/>
              </a:rPr>
              <a:t>2. A political economy centered on the reintegration of Italy inside the new economic system planned by Washington in Bretton Woods and completed with Marshall Plan and European integration</a:t>
            </a:r>
          </a:p>
          <a:p>
            <a:pPr marL="0" lvl="0" indent="0" algn="ctr">
              <a:lnSpc>
                <a:spcPct val="107000"/>
              </a:lnSpc>
              <a:buNone/>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400" dirty="0">
                <a:latin typeface="Calibri" panose="020F0502020204030204" pitchFamily="34" charset="0"/>
                <a:ea typeface="Calibri" panose="020F0502020204030204" pitchFamily="34" charset="0"/>
                <a:cs typeface="Times New Roman" panose="02020603050405020304" pitchFamily="18" charset="0"/>
              </a:rPr>
              <a:t>3. </a:t>
            </a:r>
            <a:r>
              <a:rPr lang="en-US" sz="2400" dirty="0">
                <a:effectLst/>
                <a:latin typeface="Calibri" panose="020F0502020204030204" pitchFamily="34" charset="0"/>
                <a:ea typeface="Calibri" panose="020F0502020204030204" pitchFamily="34" charset="0"/>
                <a:cs typeface="Times New Roman" panose="02020603050405020304" pitchFamily="18" charset="0"/>
              </a:rPr>
              <a:t>Europeanism</a:t>
            </a:r>
          </a:p>
          <a:p>
            <a:pPr marL="0" lvl="0" indent="0" algn="ctr">
              <a:lnSpc>
                <a:spcPct val="107000"/>
              </a:lnSpc>
              <a:buNone/>
            </a:pPr>
            <a:endParaRPr lang="it-IT" sz="2400" dirty="0">
              <a:latin typeface="Calibri" panose="020F050202020403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it-IT" sz="2400" dirty="0">
                <a:effectLst/>
                <a:latin typeface="Calibri" panose="020F0502020204030204" pitchFamily="34" charset="0"/>
                <a:ea typeface="Calibri" panose="020F0502020204030204" pitchFamily="34" charset="0"/>
                <a:cs typeface="Times New Roman" panose="02020603050405020304" pitchFamily="18" charset="0"/>
              </a:rPr>
              <a:t>4. </a:t>
            </a:r>
            <a:r>
              <a:rPr lang="en-US" sz="2400" dirty="0">
                <a:effectLst/>
                <a:latin typeface="Calibri" panose="020F0502020204030204" pitchFamily="34" charset="0"/>
                <a:ea typeface="Calibri" panose="020F0502020204030204" pitchFamily="34" charset="0"/>
                <a:cs typeface="Times New Roman" panose="02020603050405020304" pitchFamily="18" charset="0"/>
              </a:rPr>
              <a:t>Atlanticism </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it-IT" dirty="0"/>
          </a:p>
        </p:txBody>
      </p:sp>
    </p:spTree>
    <p:extLst>
      <p:ext uri="{BB962C8B-B14F-4D97-AF65-F5344CB8AC3E}">
        <p14:creationId xmlns:p14="http://schemas.microsoft.com/office/powerpoint/2010/main" val="1685890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C0CE8D1-A91A-4954-A1FD-9526495C2C75}"/>
              </a:ext>
            </a:extLst>
          </p:cNvPr>
          <p:cNvSpPr>
            <a:spLocks noGrp="1"/>
          </p:cNvSpPr>
          <p:nvPr>
            <p:ph type="title"/>
          </p:nvPr>
        </p:nvSpPr>
        <p:spPr/>
        <p:txBody>
          <a:bodyPr/>
          <a:lstStyle/>
          <a:p>
            <a:pPr algn="ctr"/>
            <a:r>
              <a:rPr lang="it-IT" dirty="0">
                <a:effectLst>
                  <a:outerShdw blurRad="38100" dist="38100" dir="2700000" algn="tl">
                    <a:srgbClr val="000000">
                      <a:alpha val="43137"/>
                    </a:srgbClr>
                  </a:outerShdw>
                </a:effectLst>
              </a:rPr>
              <a:t>EUROPEANISM FOR ITALY</a:t>
            </a:r>
          </a:p>
        </p:txBody>
      </p:sp>
      <p:sp>
        <p:nvSpPr>
          <p:cNvPr id="3" name="Segnaposto contenuto 2">
            <a:extLst>
              <a:ext uri="{FF2B5EF4-FFF2-40B4-BE49-F238E27FC236}">
                <a16:creationId xmlns:a16="http://schemas.microsoft.com/office/drawing/2014/main" id="{9A1F0448-2727-4A00-8739-7ED204D83CC8}"/>
              </a:ext>
            </a:extLst>
          </p:cNvPr>
          <p:cNvSpPr>
            <a:spLocks noGrp="1"/>
          </p:cNvSpPr>
          <p:nvPr>
            <p:ph idx="1"/>
          </p:nvPr>
        </p:nvSpPr>
        <p:spPr/>
        <p:txBody>
          <a:bodyPr/>
          <a:lstStyle/>
          <a:p>
            <a:pPr marL="0" indent="0" algn="ctr">
              <a:buNone/>
            </a:pPr>
            <a:r>
              <a:rPr lang="it-IT" b="1" dirty="0"/>
              <a:t>ROMERO’S DEFINITION</a:t>
            </a:r>
          </a:p>
          <a:p>
            <a:pPr marL="0" indent="0" algn="ctr">
              <a:buNone/>
            </a:pPr>
            <a:endParaRPr lang="it-IT" b="1" dirty="0"/>
          </a:p>
          <a:p>
            <a:pPr marL="0" indent="0" algn="ctr">
              <a:buNone/>
            </a:pPr>
            <a:r>
              <a:rPr lang="en-US" sz="2400" i="1" dirty="0">
                <a:effectLst/>
                <a:latin typeface="Calibri" panose="020F0502020204030204" pitchFamily="34" charset="0"/>
                <a:ea typeface="Calibri" panose="020F0502020204030204" pitchFamily="34" charset="0"/>
                <a:cs typeface="Times New Roman" panose="02020603050405020304" pitchFamily="18" charset="0"/>
              </a:rPr>
              <a:t>The real core of Italy’s Europeanism was the urge to communalize Italy’s difficulties, a way to obtain badly needed raw materials, subsidies for its backward regions, outlets for its low-cost exports and surplus population</a:t>
            </a:r>
            <a:endParaRPr lang="it-IT" sz="2400" i="1" dirty="0"/>
          </a:p>
        </p:txBody>
      </p:sp>
    </p:spTree>
    <p:extLst>
      <p:ext uri="{BB962C8B-B14F-4D97-AF65-F5344CB8AC3E}">
        <p14:creationId xmlns:p14="http://schemas.microsoft.com/office/powerpoint/2010/main" val="20573986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E3CBB9B1-7B7D-4BA1-A1AF-572168B39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869C57FB-F409-4CA9-AFA7-17A8B334FF7E}"/>
              </a:ext>
            </a:extLst>
          </p:cNvPr>
          <p:cNvSpPr>
            <a:spLocks noGrp="1"/>
          </p:cNvSpPr>
          <p:nvPr>
            <p:ph type="title"/>
          </p:nvPr>
        </p:nvSpPr>
        <p:spPr>
          <a:xfrm>
            <a:off x="8643193" y="457201"/>
            <a:ext cx="3091607" cy="1727643"/>
          </a:xfrm>
        </p:spPr>
        <p:txBody>
          <a:bodyPr anchor="b">
            <a:normAutofit/>
          </a:bodyPr>
          <a:lstStyle/>
          <a:p>
            <a:pPr algn="ctr"/>
            <a:r>
              <a:rPr lang="it-IT" sz="2800" dirty="0">
                <a:effectLst>
                  <a:outerShdw blurRad="38100" dist="38100" dir="2700000" algn="tl">
                    <a:srgbClr val="000000">
                      <a:alpha val="43137"/>
                    </a:srgbClr>
                  </a:outerShdw>
                </a:effectLst>
              </a:rPr>
              <a:t>THE CHANGE</a:t>
            </a:r>
          </a:p>
        </p:txBody>
      </p:sp>
      <p:pic>
        <p:nvPicPr>
          <p:cNvPr id="5" name="Segnaposto contenuto 4" descr="Immagine che contiene uomo, persona, indossando, uniforme militare&#10;&#10;Descrizione generata automaticamente">
            <a:extLst>
              <a:ext uri="{FF2B5EF4-FFF2-40B4-BE49-F238E27FC236}">
                <a16:creationId xmlns:a16="http://schemas.microsoft.com/office/drawing/2014/main" id="{81160873-3B3E-4E35-BBA6-012E77E33F45}"/>
              </a:ext>
            </a:extLst>
          </p:cNvPr>
          <p:cNvPicPr>
            <a:picLocks noChangeAspect="1"/>
          </p:cNvPicPr>
          <p:nvPr/>
        </p:nvPicPr>
        <p:blipFill rotWithShape="1">
          <a:blip r:embed="rId2">
            <a:extLst>
              <a:ext uri="{28A0092B-C50C-407E-A947-70E740481C1C}">
                <a14:useLocalDpi xmlns:a14="http://schemas.microsoft.com/office/drawing/2010/main" val="0"/>
              </a:ext>
            </a:extLst>
          </a:blip>
          <a:srcRect r="20851" b="-1"/>
          <a:stretch/>
        </p:blipFill>
        <p:spPr>
          <a:xfrm>
            <a:off x="20" y="431"/>
            <a:ext cx="8115280" cy="6408311"/>
          </a:xfrm>
          <a:prstGeom prst="rect">
            <a:avLst/>
          </a:prstGeom>
        </p:spPr>
      </p:pic>
      <p:pic>
        <p:nvPicPr>
          <p:cNvPr id="7" name="Segnaposto contenuto 6" descr="Immagine che contiene uomo, persona, tuta&#10;&#10;Descrizione generata automaticamente">
            <a:extLst>
              <a:ext uri="{FF2B5EF4-FFF2-40B4-BE49-F238E27FC236}">
                <a16:creationId xmlns:a16="http://schemas.microsoft.com/office/drawing/2014/main" id="{C55716EF-F156-4AAF-B5D4-C45F282C05E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101233" y="3187082"/>
            <a:ext cx="3484342" cy="1829279"/>
          </a:xfrm>
        </p:spPr>
      </p:pic>
      <p:sp>
        <p:nvSpPr>
          <p:cNvPr id="14" name="Rectangle 13">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49257"/>
          </a:xfrm>
          <a:prstGeom prst="rect">
            <a:avLst/>
          </a:prstGeom>
          <a:gradFill>
            <a:gsLst>
              <a:gs pos="34000">
                <a:schemeClr val="accent4">
                  <a:alpha val="73000"/>
                </a:schemeClr>
              </a:gs>
              <a:gs pos="100000">
                <a:schemeClr val="accent5">
                  <a:alpha val="89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8314"/>
            <a:ext cx="8115300" cy="449258"/>
          </a:xfrm>
          <a:prstGeom prst="rect">
            <a:avLst/>
          </a:prstGeom>
          <a:gradFill>
            <a:gsLst>
              <a:gs pos="22000">
                <a:schemeClr val="accent5">
                  <a:lumMod val="60000"/>
                  <a:lumOff val="40000"/>
                  <a:alpha val="55000"/>
                </a:schemeClr>
              </a:gs>
              <a:gs pos="99000">
                <a:schemeClr val="accent2"/>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88810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B783E0BF-C5B9-4641-8DAC-30852C7C5B04}"/>
              </a:ext>
            </a:extLst>
          </p:cNvPr>
          <p:cNvSpPr>
            <a:spLocks noGrp="1"/>
          </p:cNvSpPr>
          <p:nvPr>
            <p:ph type="title"/>
          </p:nvPr>
        </p:nvSpPr>
        <p:spPr>
          <a:xfrm>
            <a:off x="1371600" y="457200"/>
            <a:ext cx="5268036" cy="2140145"/>
          </a:xfrm>
        </p:spPr>
        <p:txBody>
          <a:bodyPr anchor="b">
            <a:normAutofit/>
          </a:bodyPr>
          <a:lstStyle/>
          <a:p>
            <a:pPr algn="ctr"/>
            <a:r>
              <a:rPr lang="it-IT" sz="4400" dirty="0">
                <a:effectLst>
                  <a:outerShdw blurRad="38100" dist="38100" dir="2700000" algn="tl">
                    <a:srgbClr val="000000">
                      <a:alpha val="43137"/>
                    </a:srgbClr>
                  </a:outerShdw>
                </a:effectLst>
              </a:rPr>
              <a:t>1956</a:t>
            </a:r>
          </a:p>
        </p:txBody>
      </p:sp>
      <p:pic>
        <p:nvPicPr>
          <p:cNvPr id="7" name="Segnaposto contenuto 6" descr="Immagine che contiene edificio, esterni, nero, persona&#10;&#10;Descrizione generata automaticamente">
            <a:extLst>
              <a:ext uri="{FF2B5EF4-FFF2-40B4-BE49-F238E27FC236}">
                <a16:creationId xmlns:a16="http://schemas.microsoft.com/office/drawing/2014/main" id="{0CA551EF-4F07-4B3E-A46C-C323D305063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55294" y="3054350"/>
            <a:ext cx="3499936" cy="2566988"/>
          </a:xfrm>
        </p:spPr>
      </p:pic>
      <p:pic>
        <p:nvPicPr>
          <p:cNvPr id="5" name="Segnaposto contenuto 4" descr="Immagine che contiene persona, edificio, auditorium&#10;&#10;Descrizione generata automaticamente">
            <a:extLst>
              <a:ext uri="{FF2B5EF4-FFF2-40B4-BE49-F238E27FC236}">
                <a16:creationId xmlns:a16="http://schemas.microsoft.com/office/drawing/2014/main" id="{6A2CE036-75CE-4CEA-A635-E8FD06014288}"/>
              </a:ext>
            </a:extLst>
          </p:cNvPr>
          <p:cNvPicPr>
            <a:picLocks noChangeAspect="1"/>
          </p:cNvPicPr>
          <p:nvPr/>
        </p:nvPicPr>
        <p:blipFill rotWithShape="1">
          <a:blip r:embed="rId3">
            <a:extLst>
              <a:ext uri="{28A0092B-C50C-407E-A947-70E740481C1C}">
                <a14:useLocalDpi xmlns:a14="http://schemas.microsoft.com/office/drawing/2010/main" val="0"/>
              </a:ext>
            </a:extLst>
          </a:blip>
          <a:srcRect l="13867" r="6135" b="2"/>
          <a:stretch/>
        </p:blipFill>
        <p:spPr>
          <a:xfrm>
            <a:off x="7047513" y="975645"/>
            <a:ext cx="4443447" cy="4443447"/>
          </a:xfrm>
          <a:custGeom>
            <a:avLst/>
            <a:gdLst/>
            <a:ahLst/>
            <a:cxnLst/>
            <a:rect l="l" t="t" r="r" b="b"/>
            <a:pathLst>
              <a:path w="4694238" h="4694238">
                <a:moveTo>
                  <a:pt x="2347119" y="0"/>
                </a:moveTo>
                <a:cubicBezTo>
                  <a:pt x="3643397" y="0"/>
                  <a:pt x="4694238" y="1050841"/>
                  <a:pt x="4694238" y="2347119"/>
                </a:cubicBezTo>
                <a:cubicBezTo>
                  <a:pt x="4694238" y="3643397"/>
                  <a:pt x="3643397" y="4694238"/>
                  <a:pt x="2347119" y="4694238"/>
                </a:cubicBezTo>
                <a:cubicBezTo>
                  <a:pt x="1050841" y="4694238"/>
                  <a:pt x="0" y="3643397"/>
                  <a:pt x="0" y="2347119"/>
                </a:cubicBezTo>
                <a:cubicBezTo>
                  <a:pt x="0" y="1050841"/>
                  <a:pt x="1050841" y="0"/>
                  <a:pt x="2347119" y="0"/>
                </a:cubicBezTo>
                <a:close/>
              </a:path>
            </a:pathLst>
          </a:custGeom>
        </p:spPr>
      </p:pic>
      <p:sp>
        <p:nvSpPr>
          <p:cNvPr id="14" name="Rectangle 13">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70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53851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7A61CA8-2D1F-42E7-87E2-A4F0534E9095}"/>
              </a:ext>
            </a:extLst>
          </p:cNvPr>
          <p:cNvSpPr>
            <a:spLocks noGrp="1"/>
          </p:cNvSpPr>
          <p:nvPr>
            <p:ph type="title"/>
          </p:nvPr>
        </p:nvSpPr>
        <p:spPr/>
        <p:txBody>
          <a:bodyPr>
            <a:normAutofit/>
          </a:bodyPr>
          <a:lstStyle/>
          <a:p>
            <a:pPr algn="ctr"/>
            <a:r>
              <a:rPr lang="it-IT" sz="4400" dirty="0">
                <a:effectLst>
                  <a:outerShdw blurRad="38100" dist="38100" dir="2700000" algn="tl">
                    <a:srgbClr val="000000">
                      <a:alpha val="43137"/>
                    </a:srgbClr>
                  </a:outerShdw>
                </a:effectLst>
              </a:rPr>
              <a:t>1956</a:t>
            </a:r>
          </a:p>
        </p:txBody>
      </p:sp>
      <p:sp>
        <p:nvSpPr>
          <p:cNvPr id="3" name="Segnaposto contenuto 2">
            <a:extLst>
              <a:ext uri="{FF2B5EF4-FFF2-40B4-BE49-F238E27FC236}">
                <a16:creationId xmlns:a16="http://schemas.microsoft.com/office/drawing/2014/main" id="{C6DFE01F-37CF-4085-9EA3-F9EEE1FFA116}"/>
              </a:ext>
            </a:extLst>
          </p:cNvPr>
          <p:cNvSpPr>
            <a:spLocks noGrp="1"/>
          </p:cNvSpPr>
          <p:nvPr>
            <p:ph idx="1"/>
          </p:nvPr>
        </p:nvSpPr>
        <p:spPr/>
        <p:txBody>
          <a:bodyPr>
            <a:normAutofit fontScale="92500" lnSpcReduction="20000"/>
          </a:bodyPr>
          <a:lstStyle/>
          <a:p>
            <a:pPr marL="457200" indent="-457200" algn="ctr">
              <a:buFont typeface="+mj-lt"/>
              <a:buAutoNum type="arabicPeriod"/>
            </a:pPr>
            <a:r>
              <a:rPr lang="it-IT" sz="2200" dirty="0" err="1"/>
              <a:t>Kruscev’s</a:t>
            </a:r>
            <a:r>
              <a:rPr lang="it-IT" sz="2200" dirty="0"/>
              <a:t> </a:t>
            </a:r>
            <a:r>
              <a:rPr lang="it-IT" sz="2200" dirty="0" err="1"/>
              <a:t>denunciation</a:t>
            </a:r>
            <a:r>
              <a:rPr lang="it-IT" sz="2200" dirty="0"/>
              <a:t> of </a:t>
            </a:r>
            <a:r>
              <a:rPr lang="it-IT" sz="2200" dirty="0" err="1"/>
              <a:t>Stalinism</a:t>
            </a:r>
            <a:endParaRPr lang="it-IT" sz="2200" dirty="0"/>
          </a:p>
          <a:p>
            <a:pPr marL="457200" indent="-457200" algn="ctr">
              <a:buFont typeface="+mj-lt"/>
              <a:buAutoNum type="arabicPeriod"/>
            </a:pPr>
            <a:endParaRPr lang="it-IT" sz="2200" dirty="0"/>
          </a:p>
          <a:p>
            <a:pPr marL="457200" indent="-457200" algn="ctr">
              <a:buFont typeface="+mj-lt"/>
              <a:buAutoNum type="arabicPeriod"/>
            </a:pPr>
            <a:r>
              <a:rPr lang="it-IT" sz="2200" dirty="0"/>
              <a:t>The </a:t>
            </a:r>
            <a:r>
              <a:rPr lang="it-IT" sz="2200" dirty="0" err="1"/>
              <a:t>attempt</a:t>
            </a:r>
            <a:r>
              <a:rPr lang="it-IT" sz="2200" dirty="0"/>
              <a:t> to build a national </a:t>
            </a:r>
            <a:r>
              <a:rPr lang="it-IT" sz="2200" dirty="0" err="1"/>
              <a:t>form</a:t>
            </a:r>
            <a:r>
              <a:rPr lang="it-IT" sz="2200" dirty="0"/>
              <a:t> of </a:t>
            </a:r>
            <a:r>
              <a:rPr lang="it-IT" sz="2200" dirty="0" err="1"/>
              <a:t>Communism</a:t>
            </a:r>
            <a:r>
              <a:rPr lang="it-IT" sz="2200" dirty="0"/>
              <a:t> (Poland and </a:t>
            </a:r>
            <a:r>
              <a:rPr lang="it-IT" sz="2200" dirty="0" err="1"/>
              <a:t>Hungary</a:t>
            </a:r>
            <a:r>
              <a:rPr lang="it-IT" sz="2200" dirty="0"/>
              <a:t>)</a:t>
            </a:r>
          </a:p>
          <a:p>
            <a:pPr marL="457200" indent="-457200" algn="ctr">
              <a:buFont typeface="+mj-lt"/>
              <a:buAutoNum type="arabicPeriod"/>
            </a:pPr>
            <a:endParaRPr lang="it-IT" sz="2200" dirty="0"/>
          </a:p>
          <a:p>
            <a:pPr marL="457200" indent="-457200" algn="ctr">
              <a:buFont typeface="+mj-lt"/>
              <a:buAutoNum type="arabicPeriod"/>
            </a:pPr>
            <a:r>
              <a:rPr lang="it-IT" sz="2200" dirty="0"/>
              <a:t>The </a:t>
            </a:r>
            <a:r>
              <a:rPr lang="it-IT" sz="2200" dirty="0" err="1"/>
              <a:t>intervention</a:t>
            </a:r>
            <a:r>
              <a:rPr lang="it-IT" sz="2200" dirty="0"/>
              <a:t> of Soviet Army (Budapest)</a:t>
            </a:r>
          </a:p>
          <a:p>
            <a:pPr marL="457200" indent="-457200" algn="ctr">
              <a:buFont typeface="+mj-lt"/>
              <a:buAutoNum type="arabicPeriod"/>
            </a:pPr>
            <a:endParaRPr lang="it-IT" sz="2200" dirty="0"/>
          </a:p>
          <a:p>
            <a:pPr marL="457200" indent="-457200" algn="ctr">
              <a:buFont typeface="+mj-lt"/>
              <a:buAutoNum type="arabicPeriod"/>
            </a:pPr>
            <a:r>
              <a:rPr lang="it-IT" sz="2200" dirty="0"/>
              <a:t>The international </a:t>
            </a:r>
            <a:r>
              <a:rPr lang="it-IT" sz="2200" dirty="0" err="1"/>
              <a:t>condemnation</a:t>
            </a:r>
            <a:endParaRPr lang="it-IT" sz="2200" dirty="0"/>
          </a:p>
          <a:p>
            <a:pPr marL="457200" indent="-457200" algn="ctr">
              <a:buFont typeface="+mj-lt"/>
              <a:buAutoNum type="arabicPeriod"/>
            </a:pPr>
            <a:endParaRPr lang="it-IT" sz="2200" dirty="0"/>
          </a:p>
          <a:p>
            <a:pPr marL="457200" indent="-457200" algn="ctr">
              <a:buFont typeface="+mj-lt"/>
              <a:buAutoNum type="arabicPeriod"/>
            </a:pPr>
            <a:r>
              <a:rPr lang="it-IT" sz="2200" dirty="0"/>
              <a:t>The break </a:t>
            </a:r>
            <a:r>
              <a:rPr lang="it-IT" sz="2200" dirty="0" err="1"/>
              <a:t>between</a:t>
            </a:r>
            <a:r>
              <a:rPr lang="it-IT" sz="2200" dirty="0"/>
              <a:t> </a:t>
            </a:r>
            <a:r>
              <a:rPr lang="it-IT" sz="2200" dirty="0" err="1"/>
              <a:t>Communist</a:t>
            </a:r>
            <a:r>
              <a:rPr lang="it-IT" sz="2200" dirty="0"/>
              <a:t> and </a:t>
            </a:r>
            <a:r>
              <a:rPr lang="it-IT" sz="2200" dirty="0" err="1"/>
              <a:t>Socialist</a:t>
            </a:r>
            <a:r>
              <a:rPr lang="it-IT" sz="2200" dirty="0"/>
              <a:t> </a:t>
            </a:r>
            <a:r>
              <a:rPr lang="it-IT" sz="2200" dirty="0" err="1"/>
              <a:t>political</a:t>
            </a:r>
            <a:r>
              <a:rPr lang="it-IT" sz="2200" dirty="0"/>
              <a:t> parties</a:t>
            </a:r>
          </a:p>
          <a:p>
            <a:pPr marL="457200" indent="-457200">
              <a:buFont typeface="+mj-lt"/>
              <a:buAutoNum type="arabicPeriod"/>
            </a:pPr>
            <a:endParaRPr lang="it-IT" dirty="0"/>
          </a:p>
        </p:txBody>
      </p:sp>
    </p:spTree>
    <p:extLst>
      <p:ext uri="{BB962C8B-B14F-4D97-AF65-F5344CB8AC3E}">
        <p14:creationId xmlns:p14="http://schemas.microsoft.com/office/powerpoint/2010/main" val="38091272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006B7FC8-9C5A-4B07-99F6-3FF4F0500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0D096B9-E2A9-4907-8AA6-44183A98A0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409317" y="1410082"/>
            <a:ext cx="6858000" cy="4037835"/>
          </a:xfrm>
          <a:prstGeom prst="rect">
            <a:avLst/>
          </a:prstGeom>
          <a:gradFill>
            <a:gsLst>
              <a:gs pos="8000">
                <a:schemeClr val="accent4">
                  <a:alpha val="52000"/>
                </a:schemeClr>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8DC8FFA-551D-4179-8098-F7020A6B3D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9639" y="153692"/>
            <a:ext cx="4337877" cy="4038600"/>
          </a:xfrm>
          <a:prstGeom prst="rect">
            <a:avLst/>
          </a:prstGeom>
          <a:gradFill>
            <a:gsLst>
              <a:gs pos="8000">
                <a:schemeClr val="accent5">
                  <a:alpha val="56000"/>
                </a:schemeClr>
              </a:gs>
              <a:gs pos="100000">
                <a:schemeClr val="accent4">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F704F97-5616-4BF4-973D-20EA0D7DB2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761266" y="3580665"/>
            <a:ext cx="2516071" cy="4038601"/>
          </a:xfrm>
          <a:prstGeom prst="rect">
            <a:avLst/>
          </a:prstGeom>
          <a:gradFill>
            <a:gsLst>
              <a:gs pos="0">
                <a:schemeClr val="accent5">
                  <a:lumMod val="60000"/>
                  <a:lumOff val="40000"/>
                  <a:alpha val="0"/>
                </a:schemeClr>
              </a:gs>
              <a:gs pos="99000">
                <a:schemeClr val="accent2"/>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D83D16B0-C2A0-40BB-B4B6-F629839EA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637644" y="1795692"/>
            <a:ext cx="4178958" cy="4178958"/>
          </a:xfrm>
          <a:prstGeom prst="ellipse">
            <a:avLst/>
          </a:prstGeom>
          <a:gradFill>
            <a:gsLst>
              <a:gs pos="37000">
                <a:schemeClr val="bg1">
                  <a:alpha val="0"/>
                </a:schemeClr>
              </a:gs>
              <a:gs pos="100000">
                <a:schemeClr val="accent6">
                  <a:alpha val="28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0F544472-AF0E-4CB7-AA9C-F4422D0347F7}"/>
              </a:ext>
            </a:extLst>
          </p:cNvPr>
          <p:cNvSpPr>
            <a:spLocks noGrp="1"/>
          </p:cNvSpPr>
          <p:nvPr>
            <p:ph type="title"/>
          </p:nvPr>
        </p:nvSpPr>
        <p:spPr>
          <a:xfrm>
            <a:off x="357096" y="804877"/>
            <a:ext cx="3376704" cy="3150607"/>
          </a:xfrm>
        </p:spPr>
        <p:txBody>
          <a:bodyPr>
            <a:normAutofit/>
          </a:bodyPr>
          <a:lstStyle/>
          <a:p>
            <a:pPr algn="ctr"/>
            <a:r>
              <a:rPr lang="it-IT" sz="3200" dirty="0">
                <a:solidFill>
                  <a:schemeClr val="bg1"/>
                </a:solidFill>
                <a:effectLst>
                  <a:outerShdw blurRad="38100" dist="38100" dir="2700000" algn="tl">
                    <a:srgbClr val="000000">
                      <a:alpha val="43137"/>
                    </a:srgbClr>
                  </a:outerShdw>
                </a:effectLst>
              </a:rPr>
              <a:t>AGAINST THE «OPENING TO THE LEFT»</a:t>
            </a:r>
          </a:p>
        </p:txBody>
      </p:sp>
      <p:pic>
        <p:nvPicPr>
          <p:cNvPr id="10" name="Segnaposto contenuto 9" descr="Immagine che contiene uomo, persona, tuta, interni&#10;&#10;Descrizione generata automaticamente">
            <a:extLst>
              <a:ext uri="{FF2B5EF4-FFF2-40B4-BE49-F238E27FC236}">
                <a16:creationId xmlns:a16="http://schemas.microsoft.com/office/drawing/2014/main" id="{58FBB6EF-8B31-45E1-899F-E84A7710953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99831" y="2139049"/>
            <a:ext cx="2898384" cy="2279757"/>
          </a:xfrm>
        </p:spPr>
      </p:pic>
      <p:pic>
        <p:nvPicPr>
          <p:cNvPr id="5" name="Segnaposto contenuto 4" descr="Immagine che contiene uomo, persona, tuta, cravatta&#10;&#10;Descrizione generata automaticamente">
            <a:extLst>
              <a:ext uri="{FF2B5EF4-FFF2-40B4-BE49-F238E27FC236}">
                <a16:creationId xmlns:a16="http://schemas.microsoft.com/office/drawing/2014/main" id="{0D1682B4-5CC1-4752-A6FA-FF6F91F82804}"/>
              </a:ext>
            </a:extLst>
          </p:cNvPr>
          <p:cNvPicPr>
            <a:picLocks noChangeAspect="1"/>
          </p:cNvPicPr>
          <p:nvPr/>
        </p:nvPicPr>
        <p:blipFill rotWithShape="1">
          <a:blip r:embed="rId3">
            <a:extLst>
              <a:ext uri="{28A0092B-C50C-407E-A947-70E740481C1C}">
                <a14:useLocalDpi xmlns:a14="http://schemas.microsoft.com/office/drawing/2010/main" val="0"/>
              </a:ext>
            </a:extLst>
          </a:blip>
          <a:srcRect l="22832" r="6831" b="-1"/>
          <a:stretch/>
        </p:blipFill>
        <p:spPr>
          <a:xfrm>
            <a:off x="8317128" y="653204"/>
            <a:ext cx="3223436" cy="2577851"/>
          </a:xfrm>
          <a:prstGeom prst="rect">
            <a:avLst/>
          </a:prstGeom>
        </p:spPr>
      </p:pic>
      <p:pic>
        <p:nvPicPr>
          <p:cNvPr id="7" name="Segnaposto contenuto 6" descr="Immagine che contiene inpiedi, paramento, posando&#10;&#10;Descrizione generata automaticamente">
            <a:extLst>
              <a:ext uri="{FF2B5EF4-FFF2-40B4-BE49-F238E27FC236}">
                <a16:creationId xmlns:a16="http://schemas.microsoft.com/office/drawing/2014/main" id="{B5A683EF-2826-4C2A-8223-CBF332AAD5CA}"/>
              </a:ext>
            </a:extLst>
          </p:cNvPr>
          <p:cNvPicPr>
            <a:picLocks noChangeAspect="1"/>
          </p:cNvPicPr>
          <p:nvPr/>
        </p:nvPicPr>
        <p:blipFill rotWithShape="1">
          <a:blip r:embed="rId4">
            <a:extLst>
              <a:ext uri="{28A0092B-C50C-407E-A947-70E740481C1C}">
                <a14:useLocalDpi xmlns:a14="http://schemas.microsoft.com/office/drawing/2010/main" val="0"/>
              </a:ext>
            </a:extLst>
          </a:blip>
          <a:srcRect l="11921" r="6470" b="3"/>
          <a:stretch/>
        </p:blipFill>
        <p:spPr>
          <a:xfrm>
            <a:off x="8317128" y="3559869"/>
            <a:ext cx="3223436" cy="2628341"/>
          </a:xfrm>
          <a:prstGeom prst="rect">
            <a:avLst/>
          </a:prstGeom>
        </p:spPr>
      </p:pic>
    </p:spTree>
    <p:extLst>
      <p:ext uri="{BB962C8B-B14F-4D97-AF65-F5344CB8AC3E}">
        <p14:creationId xmlns:p14="http://schemas.microsoft.com/office/powerpoint/2010/main" val="3941521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2E0CC30-5A6E-407B-8AFB-C6EE63DDD08A}"/>
              </a:ext>
            </a:extLst>
          </p:cNvPr>
          <p:cNvSpPr>
            <a:spLocks noGrp="1"/>
          </p:cNvSpPr>
          <p:nvPr>
            <p:ph type="title"/>
          </p:nvPr>
        </p:nvSpPr>
        <p:spPr/>
        <p:txBody>
          <a:bodyPr/>
          <a:lstStyle/>
          <a:p>
            <a:pPr algn="ctr"/>
            <a:r>
              <a:rPr lang="it-IT" sz="3600" dirty="0">
                <a:solidFill>
                  <a:schemeClr val="tx2"/>
                </a:solidFill>
                <a:effectLst>
                  <a:outerShdw blurRad="38100" dist="38100" dir="2700000" algn="tl">
                    <a:srgbClr val="000000">
                      <a:alpha val="43137"/>
                    </a:srgbClr>
                  </a:outerShdw>
                </a:effectLst>
              </a:rPr>
              <a:t>AGAINST THE «OPENING TO THE LEFT»</a:t>
            </a:r>
            <a:endParaRPr lang="it-IT" dirty="0">
              <a:solidFill>
                <a:schemeClr val="tx2"/>
              </a:solidFill>
            </a:endParaRPr>
          </a:p>
        </p:txBody>
      </p:sp>
      <p:sp>
        <p:nvSpPr>
          <p:cNvPr id="3" name="Segnaposto contenuto 2">
            <a:extLst>
              <a:ext uri="{FF2B5EF4-FFF2-40B4-BE49-F238E27FC236}">
                <a16:creationId xmlns:a16="http://schemas.microsoft.com/office/drawing/2014/main" id="{A6D15DAB-5650-41AD-A769-140F38617C42}"/>
              </a:ext>
            </a:extLst>
          </p:cNvPr>
          <p:cNvSpPr>
            <a:spLocks noGrp="1"/>
          </p:cNvSpPr>
          <p:nvPr>
            <p:ph idx="1"/>
          </p:nvPr>
        </p:nvSpPr>
        <p:spPr/>
        <p:txBody>
          <a:bodyPr/>
          <a:lstStyle/>
          <a:p>
            <a:pPr marL="342900" lvl="0" indent="-342900">
              <a:lnSpc>
                <a:spcPct val="107000"/>
              </a:lnSpc>
              <a:buFont typeface="Calibri" panose="020F0502020204030204" pitchFamily="34" charset="0"/>
              <a:buChar char="-"/>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Political opposition</a:t>
            </a:r>
            <a:r>
              <a:rPr lang="en-US" sz="2400" dirty="0">
                <a:effectLst/>
                <a:latin typeface="Calibri" panose="020F0502020204030204" pitchFamily="34" charset="0"/>
                <a:ea typeface="Calibri" panose="020F0502020204030204" pitchFamily="34" charset="0"/>
                <a:cs typeface="Times New Roman" panose="02020603050405020304" pitchFamily="18" charset="0"/>
              </a:rPr>
              <a:t>: a part of Christian Democracy (right wing more connected with anti-communism) and the small Liberal Party (more connected with the big business)</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Ideological opposition</a:t>
            </a:r>
            <a:r>
              <a:rPr lang="en-US" sz="2400" dirty="0">
                <a:effectLst/>
                <a:latin typeface="Calibri" panose="020F0502020204030204" pitchFamily="34" charset="0"/>
                <a:ea typeface="Calibri" panose="020F0502020204030204" pitchFamily="34" charset="0"/>
                <a:cs typeface="Times New Roman" panose="02020603050405020304" pitchFamily="18" charset="0"/>
              </a:rPr>
              <a:t>: Roman Catholic Church in particular Pius XII who considered both Communism and Socialism atheistic ideologies</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International opposition</a:t>
            </a:r>
            <a:r>
              <a:rPr lang="en-US" sz="2400" dirty="0">
                <a:effectLst/>
                <a:latin typeface="Calibri" panose="020F0502020204030204" pitchFamily="34" charset="0"/>
                <a:ea typeface="Calibri" panose="020F0502020204030204" pitchFamily="34" charset="0"/>
                <a:cs typeface="Times New Roman" panose="02020603050405020304" pitchFamily="18" charset="0"/>
              </a:rPr>
              <a:t>: US Republican Administration didn’t want an Italian government, one of the most important and strategic ally of the Western World, controlled not only by DC but also by Socialist Party</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Tree>
    <p:extLst>
      <p:ext uri="{BB962C8B-B14F-4D97-AF65-F5344CB8AC3E}">
        <p14:creationId xmlns:p14="http://schemas.microsoft.com/office/powerpoint/2010/main" val="7592174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006B7FC8-9C5A-4B07-99F6-3FF4F0500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0D096B9-E2A9-4907-8AA6-44183A98A0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409317" y="1410082"/>
            <a:ext cx="6858000" cy="4037835"/>
          </a:xfrm>
          <a:prstGeom prst="rect">
            <a:avLst/>
          </a:prstGeom>
          <a:gradFill>
            <a:gsLst>
              <a:gs pos="8000">
                <a:schemeClr val="accent4">
                  <a:alpha val="52000"/>
                </a:schemeClr>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8DC8FFA-551D-4179-8098-F7020A6B3D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9639" y="153692"/>
            <a:ext cx="4337877" cy="4038600"/>
          </a:xfrm>
          <a:prstGeom prst="rect">
            <a:avLst/>
          </a:prstGeom>
          <a:gradFill>
            <a:gsLst>
              <a:gs pos="8000">
                <a:schemeClr val="accent5">
                  <a:alpha val="56000"/>
                </a:schemeClr>
              </a:gs>
              <a:gs pos="100000">
                <a:schemeClr val="accent4">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F704F97-5616-4BF4-973D-20EA0D7DB2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761266" y="3580665"/>
            <a:ext cx="2516071" cy="4038601"/>
          </a:xfrm>
          <a:prstGeom prst="rect">
            <a:avLst/>
          </a:prstGeom>
          <a:gradFill>
            <a:gsLst>
              <a:gs pos="0">
                <a:schemeClr val="accent5">
                  <a:lumMod val="60000"/>
                  <a:lumOff val="40000"/>
                  <a:alpha val="0"/>
                </a:schemeClr>
              </a:gs>
              <a:gs pos="99000">
                <a:schemeClr val="accent2"/>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D83D16B0-C2A0-40BB-B4B6-F629839EA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637644" y="1795692"/>
            <a:ext cx="4178958" cy="4178958"/>
          </a:xfrm>
          <a:prstGeom prst="ellipse">
            <a:avLst/>
          </a:prstGeom>
          <a:gradFill>
            <a:gsLst>
              <a:gs pos="37000">
                <a:schemeClr val="bg1">
                  <a:alpha val="0"/>
                </a:schemeClr>
              </a:gs>
              <a:gs pos="100000">
                <a:schemeClr val="accent6">
                  <a:alpha val="28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ECF1EEEC-CF9A-4618-B176-410726F0D845}"/>
              </a:ext>
            </a:extLst>
          </p:cNvPr>
          <p:cNvSpPr>
            <a:spLocks noGrp="1"/>
          </p:cNvSpPr>
          <p:nvPr>
            <p:ph type="title"/>
          </p:nvPr>
        </p:nvSpPr>
        <p:spPr>
          <a:xfrm>
            <a:off x="499971" y="838537"/>
            <a:ext cx="3119718" cy="3150607"/>
          </a:xfrm>
        </p:spPr>
        <p:txBody>
          <a:bodyPr>
            <a:normAutofit/>
          </a:bodyPr>
          <a:lstStyle/>
          <a:p>
            <a:pPr algn="ctr"/>
            <a:r>
              <a:rPr lang="it-IT" dirty="0">
                <a:solidFill>
                  <a:schemeClr val="bg1"/>
                </a:solidFill>
                <a:effectLst>
                  <a:outerShdw blurRad="38100" dist="38100" dir="2700000" algn="tl">
                    <a:srgbClr val="000000">
                      <a:alpha val="43137"/>
                    </a:srgbClr>
                  </a:outerShdw>
                </a:effectLst>
              </a:rPr>
              <a:t>THE SIXTIES AND THE CHANGE</a:t>
            </a:r>
          </a:p>
        </p:txBody>
      </p:sp>
      <p:pic>
        <p:nvPicPr>
          <p:cNvPr id="10" name="Segnaposto contenuto 9" descr="Immagine che contiene persona, tavolo, interni, sipario&#10;&#10;Descrizione generata automaticamente">
            <a:extLst>
              <a:ext uri="{FF2B5EF4-FFF2-40B4-BE49-F238E27FC236}">
                <a16:creationId xmlns:a16="http://schemas.microsoft.com/office/drawing/2014/main" id="{53208619-812E-4FC5-B043-E2CE7E8095A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82166" y="2057400"/>
            <a:ext cx="4204633" cy="2800350"/>
          </a:xfrm>
        </p:spPr>
      </p:pic>
      <p:pic>
        <p:nvPicPr>
          <p:cNvPr id="5" name="Segnaposto contenuto 4" descr="Immagine che contiene persona, interni&#10;&#10;Descrizione generata automaticamente">
            <a:extLst>
              <a:ext uri="{FF2B5EF4-FFF2-40B4-BE49-F238E27FC236}">
                <a16:creationId xmlns:a16="http://schemas.microsoft.com/office/drawing/2014/main" id="{25DEA126-2BE2-4E8E-B460-AE28D44D6997}"/>
              </a:ext>
            </a:extLst>
          </p:cNvPr>
          <p:cNvPicPr>
            <a:picLocks noChangeAspect="1"/>
          </p:cNvPicPr>
          <p:nvPr/>
        </p:nvPicPr>
        <p:blipFill rotWithShape="1">
          <a:blip r:embed="rId3">
            <a:extLst>
              <a:ext uri="{28A0092B-C50C-407E-A947-70E740481C1C}">
                <a14:useLocalDpi xmlns:a14="http://schemas.microsoft.com/office/drawing/2010/main" val="0"/>
              </a:ext>
            </a:extLst>
          </a:blip>
          <a:srcRect l="14800" r="12046" b="-4"/>
          <a:stretch/>
        </p:blipFill>
        <p:spPr>
          <a:xfrm>
            <a:off x="8317128" y="653204"/>
            <a:ext cx="3223436" cy="2577851"/>
          </a:xfrm>
          <a:prstGeom prst="rect">
            <a:avLst/>
          </a:prstGeom>
        </p:spPr>
      </p:pic>
      <p:pic>
        <p:nvPicPr>
          <p:cNvPr id="7" name="Segnaposto contenuto 6" descr="Immagine che contiene persona, uomo, interni&#10;&#10;Descrizione generata automaticamente">
            <a:extLst>
              <a:ext uri="{FF2B5EF4-FFF2-40B4-BE49-F238E27FC236}">
                <a16:creationId xmlns:a16="http://schemas.microsoft.com/office/drawing/2014/main" id="{DD93ADAF-4229-47B4-B305-FA9CEEDF1ABE}"/>
              </a:ext>
            </a:extLst>
          </p:cNvPr>
          <p:cNvPicPr>
            <a:picLocks noChangeAspect="1"/>
          </p:cNvPicPr>
          <p:nvPr/>
        </p:nvPicPr>
        <p:blipFill rotWithShape="1">
          <a:blip r:embed="rId4">
            <a:extLst>
              <a:ext uri="{28A0092B-C50C-407E-A947-70E740481C1C}">
                <a14:useLocalDpi xmlns:a14="http://schemas.microsoft.com/office/drawing/2010/main" val="0"/>
              </a:ext>
            </a:extLst>
          </a:blip>
          <a:srcRect r="23346" b="-3"/>
          <a:stretch/>
        </p:blipFill>
        <p:spPr>
          <a:xfrm>
            <a:off x="8317128" y="3559869"/>
            <a:ext cx="3223436" cy="2628341"/>
          </a:xfrm>
          <a:prstGeom prst="rect">
            <a:avLst/>
          </a:prstGeom>
        </p:spPr>
      </p:pic>
    </p:spTree>
    <p:extLst>
      <p:ext uri="{BB962C8B-B14F-4D97-AF65-F5344CB8AC3E}">
        <p14:creationId xmlns:p14="http://schemas.microsoft.com/office/powerpoint/2010/main" val="14329075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F9E0EA6-1E44-4B08-AAF1-D001347F8D36}"/>
              </a:ext>
            </a:extLst>
          </p:cNvPr>
          <p:cNvSpPr>
            <a:spLocks noGrp="1"/>
          </p:cNvSpPr>
          <p:nvPr>
            <p:ph type="title"/>
          </p:nvPr>
        </p:nvSpPr>
        <p:spPr/>
        <p:txBody>
          <a:bodyPr/>
          <a:lstStyle/>
          <a:p>
            <a:pPr algn="ctr"/>
            <a:r>
              <a:rPr lang="it-IT" dirty="0"/>
              <a:t>COMPLICATED SEVENTIES</a:t>
            </a:r>
          </a:p>
        </p:txBody>
      </p:sp>
      <p:sp>
        <p:nvSpPr>
          <p:cNvPr id="3" name="Segnaposto contenuto 2">
            <a:extLst>
              <a:ext uri="{FF2B5EF4-FFF2-40B4-BE49-F238E27FC236}">
                <a16:creationId xmlns:a16="http://schemas.microsoft.com/office/drawing/2014/main" id="{58970215-E3B6-4B7B-8C9C-697F92F01365}"/>
              </a:ext>
            </a:extLst>
          </p:cNvPr>
          <p:cNvSpPr>
            <a:spLocks noGrp="1"/>
          </p:cNvSpPr>
          <p:nvPr>
            <p:ph idx="1"/>
          </p:nvPr>
        </p:nvSpPr>
        <p:spPr/>
        <p:txBody>
          <a:bodyPr/>
          <a:lstStyle/>
          <a:p>
            <a:pPr marL="0" indent="0" algn="ctr">
              <a:lnSpc>
                <a:spcPct val="107000"/>
              </a:lnSpc>
              <a:spcAft>
                <a:spcPts val="8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Italian Republic and the crisis of the long Seventies</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Social difficulties </a:t>
            </a:r>
            <a:r>
              <a:rPr lang="en-US" sz="1800" dirty="0">
                <a:effectLst/>
                <a:latin typeface="Calibri" panose="020F0502020204030204" pitchFamily="34" charset="0"/>
                <a:ea typeface="Calibri" panose="020F0502020204030204" pitchFamily="34" charset="0"/>
                <a:cs typeface="Times New Roman" panose="02020603050405020304" pitchFamily="18" charset="0"/>
              </a:rPr>
              <a:t>in facing the ’68 movements (radicalism in young sector in particular of the extreme right and extreme left and starting of terroristic menace). Extreme right and the idea of protecting Italy from international communism by building a proto-fascist government. Extreme left and the idea of a World International Revolution against capitalism and liberalism</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Political difficulties </a:t>
            </a:r>
            <a:r>
              <a:rPr lang="en-US" sz="1800" dirty="0">
                <a:effectLst/>
                <a:latin typeface="Calibri" panose="020F0502020204030204" pitchFamily="34" charset="0"/>
                <a:ea typeface="Calibri" panose="020F0502020204030204" pitchFamily="34" charset="0"/>
                <a:cs typeface="Times New Roman" panose="02020603050405020304" pitchFamily="18" charset="0"/>
              </a:rPr>
              <a:t>connected with the lack of a competitive system</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Economic difficulties </a:t>
            </a:r>
            <a:r>
              <a:rPr lang="en-US" sz="1800" dirty="0">
                <a:effectLst/>
                <a:latin typeface="Calibri" panose="020F0502020204030204" pitchFamily="34" charset="0"/>
                <a:ea typeface="Calibri" panose="020F0502020204030204" pitchFamily="34" charset="0"/>
                <a:cs typeface="Times New Roman" panose="02020603050405020304" pitchFamily="18" charset="0"/>
              </a:rPr>
              <a:t>caused by the effect of the Oil crisis and in general by the arrival on the political stage of all the western industrial and capitalistic societies, themes like unemployment, inflation and lack of economic growth</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ALL THE WEAKENESSES OF ITALIAN REPUBLICAN SYSTEM SEEMED TO COAGULATE IN THE MID-SEVENTIES</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it-IT" dirty="0"/>
          </a:p>
        </p:txBody>
      </p:sp>
    </p:spTree>
    <p:extLst>
      <p:ext uri="{BB962C8B-B14F-4D97-AF65-F5344CB8AC3E}">
        <p14:creationId xmlns:p14="http://schemas.microsoft.com/office/powerpoint/2010/main" val="36855821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13">
            <a:extLst>
              <a:ext uri="{FF2B5EF4-FFF2-40B4-BE49-F238E27FC236}">
                <a16:creationId xmlns:a16="http://schemas.microsoft.com/office/drawing/2014/main" id="{1DBC8414-BE7E-4B6C-A114-B2C3795C88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5">
            <a:extLst>
              <a:ext uri="{FF2B5EF4-FFF2-40B4-BE49-F238E27FC236}">
                <a16:creationId xmlns:a16="http://schemas.microsoft.com/office/drawing/2014/main" id="{0EC398C5-5C2E-4038-9DB3-DE2B5A9BE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17">
            <a:extLst>
              <a:ext uri="{FF2B5EF4-FFF2-40B4-BE49-F238E27FC236}">
                <a16:creationId xmlns:a16="http://schemas.microsoft.com/office/drawing/2014/main" id="{A2F10B26-073B-4B10-8AAA-161242DD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153806" y="1153804"/>
            <a:ext cx="6346209" cy="4038601"/>
          </a:xfrm>
          <a:prstGeom prst="rect">
            <a:avLst/>
          </a:prstGeom>
          <a:gradFill>
            <a:gsLst>
              <a:gs pos="0">
                <a:schemeClr val="accent5">
                  <a:lumMod val="60000"/>
                  <a:lumOff val="40000"/>
                  <a:alpha val="0"/>
                </a:schemeClr>
              </a:gs>
              <a:gs pos="99000">
                <a:schemeClr val="accent2">
                  <a:alpha val="92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19">
            <a:extLst>
              <a:ext uri="{FF2B5EF4-FFF2-40B4-BE49-F238E27FC236}">
                <a16:creationId xmlns:a16="http://schemas.microsoft.com/office/drawing/2014/main" id="{610DBBC7-698F-4A54-B1CB-A99F9CC35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59574" y="3578975"/>
            <a:ext cx="2502407" cy="4055644"/>
          </a:xfrm>
          <a:prstGeom prst="rect">
            <a:avLst/>
          </a:prstGeom>
          <a:gradFill>
            <a:gsLst>
              <a:gs pos="2000">
                <a:schemeClr val="accent5">
                  <a:alpha val="28000"/>
                </a:schemeClr>
              </a:gs>
              <a:gs pos="100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DE6E822A-8BCF-432C-83E6-BBE821476C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13000">
                <a:schemeClr val="accent4">
                  <a:lumMod val="20000"/>
                  <a:lumOff val="80000"/>
                  <a:alpha val="200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F9B1988A-A24D-477F-9098-37BF6D8C96CF}"/>
              </a:ext>
            </a:extLst>
          </p:cNvPr>
          <p:cNvSpPr>
            <a:spLocks noGrp="1"/>
          </p:cNvSpPr>
          <p:nvPr>
            <p:ph type="title"/>
          </p:nvPr>
        </p:nvSpPr>
        <p:spPr>
          <a:xfrm>
            <a:off x="474243" y="681317"/>
            <a:ext cx="3236613" cy="3406187"/>
          </a:xfrm>
        </p:spPr>
        <p:txBody>
          <a:bodyPr vert="horz" lIns="0" tIns="0" rIns="0" bIns="0" rtlCol="0" anchor="b">
            <a:normAutofit/>
          </a:bodyPr>
          <a:lstStyle/>
          <a:p>
            <a:pPr algn="ctr"/>
            <a:r>
              <a:rPr lang="en-US" spc="750" dirty="0">
                <a:solidFill>
                  <a:schemeClr val="bg1"/>
                </a:solidFill>
              </a:rPr>
              <a:t>Détente 1969-1979</a:t>
            </a:r>
          </a:p>
        </p:txBody>
      </p:sp>
      <p:pic>
        <p:nvPicPr>
          <p:cNvPr id="5" name="Segnaposto contenuto 4" descr="Immagine che contiene persona, uomo, interni, strumento ad arco&#10;&#10;Descrizione generata automaticamente">
            <a:extLst>
              <a:ext uri="{FF2B5EF4-FFF2-40B4-BE49-F238E27FC236}">
                <a16:creationId xmlns:a16="http://schemas.microsoft.com/office/drawing/2014/main" id="{342F92D2-DD8A-4099-8055-A967D50A18E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03619" y="700402"/>
            <a:ext cx="7214138" cy="5464709"/>
          </a:xfrm>
          <a:prstGeom prst="rect">
            <a:avLst/>
          </a:prstGeom>
        </p:spPr>
      </p:pic>
    </p:spTree>
    <p:extLst>
      <p:ext uri="{BB962C8B-B14F-4D97-AF65-F5344CB8AC3E}">
        <p14:creationId xmlns:p14="http://schemas.microsoft.com/office/powerpoint/2010/main" val="1870382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22">
            <a:extLst>
              <a:ext uri="{FF2B5EF4-FFF2-40B4-BE49-F238E27FC236}">
                <a16:creationId xmlns:a16="http://schemas.microsoft.com/office/drawing/2014/main" id="{9C53F8DC-E65E-42A4-ABA3-AB41274F30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7B7F941A-6C9C-41CE-A5FB-6514515109B7}"/>
              </a:ext>
            </a:extLst>
          </p:cNvPr>
          <p:cNvSpPr>
            <a:spLocks noGrp="1"/>
          </p:cNvSpPr>
          <p:nvPr>
            <p:ph type="title"/>
          </p:nvPr>
        </p:nvSpPr>
        <p:spPr>
          <a:xfrm>
            <a:off x="1387149" y="457199"/>
            <a:ext cx="5524143" cy="1556725"/>
          </a:xfrm>
        </p:spPr>
        <p:txBody>
          <a:bodyPr anchor="b">
            <a:normAutofit/>
          </a:bodyPr>
          <a:lstStyle/>
          <a:p>
            <a:pPr algn="ctr"/>
            <a:r>
              <a:rPr lang="it-IT" dirty="0">
                <a:effectLst>
                  <a:outerShdw blurRad="38100" dist="38100" dir="2700000" algn="tl">
                    <a:srgbClr val="000000">
                      <a:alpha val="43137"/>
                    </a:srgbClr>
                  </a:outerShdw>
                </a:effectLst>
              </a:rPr>
              <a:t>ALLIED BOMBING IN ITALY</a:t>
            </a:r>
          </a:p>
        </p:txBody>
      </p:sp>
      <p:pic>
        <p:nvPicPr>
          <p:cNvPr id="10" name="Segnaposto contenuto 9">
            <a:extLst>
              <a:ext uri="{FF2B5EF4-FFF2-40B4-BE49-F238E27FC236}">
                <a16:creationId xmlns:a16="http://schemas.microsoft.com/office/drawing/2014/main" id="{27468A92-D308-4DD4-B319-90CD37E815A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87475" y="2657413"/>
            <a:ext cx="5475288" cy="3052887"/>
          </a:xfrm>
        </p:spPr>
      </p:pic>
      <p:pic>
        <p:nvPicPr>
          <p:cNvPr id="7" name="Segnaposto contenuto 6" descr="Immagine che contiene vecchio, esterni, nero, bianco&#10;&#10;Descrizione generata automaticamente">
            <a:extLst>
              <a:ext uri="{FF2B5EF4-FFF2-40B4-BE49-F238E27FC236}">
                <a16:creationId xmlns:a16="http://schemas.microsoft.com/office/drawing/2014/main" id="{7F48B515-7780-4CA5-A51D-5B1448D2D1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3627" y="549021"/>
            <a:ext cx="1822498" cy="2575969"/>
          </a:xfrm>
          <a:prstGeom prst="rect">
            <a:avLst/>
          </a:prstGeom>
        </p:spPr>
      </p:pic>
      <p:pic>
        <p:nvPicPr>
          <p:cNvPr id="5" name="Segnaposto contenuto 4" descr="Immagine che contiene testo, edificio, vecchio&#10;&#10;Descrizione generata automaticamente">
            <a:extLst>
              <a:ext uri="{FF2B5EF4-FFF2-40B4-BE49-F238E27FC236}">
                <a16:creationId xmlns:a16="http://schemas.microsoft.com/office/drawing/2014/main" id="{63E2781C-69F1-4CE2-A36F-5BB81289E1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9776" y="3360776"/>
            <a:ext cx="3590200" cy="2575969"/>
          </a:xfrm>
          <a:prstGeom prst="rect">
            <a:avLst/>
          </a:prstGeom>
        </p:spPr>
      </p:pic>
      <p:sp>
        <p:nvSpPr>
          <p:cNvPr id="38" name="Rectangle 24">
            <a:extLst>
              <a:ext uri="{FF2B5EF4-FFF2-40B4-BE49-F238E27FC236}">
                <a16:creationId xmlns:a16="http://schemas.microsoft.com/office/drawing/2014/main" id="{3808F57C-E98A-4053-BD3D-4D04986CB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8741"/>
            <a:ext cx="12192000" cy="449256"/>
          </a:xfrm>
          <a:prstGeom prst="rect">
            <a:avLst/>
          </a:prstGeom>
          <a:gradFill>
            <a:gsLst>
              <a:gs pos="14000">
                <a:schemeClr val="accent4">
                  <a:alpha val="28000"/>
                </a:schemeClr>
              </a:gs>
              <a:gs pos="100000">
                <a:schemeClr val="accent5">
                  <a:alpha val="8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6">
            <a:extLst>
              <a:ext uri="{FF2B5EF4-FFF2-40B4-BE49-F238E27FC236}">
                <a16:creationId xmlns:a16="http://schemas.microsoft.com/office/drawing/2014/main" id="{3DD8121B-71ED-41BD-AA7C-9E5609999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8316"/>
            <a:ext cx="8153398" cy="449684"/>
          </a:xfrm>
          <a:prstGeom prst="rect">
            <a:avLst/>
          </a:prstGeom>
          <a:gradFill>
            <a:gsLst>
              <a:gs pos="9000">
                <a:schemeClr val="accent2">
                  <a:lumMod val="60000"/>
                  <a:lumOff val="40000"/>
                  <a:alpha val="68000"/>
                </a:schemeClr>
              </a:gs>
              <a:gs pos="99000">
                <a:schemeClr val="accent2"/>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08675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87C1205B-CFE6-48DE-815A-B7F95A4F5148}"/>
              </a:ext>
            </a:extLst>
          </p:cNvPr>
          <p:cNvSpPr>
            <a:spLocks noGrp="1"/>
          </p:cNvSpPr>
          <p:nvPr>
            <p:ph type="title"/>
          </p:nvPr>
        </p:nvSpPr>
        <p:spPr>
          <a:xfrm>
            <a:off x="1371600" y="457200"/>
            <a:ext cx="5268036" cy="2140145"/>
          </a:xfrm>
        </p:spPr>
        <p:txBody>
          <a:bodyPr anchor="b">
            <a:normAutofit/>
          </a:bodyPr>
          <a:lstStyle/>
          <a:p>
            <a:pPr algn="ctr"/>
            <a:r>
              <a:rPr lang="it-IT" dirty="0"/>
              <a:t>YEARS OF LEAD (ANNI DI PIOMBO)</a:t>
            </a:r>
          </a:p>
        </p:txBody>
      </p:sp>
      <p:pic>
        <p:nvPicPr>
          <p:cNvPr id="7" name="Segnaposto contenuto 6" descr="Immagine che contiene testo, persona, folla&#10;&#10;Descrizione generata automaticamente">
            <a:extLst>
              <a:ext uri="{FF2B5EF4-FFF2-40B4-BE49-F238E27FC236}">
                <a16:creationId xmlns:a16="http://schemas.microsoft.com/office/drawing/2014/main" id="{4F9A7BB0-4ECE-43CD-A406-966F9959807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28775" y="3133726"/>
            <a:ext cx="4784724" cy="2392362"/>
          </a:xfrm>
        </p:spPr>
      </p:pic>
      <p:pic>
        <p:nvPicPr>
          <p:cNvPr id="5" name="Segnaposto contenuto 4" descr="Immagine che contiene edificio, esterni, terra, via&#10;&#10;Descrizione generata automaticamente">
            <a:extLst>
              <a:ext uri="{FF2B5EF4-FFF2-40B4-BE49-F238E27FC236}">
                <a16:creationId xmlns:a16="http://schemas.microsoft.com/office/drawing/2014/main" id="{A4118413-E387-4666-8A34-05C2F2C20FF4}"/>
              </a:ext>
            </a:extLst>
          </p:cNvPr>
          <p:cNvPicPr>
            <a:picLocks noChangeAspect="1"/>
          </p:cNvPicPr>
          <p:nvPr/>
        </p:nvPicPr>
        <p:blipFill rotWithShape="1">
          <a:blip r:embed="rId3">
            <a:extLst>
              <a:ext uri="{28A0092B-C50C-407E-A947-70E740481C1C}">
                <a14:useLocalDpi xmlns:a14="http://schemas.microsoft.com/office/drawing/2010/main" val="0"/>
              </a:ext>
            </a:extLst>
          </a:blip>
          <a:srcRect l="18217" r="12031" b="-2"/>
          <a:stretch/>
        </p:blipFill>
        <p:spPr>
          <a:xfrm>
            <a:off x="7047513" y="975645"/>
            <a:ext cx="4443447" cy="4443447"/>
          </a:xfrm>
          <a:custGeom>
            <a:avLst/>
            <a:gdLst/>
            <a:ahLst/>
            <a:cxnLst/>
            <a:rect l="l" t="t" r="r" b="b"/>
            <a:pathLst>
              <a:path w="4694238" h="4694238">
                <a:moveTo>
                  <a:pt x="2347119" y="0"/>
                </a:moveTo>
                <a:cubicBezTo>
                  <a:pt x="3643397" y="0"/>
                  <a:pt x="4694238" y="1050841"/>
                  <a:pt x="4694238" y="2347119"/>
                </a:cubicBezTo>
                <a:cubicBezTo>
                  <a:pt x="4694238" y="3643397"/>
                  <a:pt x="3643397" y="4694238"/>
                  <a:pt x="2347119" y="4694238"/>
                </a:cubicBezTo>
                <a:cubicBezTo>
                  <a:pt x="1050841" y="4694238"/>
                  <a:pt x="0" y="3643397"/>
                  <a:pt x="0" y="2347119"/>
                </a:cubicBezTo>
                <a:cubicBezTo>
                  <a:pt x="0" y="1050841"/>
                  <a:pt x="1050841" y="0"/>
                  <a:pt x="2347119" y="0"/>
                </a:cubicBezTo>
                <a:close/>
              </a:path>
            </a:pathLst>
          </a:custGeom>
        </p:spPr>
      </p:pic>
      <p:sp>
        <p:nvSpPr>
          <p:cNvPr id="14" name="Rectangle 13">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70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68057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B712E947-0734-45F9-9C4F-41114EC3A3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994BC3B1-5D73-4D55-A834-41D7D1728D03}"/>
              </a:ext>
            </a:extLst>
          </p:cNvPr>
          <p:cNvSpPr>
            <a:spLocks noGrp="1"/>
          </p:cNvSpPr>
          <p:nvPr>
            <p:ph type="title"/>
          </p:nvPr>
        </p:nvSpPr>
        <p:spPr>
          <a:xfrm>
            <a:off x="1371602" y="457201"/>
            <a:ext cx="6743698" cy="1556870"/>
          </a:xfrm>
        </p:spPr>
        <p:txBody>
          <a:bodyPr>
            <a:normAutofit/>
          </a:bodyPr>
          <a:lstStyle/>
          <a:p>
            <a:pPr algn="ctr"/>
            <a:r>
              <a:rPr lang="it-IT" dirty="0">
                <a:effectLst>
                  <a:outerShdw blurRad="38100" dist="38100" dir="2700000" algn="tl">
                    <a:srgbClr val="000000">
                      <a:alpha val="43137"/>
                    </a:srgbClr>
                  </a:outerShdw>
                </a:effectLst>
              </a:rPr>
              <a:t>COMMUNISTS AT THE POWER? </a:t>
            </a:r>
          </a:p>
        </p:txBody>
      </p:sp>
      <p:pic>
        <p:nvPicPr>
          <p:cNvPr id="11" name="Segnaposto contenuto 10" descr="Immagine che contiene persona, tuta, inpiedi, posando&#10;&#10;Descrizione generata automaticamente">
            <a:extLst>
              <a:ext uri="{FF2B5EF4-FFF2-40B4-BE49-F238E27FC236}">
                <a16:creationId xmlns:a16="http://schemas.microsoft.com/office/drawing/2014/main" id="{C7E7595C-B650-4711-9A93-AA062702F1F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08299" y="3108961"/>
            <a:ext cx="5523836" cy="2272664"/>
          </a:xfrm>
        </p:spPr>
      </p:pic>
      <p:pic>
        <p:nvPicPr>
          <p:cNvPr id="7" name="Segnaposto contenuto 6" descr="Immagine che contiene esterni, persona, folla&#10;&#10;Descrizione generata automaticamente">
            <a:extLst>
              <a:ext uri="{FF2B5EF4-FFF2-40B4-BE49-F238E27FC236}">
                <a16:creationId xmlns:a16="http://schemas.microsoft.com/office/drawing/2014/main" id="{56BE24DF-4651-4471-8ACE-3CBE86ABB5B9}"/>
              </a:ext>
            </a:extLst>
          </p:cNvPr>
          <p:cNvPicPr>
            <a:picLocks noChangeAspect="1"/>
          </p:cNvPicPr>
          <p:nvPr/>
        </p:nvPicPr>
        <p:blipFill rotWithShape="1">
          <a:blip r:embed="rId3">
            <a:extLst>
              <a:ext uri="{28A0092B-C50C-407E-A947-70E740481C1C}">
                <a14:useLocalDpi xmlns:a14="http://schemas.microsoft.com/office/drawing/2010/main" val="0"/>
              </a:ext>
            </a:extLst>
          </a:blip>
          <a:srcRect l="4063" r="29185" b="-3"/>
          <a:stretch/>
        </p:blipFill>
        <p:spPr>
          <a:xfrm>
            <a:off x="8878294" y="516835"/>
            <a:ext cx="2592126" cy="2592126"/>
          </a:xfrm>
          <a:custGeom>
            <a:avLst/>
            <a:gdLst/>
            <a:ahLst/>
            <a:cxnLst/>
            <a:rect l="l" t="t" r="r" b="b"/>
            <a:pathLst>
              <a:path w="2592126" h="2592126">
                <a:moveTo>
                  <a:pt x="1296063" y="0"/>
                </a:moveTo>
                <a:cubicBezTo>
                  <a:pt x="2011859" y="0"/>
                  <a:pt x="2592126" y="580267"/>
                  <a:pt x="2592126" y="1296063"/>
                </a:cubicBezTo>
                <a:cubicBezTo>
                  <a:pt x="2592126" y="2011859"/>
                  <a:pt x="2011859" y="2592126"/>
                  <a:pt x="1296063" y="2592126"/>
                </a:cubicBezTo>
                <a:cubicBezTo>
                  <a:pt x="580267" y="2592126"/>
                  <a:pt x="0" y="2011859"/>
                  <a:pt x="0" y="1296063"/>
                </a:cubicBezTo>
                <a:cubicBezTo>
                  <a:pt x="0" y="580267"/>
                  <a:pt x="580267" y="0"/>
                  <a:pt x="1296063" y="0"/>
                </a:cubicBezTo>
                <a:close/>
              </a:path>
            </a:pathLst>
          </a:custGeom>
        </p:spPr>
      </p:pic>
      <p:pic>
        <p:nvPicPr>
          <p:cNvPr id="5" name="Segnaposto contenuto 4" descr="Immagine che contiene persona, tavolo, interni, sipario&#10;&#10;Descrizione generata automaticamente">
            <a:extLst>
              <a:ext uri="{FF2B5EF4-FFF2-40B4-BE49-F238E27FC236}">
                <a16:creationId xmlns:a16="http://schemas.microsoft.com/office/drawing/2014/main" id="{F506AAA6-ED7F-474B-B1EA-B315D5D741B3}"/>
              </a:ext>
            </a:extLst>
          </p:cNvPr>
          <p:cNvPicPr>
            <a:picLocks noChangeAspect="1"/>
          </p:cNvPicPr>
          <p:nvPr/>
        </p:nvPicPr>
        <p:blipFill rotWithShape="1">
          <a:blip r:embed="rId4">
            <a:extLst>
              <a:ext uri="{28A0092B-C50C-407E-A947-70E740481C1C}">
                <a14:useLocalDpi xmlns:a14="http://schemas.microsoft.com/office/drawing/2010/main" val="0"/>
              </a:ext>
            </a:extLst>
          </a:blip>
          <a:srcRect l="22250" r="11251" b="2"/>
          <a:stretch/>
        </p:blipFill>
        <p:spPr>
          <a:xfrm>
            <a:off x="8878294" y="3376365"/>
            <a:ext cx="2592126" cy="2592126"/>
          </a:xfrm>
          <a:custGeom>
            <a:avLst/>
            <a:gdLst/>
            <a:ahLst/>
            <a:cxnLst/>
            <a:rect l="l" t="t" r="r" b="b"/>
            <a:pathLst>
              <a:path w="2592126" h="2592126">
                <a:moveTo>
                  <a:pt x="1296063" y="0"/>
                </a:moveTo>
                <a:cubicBezTo>
                  <a:pt x="2011859" y="0"/>
                  <a:pt x="2592126" y="580267"/>
                  <a:pt x="2592126" y="1296063"/>
                </a:cubicBezTo>
                <a:cubicBezTo>
                  <a:pt x="2592126" y="2011859"/>
                  <a:pt x="2011859" y="2592126"/>
                  <a:pt x="1296063" y="2592126"/>
                </a:cubicBezTo>
                <a:cubicBezTo>
                  <a:pt x="580267" y="2592126"/>
                  <a:pt x="0" y="2011859"/>
                  <a:pt x="0" y="1296063"/>
                </a:cubicBezTo>
                <a:cubicBezTo>
                  <a:pt x="0" y="580267"/>
                  <a:pt x="580267" y="0"/>
                  <a:pt x="1296063" y="0"/>
                </a:cubicBezTo>
                <a:close/>
              </a:path>
            </a:pathLst>
          </a:custGeom>
        </p:spPr>
      </p:pic>
      <p:sp>
        <p:nvSpPr>
          <p:cNvPr id="33" name="Rectangle 32">
            <a:extLst>
              <a:ext uri="{FF2B5EF4-FFF2-40B4-BE49-F238E27FC236}">
                <a16:creationId xmlns:a16="http://schemas.microsoft.com/office/drawing/2014/main" id="{693CD2E6-B09F-43E9-9259-B606BD9C2A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5367AB5-418C-4245-B83E-713F45B25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88556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1">
            <a:extLst>
              <a:ext uri="{FF2B5EF4-FFF2-40B4-BE49-F238E27FC236}">
                <a16:creationId xmlns:a16="http://schemas.microsoft.com/office/drawing/2014/main" id="{3346177D-ADC4-4968-B747-5CFCD390B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74C6198E-F539-4994-9DB0-3D651C8FF609}"/>
              </a:ext>
            </a:extLst>
          </p:cNvPr>
          <p:cNvSpPr>
            <a:spLocks noGrp="1"/>
          </p:cNvSpPr>
          <p:nvPr>
            <p:ph type="title"/>
          </p:nvPr>
        </p:nvSpPr>
        <p:spPr>
          <a:xfrm>
            <a:off x="5784899" y="918640"/>
            <a:ext cx="5398915" cy="1741434"/>
          </a:xfrm>
        </p:spPr>
        <p:txBody>
          <a:bodyPr anchor="t">
            <a:normAutofit/>
          </a:bodyPr>
          <a:lstStyle/>
          <a:p>
            <a:pPr algn="ctr"/>
            <a:r>
              <a:rPr lang="it-IT" dirty="0">
                <a:effectLst>
                  <a:outerShdw blurRad="38100" dist="38100" dir="2700000" algn="tl">
                    <a:srgbClr val="000000">
                      <a:alpha val="43137"/>
                    </a:srgbClr>
                  </a:outerShdw>
                </a:effectLst>
              </a:rPr>
              <a:t>DARKEST DAYS OF THE REPUBLIC</a:t>
            </a:r>
          </a:p>
        </p:txBody>
      </p:sp>
      <p:pic>
        <p:nvPicPr>
          <p:cNvPr id="5" name="Segnaposto contenuto 4" descr="Immagine che contiene esterni, via, occupato, affollato&#10;&#10;Descrizione generata automaticamente">
            <a:extLst>
              <a:ext uri="{FF2B5EF4-FFF2-40B4-BE49-F238E27FC236}">
                <a16:creationId xmlns:a16="http://schemas.microsoft.com/office/drawing/2014/main" id="{7165A5A3-7581-4ACD-BA2F-6740B32A06D6}"/>
              </a:ext>
            </a:extLst>
          </p:cNvPr>
          <p:cNvPicPr>
            <a:picLocks noChangeAspect="1"/>
          </p:cNvPicPr>
          <p:nvPr/>
        </p:nvPicPr>
        <p:blipFill rotWithShape="1">
          <a:blip r:embed="rId2">
            <a:extLst>
              <a:ext uri="{28A0092B-C50C-407E-A947-70E740481C1C}">
                <a14:useLocalDpi xmlns:a14="http://schemas.microsoft.com/office/drawing/2010/main" val="0"/>
              </a:ext>
            </a:extLst>
          </a:blip>
          <a:srcRect l="11319" r="31036"/>
          <a:stretch/>
        </p:blipFill>
        <p:spPr>
          <a:xfrm>
            <a:off x="1371600" y="1028701"/>
            <a:ext cx="3876165" cy="4338170"/>
          </a:xfrm>
          <a:prstGeom prst="rect">
            <a:avLst/>
          </a:prstGeom>
        </p:spPr>
      </p:pic>
      <p:pic>
        <p:nvPicPr>
          <p:cNvPr id="7" name="Segnaposto contenuto 6" descr="Immagine che contiene persona, trasporto&#10;&#10;Descrizione generata automaticamente">
            <a:extLst>
              <a:ext uri="{FF2B5EF4-FFF2-40B4-BE49-F238E27FC236}">
                <a16:creationId xmlns:a16="http://schemas.microsoft.com/office/drawing/2014/main" id="{098D3A89-EBAC-4E41-A2FD-26FD0001AD9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251499" y="2998788"/>
            <a:ext cx="4632476" cy="2432050"/>
          </a:xfrm>
        </p:spPr>
      </p:pic>
      <p:sp>
        <p:nvSpPr>
          <p:cNvPr id="20" name="Rectangle 13">
            <a:extLst>
              <a:ext uri="{FF2B5EF4-FFF2-40B4-BE49-F238E27FC236}">
                <a16:creationId xmlns:a16="http://schemas.microsoft.com/office/drawing/2014/main" id="{57279BCC-714F-432D-B1E1-DD2CF75077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5">
            <a:extLst>
              <a:ext uri="{FF2B5EF4-FFF2-40B4-BE49-F238E27FC236}">
                <a16:creationId xmlns:a16="http://schemas.microsoft.com/office/drawing/2014/main" id="{0D678D00-BED9-4B8A-8AE6-A1050EE5F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4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64055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1DBC8414-BE7E-4B6C-A114-B2C3795C88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EC398C5-5C2E-4038-9DB3-DE2B5A9BE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2F10B26-073B-4B10-8AAA-161242DD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153806" y="1153804"/>
            <a:ext cx="6346209" cy="4038601"/>
          </a:xfrm>
          <a:prstGeom prst="rect">
            <a:avLst/>
          </a:prstGeom>
          <a:gradFill>
            <a:gsLst>
              <a:gs pos="0">
                <a:schemeClr val="accent5">
                  <a:lumMod val="60000"/>
                  <a:lumOff val="40000"/>
                  <a:alpha val="0"/>
                </a:schemeClr>
              </a:gs>
              <a:gs pos="99000">
                <a:schemeClr val="accent2">
                  <a:alpha val="92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10DBBC7-698F-4A54-B1CB-A99F9CC35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59574" y="3578975"/>
            <a:ext cx="2502407" cy="4055644"/>
          </a:xfrm>
          <a:prstGeom prst="rect">
            <a:avLst/>
          </a:prstGeom>
          <a:gradFill>
            <a:gsLst>
              <a:gs pos="2000">
                <a:schemeClr val="accent5">
                  <a:alpha val="28000"/>
                </a:schemeClr>
              </a:gs>
              <a:gs pos="100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DE6E822A-8BCF-432C-83E6-BBE821476C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13000">
                <a:schemeClr val="accent4">
                  <a:lumMod val="20000"/>
                  <a:lumOff val="80000"/>
                  <a:alpha val="200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A2AA2189-D020-46FD-91A4-F65A3771388B}"/>
              </a:ext>
            </a:extLst>
          </p:cNvPr>
          <p:cNvSpPr>
            <a:spLocks noGrp="1"/>
          </p:cNvSpPr>
          <p:nvPr>
            <p:ph type="title"/>
          </p:nvPr>
        </p:nvSpPr>
        <p:spPr>
          <a:xfrm>
            <a:off x="474243" y="681317"/>
            <a:ext cx="3236613" cy="3406187"/>
          </a:xfrm>
        </p:spPr>
        <p:txBody>
          <a:bodyPr vert="horz" lIns="0" tIns="0" rIns="0" bIns="0" rtlCol="0" anchor="b">
            <a:normAutofit/>
          </a:bodyPr>
          <a:lstStyle/>
          <a:p>
            <a:pPr algn="ctr"/>
            <a:r>
              <a:rPr lang="en-US" sz="3200" spc="750" dirty="0">
                <a:solidFill>
                  <a:schemeClr val="bg1"/>
                </a:solidFill>
              </a:rPr>
              <a:t>MORO’S LETTERS FROM THE «JAIL»</a:t>
            </a:r>
          </a:p>
        </p:txBody>
      </p:sp>
      <p:pic>
        <p:nvPicPr>
          <p:cNvPr id="5" name="Segnaposto contenuto 4" descr="Immagine che contiene testo, persona&#10;&#10;Descrizione generata automaticamente">
            <a:extLst>
              <a:ext uri="{FF2B5EF4-FFF2-40B4-BE49-F238E27FC236}">
                <a16:creationId xmlns:a16="http://schemas.microsoft.com/office/drawing/2014/main" id="{6082DB67-C8D3-48DE-9CA8-B66CC3CA6FC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79020" y="457200"/>
            <a:ext cx="4463335" cy="5951114"/>
          </a:xfrm>
          <a:prstGeom prst="rect">
            <a:avLst/>
          </a:prstGeom>
        </p:spPr>
      </p:pic>
    </p:spTree>
    <p:extLst>
      <p:ext uri="{BB962C8B-B14F-4D97-AF65-F5344CB8AC3E}">
        <p14:creationId xmlns:p14="http://schemas.microsoft.com/office/powerpoint/2010/main" val="16164744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21FCE60-ECDB-49B1-A5CA-E834A33FE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E3AE8C3-8F65-40F4-BABE-E70F383014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409317" y="1410082"/>
            <a:ext cx="6858000" cy="4037835"/>
          </a:xfrm>
          <a:prstGeom prst="rect">
            <a:avLst/>
          </a:prstGeom>
          <a:gradFill>
            <a:gsLst>
              <a:gs pos="8000">
                <a:schemeClr val="accent6">
                  <a:alpha val="78000"/>
                </a:schemeClr>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2FC4764-B8D5-4F87-95DB-3125B2D128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59728" y="59346"/>
            <a:ext cx="4156527" cy="4037836"/>
          </a:xfrm>
          <a:prstGeom prst="rect">
            <a:avLst/>
          </a:prstGeom>
          <a:gradFill>
            <a:gsLst>
              <a:gs pos="0">
                <a:schemeClr val="accent5">
                  <a:alpha val="47000"/>
                </a:schemeClr>
              </a:gs>
              <a:gs pos="100000">
                <a:schemeClr val="accent4">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4C1654F-94F5-497E-8ECF-F2A7E84D6A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768311" y="3587283"/>
            <a:ext cx="2501979" cy="4038601"/>
          </a:xfrm>
          <a:prstGeom prst="rect">
            <a:avLst/>
          </a:prstGeom>
          <a:gradFill>
            <a:gsLst>
              <a:gs pos="0">
                <a:schemeClr val="accent5">
                  <a:lumMod val="60000"/>
                  <a:lumOff val="40000"/>
                  <a:alpha val="0"/>
                </a:schemeClr>
              </a:gs>
              <a:gs pos="99000">
                <a:schemeClr val="accent2">
                  <a:alpha val="74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64489" y="1757117"/>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58000">
                <a:schemeClr val="bg1">
                  <a:alpha val="0"/>
                </a:schemeClr>
              </a:gs>
              <a:gs pos="100000">
                <a:schemeClr val="accent6">
                  <a:alpha val="35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6B9B9544-5B13-4BCE-9625-07C77EFAE00C}"/>
              </a:ext>
            </a:extLst>
          </p:cNvPr>
          <p:cNvSpPr>
            <a:spLocks noGrp="1"/>
          </p:cNvSpPr>
          <p:nvPr>
            <p:ph type="title"/>
          </p:nvPr>
        </p:nvSpPr>
        <p:spPr>
          <a:xfrm>
            <a:off x="681780" y="586855"/>
            <a:ext cx="3131093" cy="3507474"/>
          </a:xfrm>
        </p:spPr>
        <p:txBody>
          <a:bodyPr anchor="b">
            <a:normAutofit/>
          </a:bodyPr>
          <a:lstStyle/>
          <a:p>
            <a:pPr algn="ctr"/>
            <a:r>
              <a:rPr lang="it-IT" sz="2000" dirty="0">
                <a:solidFill>
                  <a:schemeClr val="bg1"/>
                </a:solidFill>
                <a:effectLst>
                  <a:outerShdw blurRad="38100" dist="38100" dir="2700000" algn="tl">
                    <a:srgbClr val="000000">
                      <a:alpha val="43137"/>
                    </a:srgbClr>
                  </a:outerShdw>
                </a:effectLst>
              </a:rPr>
              <a:t>PENTAPARTITO</a:t>
            </a:r>
          </a:p>
        </p:txBody>
      </p:sp>
      <p:sp>
        <p:nvSpPr>
          <p:cNvPr id="9" name="Content Placeholder 8">
            <a:extLst>
              <a:ext uri="{FF2B5EF4-FFF2-40B4-BE49-F238E27FC236}">
                <a16:creationId xmlns:a16="http://schemas.microsoft.com/office/drawing/2014/main" id="{95D3FC38-F3D4-43A5-A201-CE2876F8BBC2}"/>
              </a:ext>
            </a:extLst>
          </p:cNvPr>
          <p:cNvSpPr>
            <a:spLocks noGrp="1"/>
          </p:cNvSpPr>
          <p:nvPr>
            <p:ph idx="1"/>
          </p:nvPr>
        </p:nvSpPr>
        <p:spPr>
          <a:xfrm>
            <a:off x="4478695" y="833535"/>
            <a:ext cx="3222170" cy="5361991"/>
          </a:xfrm>
        </p:spPr>
        <p:txBody>
          <a:bodyPr>
            <a:noAutofit/>
          </a:bodyPr>
          <a:lstStyle/>
          <a:p>
            <a:pPr marL="0" indent="0" algn="ctr">
              <a:buNone/>
            </a:pPr>
            <a:r>
              <a:rPr lang="en-US" sz="2800" dirty="0"/>
              <a:t>GIOVANNI SPADOLINI’S GOVERNMENT</a:t>
            </a:r>
          </a:p>
          <a:p>
            <a:pPr marL="0" indent="0" algn="ctr">
              <a:buNone/>
            </a:pPr>
            <a:r>
              <a:rPr lang="en-US" sz="2800" dirty="0"/>
              <a:t>FIRST ONE LEAD BY A NON-CATHOLIC AND NON-DC POLITICAL LEADER</a:t>
            </a:r>
          </a:p>
          <a:p>
            <a:pPr marL="0" indent="0" algn="ctr">
              <a:buNone/>
            </a:pPr>
            <a:r>
              <a:rPr lang="en-US" sz="2800" dirty="0"/>
              <a:t>1981-1982</a:t>
            </a:r>
          </a:p>
        </p:txBody>
      </p:sp>
      <p:pic>
        <p:nvPicPr>
          <p:cNvPr id="5" name="Segnaposto contenuto 4" descr="Immagine che contiene uomo, persona, tuta, indossando&#10;&#10;Descrizione generata automaticamente">
            <a:extLst>
              <a:ext uri="{FF2B5EF4-FFF2-40B4-BE49-F238E27FC236}">
                <a16:creationId xmlns:a16="http://schemas.microsoft.com/office/drawing/2014/main" id="{3D4A8612-B688-4DC3-8EAE-8D6E8A05DE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5300" y="734046"/>
            <a:ext cx="3619500" cy="5389907"/>
          </a:xfrm>
          <a:prstGeom prst="rect">
            <a:avLst/>
          </a:prstGeom>
        </p:spPr>
      </p:pic>
    </p:spTree>
    <p:extLst>
      <p:ext uri="{BB962C8B-B14F-4D97-AF65-F5344CB8AC3E}">
        <p14:creationId xmlns:p14="http://schemas.microsoft.com/office/powerpoint/2010/main" val="29127362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3BBD5505-E50C-4C8C-B29A-6E8BC40759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4A871AE3-5734-4DE8-9D08-395555328F2D}"/>
              </a:ext>
            </a:extLst>
          </p:cNvPr>
          <p:cNvSpPr>
            <a:spLocks noGrp="1"/>
          </p:cNvSpPr>
          <p:nvPr>
            <p:ph type="title"/>
          </p:nvPr>
        </p:nvSpPr>
        <p:spPr>
          <a:xfrm>
            <a:off x="1371601" y="785130"/>
            <a:ext cx="9448800" cy="686282"/>
          </a:xfrm>
        </p:spPr>
        <p:txBody>
          <a:bodyPr>
            <a:normAutofit/>
          </a:bodyPr>
          <a:lstStyle/>
          <a:p>
            <a:pPr algn="ctr"/>
            <a:r>
              <a:rPr lang="it-IT" dirty="0">
                <a:effectLst>
                  <a:outerShdw blurRad="38100" dist="38100" dir="2700000" algn="tl">
                    <a:srgbClr val="000000">
                      <a:alpha val="43137"/>
                    </a:srgbClr>
                  </a:outerShdw>
                </a:effectLst>
              </a:rPr>
              <a:t>END OF ITALIAN COLD WAR</a:t>
            </a:r>
            <a:endParaRPr lang="it-IT" dirty="0"/>
          </a:p>
        </p:txBody>
      </p:sp>
      <p:pic>
        <p:nvPicPr>
          <p:cNvPr id="7" name="Segnaposto contenuto 6" descr="Immagine che contiene testo, persona, gruppo, persone&#10;&#10;Descrizione generata automaticamente">
            <a:extLst>
              <a:ext uri="{FF2B5EF4-FFF2-40B4-BE49-F238E27FC236}">
                <a16:creationId xmlns:a16="http://schemas.microsoft.com/office/drawing/2014/main" id="{DC2975C6-91AD-4F9E-B7D6-4C0E1879CE26}"/>
              </a:ext>
            </a:extLst>
          </p:cNvPr>
          <p:cNvPicPr>
            <a:picLocks noChangeAspect="1"/>
          </p:cNvPicPr>
          <p:nvPr/>
        </p:nvPicPr>
        <p:blipFill rotWithShape="1">
          <a:blip r:embed="rId2">
            <a:extLst>
              <a:ext uri="{28A0092B-C50C-407E-A947-70E740481C1C}">
                <a14:useLocalDpi xmlns:a14="http://schemas.microsoft.com/office/drawing/2010/main" val="0"/>
              </a:ext>
            </a:extLst>
          </a:blip>
          <a:srcRect l="23020" r="9814"/>
          <a:stretch/>
        </p:blipFill>
        <p:spPr>
          <a:xfrm>
            <a:off x="1371600" y="1815548"/>
            <a:ext cx="2932189" cy="2444725"/>
          </a:xfrm>
          <a:prstGeom prst="rect">
            <a:avLst/>
          </a:prstGeom>
        </p:spPr>
      </p:pic>
      <p:pic>
        <p:nvPicPr>
          <p:cNvPr id="10" name="Segnaposto contenuto 9">
            <a:extLst>
              <a:ext uri="{FF2B5EF4-FFF2-40B4-BE49-F238E27FC236}">
                <a16:creationId xmlns:a16="http://schemas.microsoft.com/office/drawing/2014/main" id="{9B568EA9-342A-4A46-9E7A-C15AB73FCB39}"/>
              </a:ext>
            </a:extLst>
          </p:cNvPr>
          <p:cNvPicPr>
            <a:picLocks noChangeAspect="1"/>
          </p:cNvPicPr>
          <p:nvPr/>
        </p:nvPicPr>
        <p:blipFill rotWithShape="1">
          <a:blip r:embed="rId3">
            <a:extLst>
              <a:ext uri="{28A0092B-C50C-407E-A947-70E740481C1C}">
                <a14:useLocalDpi xmlns:a14="http://schemas.microsoft.com/office/drawing/2010/main" val="0"/>
              </a:ext>
            </a:extLst>
          </a:blip>
          <a:srcRect l="16652" r="10784" b="-2"/>
          <a:stretch/>
        </p:blipFill>
        <p:spPr>
          <a:xfrm>
            <a:off x="4629905" y="1815548"/>
            <a:ext cx="2932189" cy="2444725"/>
          </a:xfrm>
          <a:prstGeom prst="rect">
            <a:avLst/>
          </a:prstGeom>
        </p:spPr>
      </p:pic>
      <p:pic>
        <p:nvPicPr>
          <p:cNvPr id="5" name="Segnaposto contenuto 4" descr="Immagine che contiene persona, folla, persone, guardando&#10;&#10;Descrizione generata automaticamente">
            <a:extLst>
              <a:ext uri="{FF2B5EF4-FFF2-40B4-BE49-F238E27FC236}">
                <a16:creationId xmlns:a16="http://schemas.microsoft.com/office/drawing/2014/main" id="{7F9C1266-B239-4350-B17D-F80C142B58A9}"/>
              </a:ext>
            </a:extLst>
          </p:cNvPr>
          <p:cNvPicPr>
            <a:picLocks noChangeAspect="1"/>
          </p:cNvPicPr>
          <p:nvPr/>
        </p:nvPicPr>
        <p:blipFill rotWithShape="1">
          <a:blip r:embed="rId4">
            <a:extLst>
              <a:ext uri="{28A0092B-C50C-407E-A947-70E740481C1C}">
                <a14:useLocalDpi xmlns:a14="http://schemas.microsoft.com/office/drawing/2010/main" val="0"/>
              </a:ext>
            </a:extLst>
          </a:blip>
          <a:srcRect l="13785" r="7654"/>
          <a:stretch/>
        </p:blipFill>
        <p:spPr>
          <a:xfrm>
            <a:off x="7888211" y="1815548"/>
            <a:ext cx="2932189" cy="2444725"/>
          </a:xfrm>
          <a:prstGeom prst="rect">
            <a:avLst/>
          </a:prstGeom>
        </p:spPr>
      </p:pic>
      <p:pic>
        <p:nvPicPr>
          <p:cNvPr id="13" name="Segnaposto contenuto 12">
            <a:extLst>
              <a:ext uri="{FF2B5EF4-FFF2-40B4-BE49-F238E27FC236}">
                <a16:creationId xmlns:a16="http://schemas.microsoft.com/office/drawing/2014/main" id="{0C0B8FE1-E2A3-4D55-87A8-5214D40C915F}"/>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4749553" y="4405493"/>
            <a:ext cx="2681057" cy="1488896"/>
          </a:xfrm>
        </p:spPr>
      </p:pic>
      <p:sp>
        <p:nvSpPr>
          <p:cNvPr id="38" name="Rectangle 37">
            <a:extLst>
              <a:ext uri="{FF2B5EF4-FFF2-40B4-BE49-F238E27FC236}">
                <a16:creationId xmlns:a16="http://schemas.microsoft.com/office/drawing/2014/main" id="{658E942F-99B3-4B03-9483-257868F33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6400798"/>
            <a:ext cx="12191999" cy="457198"/>
          </a:xfrm>
          <a:prstGeom prst="rect">
            <a:avLst/>
          </a:prstGeom>
          <a:gradFill>
            <a:gsLst>
              <a:gs pos="36000">
                <a:schemeClr val="accent6">
                  <a:lumMod val="75000"/>
                </a:schemeClr>
              </a:gs>
              <a:gs pos="100000">
                <a:schemeClr val="accent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4C5F2208-8069-4052-9996-5399372CDD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81454" y="6400798"/>
            <a:ext cx="8510542" cy="465570"/>
          </a:xfrm>
          <a:prstGeom prst="rect">
            <a:avLst/>
          </a:prstGeom>
          <a:gradFill>
            <a:gsLst>
              <a:gs pos="0">
                <a:schemeClr val="accent5">
                  <a:alpha val="57000"/>
                </a:schemeClr>
              </a:gs>
              <a:gs pos="100000">
                <a:schemeClr val="accent2"/>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82532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EA96F9-B8B4-44D1-8F4F-4DCE600338DD}"/>
              </a:ext>
            </a:extLst>
          </p:cNvPr>
          <p:cNvSpPr>
            <a:spLocks noGrp="1"/>
          </p:cNvSpPr>
          <p:nvPr>
            <p:ph type="title"/>
          </p:nvPr>
        </p:nvSpPr>
        <p:spPr/>
        <p:txBody>
          <a:bodyPr/>
          <a:lstStyle/>
          <a:p>
            <a:pPr algn="ctr"/>
            <a:r>
              <a:rPr lang="it-IT" dirty="0">
                <a:effectLst>
                  <a:outerShdw blurRad="38100" dist="38100" dir="2700000" algn="tl">
                    <a:srgbClr val="000000">
                      <a:alpha val="43137"/>
                    </a:srgbClr>
                  </a:outerShdw>
                </a:effectLst>
              </a:rPr>
              <a:t>END OF ITALIAN COLD WAR</a:t>
            </a:r>
          </a:p>
        </p:txBody>
      </p:sp>
      <p:sp>
        <p:nvSpPr>
          <p:cNvPr id="3" name="Segnaposto contenuto 2">
            <a:extLst>
              <a:ext uri="{FF2B5EF4-FFF2-40B4-BE49-F238E27FC236}">
                <a16:creationId xmlns:a16="http://schemas.microsoft.com/office/drawing/2014/main" id="{2EEF1883-B140-422F-9774-3432EE5CE2FC}"/>
              </a:ext>
            </a:extLst>
          </p:cNvPr>
          <p:cNvSpPr>
            <a:spLocks noGrp="1"/>
          </p:cNvSpPr>
          <p:nvPr>
            <p:ph idx="1"/>
          </p:nvPr>
        </p:nvSpPr>
        <p:spPr/>
        <p:txBody>
          <a:bodyPr/>
          <a:lstStyle/>
          <a:p>
            <a:pPr marL="0" indent="0" algn="ctr">
              <a:lnSpc>
                <a:spcPct val="107000"/>
              </a:lnSpc>
              <a:spcAft>
                <a:spcPts val="800"/>
              </a:spcAft>
              <a:buNone/>
            </a:pPr>
            <a:r>
              <a:rPr lang="en-US" b="1" dirty="0">
                <a:effectLst/>
                <a:latin typeface="Calibri" panose="020F0502020204030204" pitchFamily="34" charset="0"/>
                <a:ea typeface="Calibri" panose="020F0502020204030204" pitchFamily="34" charset="0"/>
                <a:cs typeface="Times New Roman" panose="02020603050405020304" pitchFamily="18" charset="0"/>
              </a:rPr>
              <a:t>12th November 1989 </a:t>
            </a:r>
            <a:endParaRPr lang="en-US" b="1" dirty="0">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en-US" dirty="0">
                <a:effectLst/>
                <a:latin typeface="Calibri" panose="020F0502020204030204" pitchFamily="34" charset="0"/>
                <a:ea typeface="Calibri" panose="020F0502020204030204" pitchFamily="34" charset="0"/>
                <a:cs typeface="Times New Roman" panose="02020603050405020304" pitchFamily="18" charset="0"/>
              </a:rPr>
              <a:t>Achille </a:t>
            </a:r>
            <a:r>
              <a:rPr lang="en-US" dirty="0" err="1">
                <a:effectLst/>
                <a:latin typeface="Calibri" panose="020F0502020204030204" pitchFamily="34" charset="0"/>
                <a:ea typeface="Calibri" panose="020F0502020204030204" pitchFamily="34" charset="0"/>
                <a:cs typeface="Times New Roman" panose="02020603050405020304" pitchFamily="18" charset="0"/>
              </a:rPr>
              <a:t>Occhetto</a:t>
            </a:r>
            <a:r>
              <a:rPr lang="en-US" dirty="0">
                <a:effectLst/>
                <a:latin typeface="Calibri" panose="020F0502020204030204" pitchFamily="34" charset="0"/>
                <a:ea typeface="Calibri" panose="020F0502020204030204" pitchFamily="34" charset="0"/>
                <a:cs typeface="Times New Roman" panose="02020603050405020304" pitchFamily="18" charset="0"/>
              </a:rPr>
              <a:t>, secretary of the Italian Communist Party, talking for a commemoration for the 45 years after the battle for the liberation of the town of Bologna during WWII said: </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en-US" sz="2400" dirty="0">
                <a:effectLst/>
                <a:latin typeface="Calibri" panose="020F0502020204030204" pitchFamily="34" charset="0"/>
                <a:ea typeface="Calibri" panose="020F0502020204030204" pitchFamily="34" charset="0"/>
                <a:cs typeface="Times New Roman" panose="02020603050405020304" pitchFamily="18" charset="0"/>
              </a:rPr>
              <a:t>“IT IS NECESSARY TO FIND NEW ROADS AND TO ABANDON THE OLD ONES </a:t>
            </a:r>
          </a:p>
          <a:p>
            <a:pPr marL="0" indent="0" algn="ctr">
              <a:lnSpc>
                <a:spcPct val="107000"/>
              </a:lnSpc>
              <a:spcAft>
                <a:spcPts val="800"/>
              </a:spcAft>
              <a:buNone/>
            </a:pPr>
            <a:r>
              <a:rPr lang="en-US" sz="2400" dirty="0">
                <a:effectLst/>
                <a:latin typeface="Calibri" panose="020F0502020204030204" pitchFamily="34" charset="0"/>
                <a:ea typeface="Calibri" panose="020F0502020204030204" pitchFamily="34" charset="0"/>
                <a:cs typeface="Times New Roman" panose="02020603050405020304" pitchFamily="18" charset="0"/>
              </a:rPr>
              <a:t>IN THE ATTEMPT TO UNIFY ALL THE PROGRES FORCES”</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it-IT" dirty="0"/>
          </a:p>
        </p:txBody>
      </p:sp>
    </p:spTree>
    <p:extLst>
      <p:ext uri="{BB962C8B-B14F-4D97-AF65-F5344CB8AC3E}">
        <p14:creationId xmlns:p14="http://schemas.microsoft.com/office/powerpoint/2010/main" val="2958075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1DBC8414-BE7E-4B6C-A114-B2C3795C88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EC398C5-5C2E-4038-9DB3-DE2B5A9BE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9318" y="1410082"/>
            <a:ext cx="6858000" cy="4037835"/>
          </a:xfrm>
          <a:prstGeom prst="rect">
            <a:avLst/>
          </a:prstGeom>
          <a:gradFill>
            <a:gsLst>
              <a:gs pos="8000">
                <a:schemeClr val="accent6"/>
              </a:gs>
              <a:gs pos="100000">
                <a:schemeClr val="accent5">
                  <a:alpha val="8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2F10B26-073B-4B10-8AAA-161242DD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153806" y="1153804"/>
            <a:ext cx="6346209" cy="4038601"/>
          </a:xfrm>
          <a:prstGeom prst="rect">
            <a:avLst/>
          </a:prstGeom>
          <a:gradFill>
            <a:gsLst>
              <a:gs pos="0">
                <a:schemeClr val="accent5">
                  <a:lumMod val="60000"/>
                  <a:lumOff val="40000"/>
                  <a:alpha val="0"/>
                </a:schemeClr>
              </a:gs>
              <a:gs pos="99000">
                <a:schemeClr val="accent2">
                  <a:alpha val="92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10DBBC7-698F-4A54-B1CB-A99F9CC35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59574" y="3578975"/>
            <a:ext cx="2502407" cy="4055644"/>
          </a:xfrm>
          <a:prstGeom prst="rect">
            <a:avLst/>
          </a:prstGeom>
          <a:gradFill>
            <a:gsLst>
              <a:gs pos="2000">
                <a:schemeClr val="accent5">
                  <a:alpha val="28000"/>
                </a:schemeClr>
              </a:gs>
              <a:gs pos="100000">
                <a:schemeClr val="accent4">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DE6E822A-8BCF-432C-83E6-BBE821476C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13000">
                <a:schemeClr val="accent4">
                  <a:lumMod val="20000"/>
                  <a:lumOff val="80000"/>
                  <a:alpha val="200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2CE9D339-2D3F-4A2B-AAF1-1B1FCA2E67F0}"/>
              </a:ext>
            </a:extLst>
          </p:cNvPr>
          <p:cNvSpPr>
            <a:spLocks noGrp="1"/>
          </p:cNvSpPr>
          <p:nvPr>
            <p:ph type="title"/>
          </p:nvPr>
        </p:nvSpPr>
        <p:spPr>
          <a:xfrm>
            <a:off x="474243" y="681317"/>
            <a:ext cx="3236613" cy="3406187"/>
          </a:xfrm>
        </p:spPr>
        <p:txBody>
          <a:bodyPr vert="horz" lIns="0" tIns="0" rIns="0" bIns="0" rtlCol="0" anchor="b">
            <a:normAutofit/>
          </a:bodyPr>
          <a:lstStyle/>
          <a:p>
            <a:pPr algn="ctr"/>
            <a:r>
              <a:rPr lang="en-US" sz="2200" spc="750" dirty="0">
                <a:solidFill>
                  <a:schemeClr val="bg1"/>
                </a:solidFill>
                <a:effectLst>
                  <a:outerShdw blurRad="38100" dist="38100" dir="2700000" algn="tl">
                    <a:srgbClr val="000000">
                      <a:alpha val="43137"/>
                    </a:srgbClr>
                  </a:outerShdw>
                </a:effectLst>
              </a:rPr>
              <a:t>1989-1992: EUROPEAN </a:t>
            </a:r>
            <a:r>
              <a:rPr lang="en-US" sz="2100" spc="750" dirty="0">
                <a:solidFill>
                  <a:schemeClr val="bg1"/>
                </a:solidFill>
                <a:effectLst>
                  <a:outerShdw blurRad="38100" dist="38100" dir="2700000" algn="tl">
                    <a:srgbClr val="000000">
                      <a:alpha val="43137"/>
                    </a:srgbClr>
                  </a:outerShdw>
                </a:effectLst>
              </a:rPr>
              <a:t>ACCELERATION</a:t>
            </a:r>
          </a:p>
        </p:txBody>
      </p:sp>
      <p:pic>
        <p:nvPicPr>
          <p:cNvPr id="5" name="Segnaposto contenuto 4" descr="Immagine che contiene testo, persona, esterni, uomo&#10;&#10;Descrizione generata automaticamente">
            <a:extLst>
              <a:ext uri="{FF2B5EF4-FFF2-40B4-BE49-F238E27FC236}">
                <a16:creationId xmlns:a16="http://schemas.microsoft.com/office/drawing/2014/main" id="{7EA91D2D-5B52-4AC7-9F98-0F5FBF9BA42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03619" y="547102"/>
            <a:ext cx="7214138" cy="5771310"/>
          </a:xfrm>
          <a:prstGeom prst="rect">
            <a:avLst/>
          </a:prstGeom>
        </p:spPr>
      </p:pic>
    </p:spTree>
    <p:extLst>
      <p:ext uri="{BB962C8B-B14F-4D97-AF65-F5344CB8AC3E}">
        <p14:creationId xmlns:p14="http://schemas.microsoft.com/office/powerpoint/2010/main" val="26798360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78DAC5EB-CB66-4144-944F-FCA082908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2596F992-698C-48C0-9D89-70DA4CE92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3EEE5A41-A151-4558-895F-9CFC7372BFA2}"/>
              </a:ext>
            </a:extLst>
          </p:cNvPr>
          <p:cNvSpPr>
            <a:spLocks noGrp="1"/>
          </p:cNvSpPr>
          <p:nvPr>
            <p:ph type="title"/>
          </p:nvPr>
        </p:nvSpPr>
        <p:spPr>
          <a:xfrm>
            <a:off x="914403" y="4996329"/>
            <a:ext cx="10943420" cy="1035982"/>
          </a:xfrm>
        </p:spPr>
        <p:txBody>
          <a:bodyPr anchor="t">
            <a:normAutofit/>
          </a:bodyPr>
          <a:lstStyle/>
          <a:p>
            <a:pPr algn="ctr"/>
            <a:r>
              <a:rPr lang="it-IT" sz="4400" dirty="0">
                <a:effectLst>
                  <a:outerShdw blurRad="38100" dist="38100" dir="2700000" algn="tl">
                    <a:srgbClr val="000000">
                      <a:alpha val="43137"/>
                    </a:srgbClr>
                  </a:outerShdw>
                </a:effectLst>
              </a:rPr>
              <a:t>TANGENTOPOLI</a:t>
            </a:r>
          </a:p>
        </p:txBody>
      </p:sp>
      <p:pic>
        <p:nvPicPr>
          <p:cNvPr id="7" name="Segnaposto contenuto 6">
            <a:extLst>
              <a:ext uri="{FF2B5EF4-FFF2-40B4-BE49-F238E27FC236}">
                <a16:creationId xmlns:a16="http://schemas.microsoft.com/office/drawing/2014/main" id="{F9A8815D-4525-4424-BA27-76F7CFDAAD0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304926"/>
            <a:ext cx="3139722" cy="2108426"/>
          </a:xfrm>
        </p:spPr>
      </p:pic>
      <p:pic>
        <p:nvPicPr>
          <p:cNvPr id="5" name="Segnaposto contenuto 4" descr="Immagine che contiene persona, tuta, inpiedi, gruppo&#10;&#10;Descrizione generata automaticamente">
            <a:extLst>
              <a:ext uri="{FF2B5EF4-FFF2-40B4-BE49-F238E27FC236}">
                <a16:creationId xmlns:a16="http://schemas.microsoft.com/office/drawing/2014/main" id="{C0E1C2F2-03FD-4AA3-B2EF-AE18DEAA6CAF}"/>
              </a:ext>
            </a:extLst>
          </p:cNvPr>
          <p:cNvPicPr>
            <a:picLocks noChangeAspect="1"/>
          </p:cNvPicPr>
          <p:nvPr/>
        </p:nvPicPr>
        <p:blipFill rotWithShape="1">
          <a:blip r:embed="rId3">
            <a:extLst>
              <a:ext uri="{28A0092B-C50C-407E-A947-70E740481C1C}">
                <a14:useLocalDpi xmlns:a14="http://schemas.microsoft.com/office/drawing/2010/main" val="0"/>
              </a:ext>
            </a:extLst>
          </a:blip>
          <a:srcRect r="5693" b="2"/>
          <a:stretch/>
        </p:blipFill>
        <p:spPr>
          <a:xfrm>
            <a:off x="4038600" y="-431"/>
            <a:ext cx="7696201" cy="4590360"/>
          </a:xfrm>
          <a:prstGeom prst="rect">
            <a:avLst/>
          </a:prstGeom>
        </p:spPr>
      </p:pic>
      <p:sp>
        <p:nvSpPr>
          <p:cNvPr id="16" name="Rectangle 15">
            <a:extLst>
              <a:ext uri="{FF2B5EF4-FFF2-40B4-BE49-F238E27FC236}">
                <a16:creationId xmlns:a16="http://schemas.microsoft.com/office/drawing/2014/main" id="{86B7A620-47FC-4678-9F07-D291E9CD57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1999" cy="457198"/>
          </a:xfrm>
          <a:prstGeom prst="rect">
            <a:avLst/>
          </a:prstGeom>
          <a:gradFill>
            <a:gsLst>
              <a:gs pos="0">
                <a:schemeClr val="accent6">
                  <a:lumMod val="75000"/>
                  <a:alpha val="61000"/>
                </a:schemeClr>
              </a:gs>
              <a:gs pos="30000">
                <a:schemeClr val="accent5">
                  <a:alpha val="85000"/>
                </a:scheme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4CE6113-16AE-4250-8027-F864DE5BC3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8742"/>
            <a:ext cx="8153398" cy="448830"/>
          </a:xfrm>
          <a:prstGeom prst="rect">
            <a:avLst/>
          </a:prstGeom>
          <a:gradFill>
            <a:gsLst>
              <a:gs pos="0">
                <a:schemeClr val="accent5">
                  <a:alpha val="0"/>
                </a:schemeClr>
              </a:gs>
              <a:gs pos="73000">
                <a:schemeClr val="accent2">
                  <a:alpha val="74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18266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8C790BE2-4E4F-4AAF-81A2-4A6F4885E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8B54C3-B57B-472A-B96E-1FCB67093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0"/>
            <a:ext cx="12191999" cy="6858000"/>
          </a:xfrm>
          <a:prstGeom prst="rect">
            <a:avLst/>
          </a:prstGeom>
          <a:gradFill>
            <a:gsLst>
              <a:gs pos="0">
                <a:schemeClr val="accent5">
                  <a:alpha val="75000"/>
                </a:schemeClr>
              </a:gs>
              <a:gs pos="100000">
                <a:schemeClr val="tx2">
                  <a:lumMod val="50000"/>
                  <a:lumOff val="50000"/>
                  <a:alpha val="48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DB3C429-F8DA-49B9-AF84-21996FCF7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 y="456773"/>
            <a:ext cx="12191999" cy="6400800"/>
          </a:xfrm>
          <a:prstGeom prst="rect">
            <a:avLst/>
          </a:prstGeom>
          <a:gradFill>
            <a:gsLst>
              <a:gs pos="0">
                <a:schemeClr val="accent5">
                  <a:alpha val="37000"/>
                </a:schemeClr>
              </a:gs>
              <a:gs pos="92000">
                <a:schemeClr val="accent2">
                  <a:alpha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4C9F2B0-1044-46EB-8AEB-C3BFFDE6C2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6096001" cy="6858000"/>
          </a:xfrm>
          <a:prstGeom prst="rect">
            <a:avLst/>
          </a:prstGeom>
          <a:gradFill>
            <a:gsLst>
              <a:gs pos="13000">
                <a:schemeClr val="accent2">
                  <a:alpha val="61000"/>
                </a:schemeClr>
              </a:gs>
              <a:gs pos="99000">
                <a:schemeClr val="accent4"/>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C474960E-2BC6-49E9-B1EC-073588D6BEFF}"/>
              </a:ext>
            </a:extLst>
          </p:cNvPr>
          <p:cNvSpPr>
            <a:spLocks noGrp="1"/>
          </p:cNvSpPr>
          <p:nvPr>
            <p:ph type="title"/>
          </p:nvPr>
        </p:nvSpPr>
        <p:spPr>
          <a:xfrm>
            <a:off x="782918" y="1028700"/>
            <a:ext cx="10614211" cy="1152712"/>
          </a:xfrm>
        </p:spPr>
        <p:txBody>
          <a:bodyPr vert="horz" lIns="0" tIns="0" rIns="0" bIns="0" rtlCol="0" anchor="b">
            <a:normAutofit/>
          </a:bodyPr>
          <a:lstStyle/>
          <a:p>
            <a:pPr algn="ctr">
              <a:lnSpc>
                <a:spcPct val="90000"/>
              </a:lnSpc>
            </a:pPr>
            <a:r>
              <a:rPr lang="en-US" sz="4000" spc="750">
                <a:solidFill>
                  <a:schemeClr val="bg1"/>
                </a:solidFill>
              </a:rPr>
              <a:t>A technician to lead italian transitioN? </a:t>
            </a:r>
          </a:p>
        </p:txBody>
      </p:sp>
      <p:sp>
        <p:nvSpPr>
          <p:cNvPr id="22" name="Freeform: Shape 21">
            <a:extLst>
              <a:ext uri="{FF2B5EF4-FFF2-40B4-BE49-F238E27FC236}">
                <a16:creationId xmlns:a16="http://schemas.microsoft.com/office/drawing/2014/main" id="{32B3ACB3-D689-442E-8A40-8680B0FEB8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4063256" y="400727"/>
            <a:ext cx="4065484" cy="8849062"/>
          </a:xfrm>
          <a:custGeom>
            <a:avLst/>
            <a:gdLst>
              <a:gd name="connsiteX0" fmla="*/ 0 w 4065484"/>
              <a:gd name="connsiteY0" fmla="*/ 4424531 h 8849062"/>
              <a:gd name="connsiteX1" fmla="*/ 3899197 w 4065484"/>
              <a:gd name="connsiteY1" fmla="*/ 8840480 h 8849062"/>
              <a:gd name="connsiteX2" fmla="*/ 4065484 w 4065484"/>
              <a:gd name="connsiteY2" fmla="*/ 8849062 h 8849062"/>
              <a:gd name="connsiteX3" fmla="*/ 4065483 w 4065484"/>
              <a:gd name="connsiteY3" fmla="*/ 0 h 8849062"/>
              <a:gd name="connsiteX4" fmla="*/ 3899197 w 4065484"/>
              <a:gd name="connsiteY4" fmla="*/ 8581 h 8849062"/>
              <a:gd name="connsiteX5" fmla="*/ 0 w 4065484"/>
              <a:gd name="connsiteY5" fmla="*/ 4424531 h 884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5484" h="8849062">
                <a:moveTo>
                  <a:pt x="0" y="4424531"/>
                </a:moveTo>
                <a:cubicBezTo>
                  <a:pt x="0" y="6722831"/>
                  <a:pt x="1709076" y="8613167"/>
                  <a:pt x="3899197" y="8840480"/>
                </a:cubicBezTo>
                <a:lnTo>
                  <a:pt x="4065484" y="8849062"/>
                </a:lnTo>
                <a:lnTo>
                  <a:pt x="4065483" y="0"/>
                </a:lnTo>
                <a:lnTo>
                  <a:pt x="3899197" y="8581"/>
                </a:lnTo>
                <a:cubicBezTo>
                  <a:pt x="1709075" y="235897"/>
                  <a:pt x="0" y="2126232"/>
                  <a:pt x="0" y="4424531"/>
                </a:cubicBezTo>
                <a:close/>
              </a:path>
            </a:pathLst>
          </a:custGeom>
          <a:gradFill flip="none" rotWithShape="1">
            <a:gsLst>
              <a:gs pos="7000">
                <a:schemeClr val="accent4">
                  <a:lumMod val="60000"/>
                  <a:lumOff val="40000"/>
                  <a:alpha val="3000"/>
                </a:schemeClr>
              </a:gs>
              <a:gs pos="100000">
                <a:schemeClr val="bg1">
                  <a:alpha val="16000"/>
                </a:schemeClr>
              </a:gs>
            </a:gsLst>
            <a:lin ang="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Segnaposto contenuto 4" descr="Immagine che contiene persona, uomo, tuta, abbigliamento&#10;&#10;Descrizione generata automaticamente">
            <a:extLst>
              <a:ext uri="{FF2B5EF4-FFF2-40B4-BE49-F238E27FC236}">
                <a16:creationId xmlns:a16="http://schemas.microsoft.com/office/drawing/2014/main" id="{25942339-34E7-4A8F-9500-ECBCE9E308A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1686" r="1" b="18244"/>
          <a:stretch/>
        </p:blipFill>
        <p:spPr>
          <a:xfrm>
            <a:off x="2343302" y="3351745"/>
            <a:ext cx="7519558" cy="3506255"/>
          </a:xfrm>
          <a:custGeom>
            <a:avLst/>
            <a:gdLst/>
            <a:ahLst/>
            <a:cxnLst/>
            <a:rect l="l" t="t" r="r" b="b"/>
            <a:pathLst>
              <a:path w="7519558" h="3506255">
                <a:moveTo>
                  <a:pt x="3759779" y="0"/>
                </a:moveTo>
                <a:cubicBezTo>
                  <a:pt x="5713450" y="0"/>
                  <a:pt x="7320331" y="1484777"/>
                  <a:pt x="7513560" y="3387468"/>
                </a:cubicBezTo>
                <a:lnTo>
                  <a:pt x="7519558" y="3506255"/>
                </a:lnTo>
                <a:lnTo>
                  <a:pt x="0" y="3506255"/>
                </a:lnTo>
                <a:lnTo>
                  <a:pt x="5998" y="3387468"/>
                </a:lnTo>
                <a:cubicBezTo>
                  <a:pt x="199227" y="1484777"/>
                  <a:pt x="1806109" y="0"/>
                  <a:pt x="3759779" y="0"/>
                </a:cubicBezTo>
                <a:close/>
              </a:path>
            </a:pathLst>
          </a:custGeom>
        </p:spPr>
      </p:pic>
    </p:spTree>
    <p:extLst>
      <p:ext uri="{BB962C8B-B14F-4D97-AF65-F5344CB8AC3E}">
        <p14:creationId xmlns:p14="http://schemas.microsoft.com/office/powerpoint/2010/main" val="1890072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E6C0C3-A448-4D8B-86C7-3C83B7E4A6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E17FF6C6-79BF-4B9B-AA4C-1746B0A2FD08}"/>
              </a:ext>
            </a:extLst>
          </p:cNvPr>
          <p:cNvSpPr>
            <a:spLocks noGrp="1"/>
          </p:cNvSpPr>
          <p:nvPr>
            <p:ph type="title"/>
          </p:nvPr>
        </p:nvSpPr>
        <p:spPr>
          <a:xfrm>
            <a:off x="1353190" y="1028700"/>
            <a:ext cx="3330452" cy="4472690"/>
          </a:xfrm>
        </p:spPr>
        <p:txBody>
          <a:bodyPr anchor="ctr">
            <a:normAutofit/>
          </a:bodyPr>
          <a:lstStyle/>
          <a:p>
            <a:pPr algn="ctr"/>
            <a:r>
              <a:rPr lang="it-IT" sz="3200" dirty="0"/>
              <a:t>MUSSOLINI </a:t>
            </a:r>
            <a:br>
              <a:rPr lang="it-IT" sz="3200" dirty="0"/>
            </a:br>
            <a:br>
              <a:rPr lang="it-IT" sz="3200" dirty="0"/>
            </a:br>
            <a:r>
              <a:rPr lang="it-IT" sz="2800" dirty="0"/>
              <a:t>25 </a:t>
            </a:r>
            <a:r>
              <a:rPr lang="it-IT" sz="2800" dirty="0" err="1"/>
              <a:t>July</a:t>
            </a:r>
            <a:r>
              <a:rPr lang="it-IT" sz="2800" dirty="0"/>
              <a:t> 1943</a:t>
            </a:r>
          </a:p>
        </p:txBody>
      </p:sp>
      <p:sp>
        <p:nvSpPr>
          <p:cNvPr id="11" name="Rectangle 10">
            <a:extLst>
              <a:ext uri="{FF2B5EF4-FFF2-40B4-BE49-F238E27FC236}">
                <a16:creationId xmlns:a16="http://schemas.microsoft.com/office/drawing/2014/main" id="{EF1326A3-CBDD-4503-8C40-806B4ABF4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8741"/>
            <a:ext cx="12192000" cy="449256"/>
          </a:xfrm>
          <a:prstGeom prst="rect">
            <a:avLst/>
          </a:prstGeom>
          <a:gradFill>
            <a:gsLst>
              <a:gs pos="14000">
                <a:schemeClr val="accent4">
                  <a:alpha val="28000"/>
                </a:schemeClr>
              </a:gs>
              <a:gs pos="100000">
                <a:schemeClr val="accent5">
                  <a:alpha val="8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910698D-E436-464E-9DE4-F9FB349FD9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8316"/>
            <a:ext cx="8153398" cy="449684"/>
          </a:xfrm>
          <a:prstGeom prst="rect">
            <a:avLst/>
          </a:prstGeom>
          <a:gradFill>
            <a:gsLst>
              <a:gs pos="9000">
                <a:schemeClr val="accent2">
                  <a:lumMod val="60000"/>
                  <a:lumOff val="40000"/>
                  <a:alpha val="68000"/>
                </a:schemeClr>
              </a:gs>
              <a:gs pos="99000">
                <a:schemeClr val="accent2"/>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Segnaposto contenuto 2">
            <a:extLst>
              <a:ext uri="{FF2B5EF4-FFF2-40B4-BE49-F238E27FC236}">
                <a16:creationId xmlns:a16="http://schemas.microsoft.com/office/drawing/2014/main" id="{EF65C729-D2EE-4E6F-8B13-0E1B917DFD00}"/>
              </a:ext>
            </a:extLst>
          </p:cNvPr>
          <p:cNvGraphicFramePr>
            <a:graphicFrameLocks noGrp="1"/>
          </p:cNvGraphicFramePr>
          <p:nvPr>
            <p:ph idx="1"/>
            <p:extLst>
              <p:ext uri="{D42A27DB-BD31-4B8C-83A1-F6EECF244321}">
                <p14:modId xmlns:p14="http://schemas.microsoft.com/office/powerpoint/2010/main" val="876840801"/>
              </p:ext>
            </p:extLst>
          </p:nvPr>
        </p:nvGraphicFramePr>
        <p:xfrm>
          <a:off x="5172741" y="882502"/>
          <a:ext cx="6177516" cy="48697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34879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26">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28">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3" name="Rectangle 30">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32">
            <a:extLst>
              <a:ext uri="{FF2B5EF4-FFF2-40B4-BE49-F238E27FC236}">
                <a16:creationId xmlns:a16="http://schemas.microsoft.com/office/drawing/2014/main" id="{0AF57B88-1D4C-41FA-A761-EC1DD10C35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11000">
                <a:schemeClr val="accent2"/>
              </a:gs>
              <a:gs pos="100000">
                <a:schemeClr val="accent6">
                  <a:lumMod val="75000"/>
                  <a:alpha val="8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34">
            <a:extLst>
              <a:ext uri="{FF2B5EF4-FFF2-40B4-BE49-F238E27FC236}">
                <a16:creationId xmlns:a16="http://schemas.microsoft.com/office/drawing/2014/main" id="{D2548F45-5164-4ABB-8212-7F293FDED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404"/>
            <a:ext cx="4355594" cy="4040742"/>
          </a:xfrm>
          <a:prstGeom prst="rect">
            <a:avLst/>
          </a:prstGeom>
          <a:gradFill>
            <a:gsLst>
              <a:gs pos="0">
                <a:schemeClr val="accent5">
                  <a:alpha val="35000"/>
                </a:schemeClr>
              </a:gs>
              <a:gs pos="100000">
                <a:schemeClr val="accent6">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testo, interni, tavolo, mensola&#10;&#10;Descrizione generata automaticamente">
            <a:extLst>
              <a:ext uri="{FF2B5EF4-FFF2-40B4-BE49-F238E27FC236}">
                <a16:creationId xmlns:a16="http://schemas.microsoft.com/office/drawing/2014/main" id="{06DC66BD-9AC6-4C54-89EE-8B02E83C03C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13960" b="1"/>
          <a:stretch/>
        </p:blipFill>
        <p:spPr>
          <a:xfrm>
            <a:off x="4038599" y="10"/>
            <a:ext cx="8160026" cy="6875809"/>
          </a:xfrm>
          <a:prstGeom prst="rect">
            <a:avLst/>
          </a:prstGeom>
        </p:spPr>
      </p:pic>
      <p:sp>
        <p:nvSpPr>
          <p:cNvPr id="46" name="Freeform: Shape 36">
            <a:extLst>
              <a:ext uri="{FF2B5EF4-FFF2-40B4-BE49-F238E27FC236}">
                <a16:creationId xmlns:a16="http://schemas.microsoft.com/office/drawing/2014/main" id="{5E81CCFB-7BEF-4186-86FB-D09450B4D0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A1A9C3CA-1BAB-4D05-9921-352C5389D584}"/>
              </a:ext>
            </a:extLst>
          </p:cNvPr>
          <p:cNvSpPr>
            <a:spLocks noGrp="1"/>
          </p:cNvSpPr>
          <p:nvPr>
            <p:ph type="title"/>
          </p:nvPr>
        </p:nvSpPr>
        <p:spPr>
          <a:xfrm>
            <a:off x="463825" y="2950387"/>
            <a:ext cx="3077044" cy="3531403"/>
          </a:xfrm>
        </p:spPr>
        <p:txBody>
          <a:bodyPr vert="horz" lIns="0" tIns="0" rIns="0" bIns="0" rtlCol="0" anchor="t">
            <a:normAutofit/>
          </a:bodyPr>
          <a:lstStyle/>
          <a:p>
            <a:pPr algn="ctr"/>
            <a:r>
              <a:rPr lang="en-US" sz="2000" spc="750" dirty="0">
                <a:solidFill>
                  <a:schemeClr val="bg1"/>
                </a:solidFill>
                <a:effectLst>
                  <a:outerShdw blurRad="38100" dist="38100" dir="2700000" algn="tl">
                    <a:srgbClr val="000000">
                      <a:alpha val="43137"/>
                    </a:srgbClr>
                  </a:outerShdw>
                </a:effectLst>
              </a:rPr>
              <a:t>A BUSINESSMAN IN POLITICS</a:t>
            </a:r>
          </a:p>
        </p:txBody>
      </p:sp>
    </p:spTree>
    <p:extLst>
      <p:ext uri="{BB962C8B-B14F-4D97-AF65-F5344CB8AC3E}">
        <p14:creationId xmlns:p14="http://schemas.microsoft.com/office/powerpoint/2010/main" val="39646308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DBEA19F-0A91-4EF7-AD3C-961956827AE1}"/>
              </a:ext>
            </a:extLst>
          </p:cNvPr>
          <p:cNvSpPr>
            <a:spLocks noGrp="1"/>
          </p:cNvSpPr>
          <p:nvPr>
            <p:ph type="title"/>
          </p:nvPr>
        </p:nvSpPr>
        <p:spPr/>
        <p:txBody>
          <a:bodyPr/>
          <a:lstStyle/>
          <a:p>
            <a:pPr algn="ctr"/>
            <a:r>
              <a:rPr lang="it-IT" dirty="0"/>
              <a:t>1994: A POLITICAL REVOLUTION? </a:t>
            </a:r>
          </a:p>
        </p:txBody>
      </p:sp>
      <p:sp>
        <p:nvSpPr>
          <p:cNvPr id="3" name="Segnaposto contenuto 2">
            <a:extLst>
              <a:ext uri="{FF2B5EF4-FFF2-40B4-BE49-F238E27FC236}">
                <a16:creationId xmlns:a16="http://schemas.microsoft.com/office/drawing/2014/main" id="{BD9DDE01-7493-4F00-8A42-C4BAC90FC538}"/>
              </a:ext>
            </a:extLst>
          </p:cNvPr>
          <p:cNvSpPr>
            <a:spLocks noGrp="1"/>
          </p:cNvSpPr>
          <p:nvPr>
            <p:ph idx="1"/>
          </p:nvPr>
        </p:nvSpPr>
        <p:spPr/>
        <p:txBody>
          <a:bodyPr>
            <a:normAutofit/>
          </a:bodyPr>
          <a:lstStyle/>
          <a:p>
            <a:pPr algn="ctr"/>
            <a:r>
              <a:rPr lang="it-IT" sz="3200" dirty="0"/>
              <a:t>Forza Italia</a:t>
            </a:r>
          </a:p>
          <a:p>
            <a:pPr algn="ctr"/>
            <a:r>
              <a:rPr lang="it-IT" sz="3200" dirty="0"/>
              <a:t>Alleanza Nazionale</a:t>
            </a:r>
          </a:p>
          <a:p>
            <a:pPr algn="ctr"/>
            <a:r>
              <a:rPr lang="it-IT" sz="3200" dirty="0"/>
              <a:t>CCD</a:t>
            </a:r>
          </a:p>
          <a:p>
            <a:pPr algn="ctr"/>
            <a:r>
              <a:rPr lang="it-IT" sz="3200" dirty="0" err="1"/>
              <a:t>Disappeareance</a:t>
            </a:r>
            <a:r>
              <a:rPr lang="it-IT" sz="3200" dirty="0"/>
              <a:t> of DC, PLI, PRI, PSI, PSDI</a:t>
            </a:r>
          </a:p>
        </p:txBody>
      </p:sp>
    </p:spTree>
    <p:extLst>
      <p:ext uri="{BB962C8B-B14F-4D97-AF65-F5344CB8AC3E}">
        <p14:creationId xmlns:p14="http://schemas.microsoft.com/office/powerpoint/2010/main" val="11785928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8E3CEC4-C058-435C-8EC0-DA228CF039EC}"/>
              </a:ext>
            </a:extLst>
          </p:cNvPr>
          <p:cNvSpPr>
            <a:spLocks noGrp="1"/>
          </p:cNvSpPr>
          <p:nvPr>
            <p:ph type="title"/>
          </p:nvPr>
        </p:nvSpPr>
        <p:spPr/>
        <p:txBody>
          <a:bodyPr/>
          <a:lstStyle/>
          <a:p>
            <a:pPr algn="ctr"/>
            <a:r>
              <a:rPr lang="it-IT" dirty="0"/>
              <a:t>The </a:t>
            </a:r>
            <a:r>
              <a:rPr lang="it-IT" dirty="0" err="1"/>
              <a:t>real</a:t>
            </a:r>
            <a:r>
              <a:rPr lang="it-IT" dirty="0"/>
              <a:t> </a:t>
            </a:r>
            <a:r>
              <a:rPr lang="it-IT" dirty="0" err="1"/>
              <a:t>revolution</a:t>
            </a:r>
            <a:r>
              <a:rPr lang="it-IT" dirty="0"/>
              <a:t> in 1994</a:t>
            </a:r>
          </a:p>
        </p:txBody>
      </p:sp>
      <p:sp>
        <p:nvSpPr>
          <p:cNvPr id="3" name="Segnaposto contenuto 2">
            <a:extLst>
              <a:ext uri="{FF2B5EF4-FFF2-40B4-BE49-F238E27FC236}">
                <a16:creationId xmlns:a16="http://schemas.microsoft.com/office/drawing/2014/main" id="{006A3CBD-4D1F-4145-8115-0F10007D1C0C}"/>
              </a:ext>
            </a:extLst>
          </p:cNvPr>
          <p:cNvSpPr>
            <a:spLocks noGrp="1"/>
          </p:cNvSpPr>
          <p:nvPr>
            <p:ph idx="1"/>
          </p:nvPr>
        </p:nvSpPr>
        <p:spPr/>
        <p:txBody>
          <a:bodyPr/>
          <a:lstStyle/>
          <a:p>
            <a:pPr marL="342900" lvl="0" indent="-342900" algn="just">
              <a:lnSpc>
                <a:spcPct val="107000"/>
              </a:lnSpc>
              <a:buFont typeface="Calibri" panose="020F0502020204030204" pitchFamily="34" charset="0"/>
              <a:buChar char="-"/>
            </a:pPr>
            <a:r>
              <a:rPr lang="en-US" sz="2800" dirty="0">
                <a:latin typeface="Calibri" panose="020F0502020204030204" pitchFamily="34" charset="0"/>
                <a:ea typeface="Calibri" panose="020F0502020204030204" pitchFamily="34" charset="0"/>
                <a:cs typeface="Times New Roman" panose="02020603050405020304" pitchFamily="18" charset="0"/>
              </a:rPr>
              <a:t>N</a:t>
            </a:r>
            <a:r>
              <a:rPr lang="en-US" sz="2800" dirty="0">
                <a:effectLst/>
                <a:latin typeface="Calibri" panose="020F0502020204030204" pitchFamily="34" charset="0"/>
                <a:ea typeface="Calibri" panose="020F0502020204030204" pitchFamily="34" charset="0"/>
                <a:cs typeface="Times New Roman" panose="02020603050405020304" pitchFamily="18" charset="0"/>
              </a:rPr>
              <a:t>ew electoral legislation that contributed to the creation of a bipolar system, with a center-right coalition against a center-left coalition</a:t>
            </a:r>
            <a:endParaRPr lang="it-IT" sz="2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Calibri" panose="020F0502020204030204" pitchFamily="34" charset="0"/>
              <a:buChar char="-"/>
            </a:pPr>
            <a:r>
              <a:rPr lang="en-US" sz="2800" dirty="0">
                <a:latin typeface="Calibri" panose="020F0502020204030204" pitchFamily="34" charset="0"/>
                <a:ea typeface="Calibri" panose="020F0502020204030204" pitchFamily="34" charset="0"/>
                <a:cs typeface="Times New Roman" panose="02020603050405020304" pitchFamily="18" charset="0"/>
              </a:rPr>
              <a:t>Businessman Silvio Berlusconi’s </a:t>
            </a:r>
            <a:r>
              <a:rPr lang="en-US" sz="2800" dirty="0">
                <a:effectLst/>
                <a:latin typeface="Calibri" panose="020F0502020204030204" pitchFamily="34" charset="0"/>
                <a:ea typeface="Calibri" panose="020F0502020204030204" pitchFamily="34" charset="0"/>
                <a:cs typeface="Times New Roman" panose="02020603050405020304" pitchFamily="18" charset="0"/>
              </a:rPr>
              <a:t>entering in political arena, builder </a:t>
            </a:r>
            <a:r>
              <a:rPr lang="en-US" sz="2800" dirty="0">
                <a:latin typeface="Calibri" panose="020F0502020204030204" pitchFamily="34" charset="0"/>
                <a:ea typeface="Calibri" panose="020F0502020204030204" pitchFamily="34" charset="0"/>
                <a:cs typeface="Times New Roman" panose="02020603050405020304" pitchFamily="18" charset="0"/>
              </a:rPr>
              <a:t>and </a:t>
            </a:r>
            <a:r>
              <a:rPr lang="en-US" sz="2800" dirty="0">
                <a:effectLst/>
                <a:latin typeface="Calibri" panose="020F0502020204030204" pitchFamily="34" charset="0"/>
                <a:ea typeface="Calibri" panose="020F0502020204030204" pitchFamily="34" charset="0"/>
                <a:cs typeface="Times New Roman" panose="02020603050405020304" pitchFamily="18" charset="0"/>
              </a:rPr>
              <a:t>owner of three television channels and of a publishing house, founder of the political movement Forza Italia. Thanks to his use of the media and thanks to his anti-communist electoral campaign he won the elections and he became Prime minister </a:t>
            </a:r>
            <a:endParaRPr lang="it-IT"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Tree>
    <p:extLst>
      <p:ext uri="{BB962C8B-B14F-4D97-AF65-F5344CB8AC3E}">
        <p14:creationId xmlns:p14="http://schemas.microsoft.com/office/powerpoint/2010/main" val="22082931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6D096E-CFD9-429F-AD81-F15FCA9DF0A4}"/>
              </a:ext>
            </a:extLst>
          </p:cNvPr>
          <p:cNvSpPr>
            <a:spLocks noGrp="1"/>
          </p:cNvSpPr>
          <p:nvPr>
            <p:ph type="title"/>
          </p:nvPr>
        </p:nvSpPr>
        <p:spPr/>
        <p:txBody>
          <a:bodyPr/>
          <a:lstStyle/>
          <a:p>
            <a:pPr algn="ctr"/>
            <a:r>
              <a:rPr lang="it-IT" dirty="0">
                <a:effectLst>
                  <a:outerShdw blurRad="38100" dist="38100" dir="2700000" algn="tl">
                    <a:srgbClr val="000000">
                      <a:alpha val="43137"/>
                    </a:srgbClr>
                  </a:outerShdw>
                </a:effectLst>
              </a:rPr>
              <a:t>30 </a:t>
            </a:r>
            <a:r>
              <a:rPr lang="it-IT" dirty="0" err="1">
                <a:effectLst>
                  <a:outerShdw blurRad="38100" dist="38100" dir="2700000" algn="tl">
                    <a:srgbClr val="000000">
                      <a:alpha val="43137"/>
                    </a:srgbClr>
                  </a:outerShdw>
                </a:effectLst>
              </a:rPr>
              <a:t>years</a:t>
            </a:r>
            <a:r>
              <a:rPr lang="it-IT" dirty="0">
                <a:effectLst>
                  <a:outerShdw blurRad="38100" dist="38100" dir="2700000" algn="tl">
                    <a:srgbClr val="000000">
                      <a:alpha val="43137"/>
                    </a:srgbClr>
                  </a:outerShdw>
                </a:effectLst>
              </a:rPr>
              <a:t> after the </a:t>
            </a:r>
            <a:r>
              <a:rPr lang="it-IT" dirty="0" err="1">
                <a:effectLst>
                  <a:outerShdw blurRad="38100" dist="38100" dir="2700000" algn="tl">
                    <a:srgbClr val="000000">
                      <a:alpha val="43137"/>
                    </a:srgbClr>
                  </a:outerShdw>
                </a:effectLst>
              </a:rPr>
              <a:t>fall</a:t>
            </a:r>
            <a:endParaRPr lang="it-IT" dirty="0">
              <a:effectLst>
                <a:outerShdw blurRad="38100" dist="38100" dir="2700000" algn="tl">
                  <a:srgbClr val="000000">
                    <a:alpha val="43137"/>
                  </a:srgbClr>
                </a:outerShdw>
              </a:effectLst>
            </a:endParaRPr>
          </a:p>
        </p:txBody>
      </p:sp>
      <p:sp>
        <p:nvSpPr>
          <p:cNvPr id="3" name="Segnaposto contenuto 2">
            <a:extLst>
              <a:ext uri="{FF2B5EF4-FFF2-40B4-BE49-F238E27FC236}">
                <a16:creationId xmlns:a16="http://schemas.microsoft.com/office/drawing/2014/main" id="{95F730A3-9603-4D6C-80AF-25D855457B8C}"/>
              </a:ext>
            </a:extLst>
          </p:cNvPr>
          <p:cNvSpPr>
            <a:spLocks noGrp="1"/>
          </p:cNvSpPr>
          <p:nvPr>
            <p:ph idx="1"/>
          </p:nvPr>
        </p:nvSpPr>
        <p:spPr/>
        <p:txBody>
          <a:bodyPr>
            <a:normAutofit lnSpcReduction="10000"/>
          </a:bodyPr>
          <a:lstStyle/>
          <a:p>
            <a:pPr marL="342900" lvl="0" indent="-342900" algn="just">
              <a:lnSpc>
                <a:spcPct val="107000"/>
              </a:lnSpc>
              <a:buFont typeface="Calibri" panose="020F0502020204030204" pitchFamily="34" charset="0"/>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Strong </a:t>
            </a:r>
            <a:r>
              <a:rPr lang="en-US" b="1" dirty="0">
                <a:effectLst/>
                <a:latin typeface="Calibri" panose="020F0502020204030204" pitchFamily="34" charset="0"/>
                <a:ea typeface="Calibri" panose="020F0502020204030204" pitchFamily="34" charset="0"/>
                <a:cs typeface="Times New Roman" panose="02020603050405020304" pitchFamily="18" charset="0"/>
              </a:rPr>
              <a:t>personalization </a:t>
            </a:r>
            <a:r>
              <a:rPr lang="en-US" dirty="0">
                <a:effectLst/>
                <a:latin typeface="Calibri" panose="020F0502020204030204" pitchFamily="34" charset="0"/>
                <a:ea typeface="Calibri" panose="020F0502020204030204" pitchFamily="34" charset="0"/>
                <a:cs typeface="Times New Roman" panose="02020603050405020304" pitchFamily="18" charset="0"/>
              </a:rPr>
              <a:t>(Berlusconi, Renzi) </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Calibri" panose="020F0502020204030204" pitchFamily="34" charset="0"/>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Cyclical intervention of the so-called </a:t>
            </a:r>
            <a:r>
              <a:rPr lang="en-US" b="1" dirty="0">
                <a:effectLst/>
                <a:latin typeface="Calibri" panose="020F0502020204030204" pitchFamily="34" charset="0"/>
                <a:ea typeface="Calibri" panose="020F0502020204030204" pitchFamily="34" charset="0"/>
                <a:cs typeface="Times New Roman" panose="02020603050405020304" pitchFamily="18" charset="0"/>
              </a:rPr>
              <a:t>technical government </a:t>
            </a:r>
            <a:r>
              <a:rPr lang="en-US" dirty="0">
                <a:effectLst/>
                <a:latin typeface="Calibri" panose="020F0502020204030204" pitchFamily="34" charset="0"/>
                <a:ea typeface="Calibri" panose="020F0502020204030204" pitchFamily="34" charset="0"/>
                <a:cs typeface="Times New Roman" panose="02020603050405020304" pitchFamily="18" charset="0"/>
              </a:rPr>
              <a:t>(such as in 2011 with the government led by the professor Mario Monti or in 2021 with the government led by Mario Draghi)</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Calibri" panose="020F0502020204030204" pitchFamily="34" charset="0"/>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Strong activism of the </a:t>
            </a:r>
            <a:r>
              <a:rPr lang="en-US" b="1" dirty="0">
                <a:effectLst/>
                <a:latin typeface="Calibri" panose="020F0502020204030204" pitchFamily="34" charset="0"/>
                <a:ea typeface="Calibri" panose="020F0502020204030204" pitchFamily="34" charset="0"/>
                <a:cs typeface="Times New Roman" panose="02020603050405020304" pitchFamily="18" charset="0"/>
              </a:rPr>
              <a:t>President of the Republic </a:t>
            </a:r>
            <a:r>
              <a:rPr lang="en-US" dirty="0">
                <a:effectLst/>
                <a:latin typeface="Calibri" panose="020F0502020204030204" pitchFamily="34" charset="0"/>
                <a:ea typeface="Calibri" panose="020F0502020204030204" pitchFamily="34" charset="0"/>
                <a:cs typeface="Times New Roman" panose="02020603050405020304" pitchFamily="18" charset="0"/>
              </a:rPr>
              <a:t>even if the Italian institutional system remains a Parliamentary System. </a:t>
            </a:r>
            <a:r>
              <a:rPr lang="en-US" dirty="0">
                <a:latin typeface="Calibri" panose="020F0502020204030204" pitchFamily="34" charset="0"/>
                <a:ea typeface="Calibri" panose="020F0502020204030204" pitchFamily="34" charset="0"/>
                <a:cs typeface="Times New Roman" panose="02020603050405020304" pitchFamily="18" charset="0"/>
              </a:rPr>
              <a:t>T</a:t>
            </a:r>
            <a:r>
              <a:rPr lang="en-US" dirty="0">
                <a:effectLst/>
                <a:latin typeface="Calibri" panose="020F0502020204030204" pitchFamily="34" charset="0"/>
                <a:ea typeface="Calibri" panose="020F0502020204030204" pitchFamily="34" charset="0"/>
                <a:cs typeface="Times New Roman" panose="02020603050405020304" pitchFamily="18" charset="0"/>
              </a:rPr>
              <a:t>hanks to some constitutional characteristics the President of the Republican can carry out strong powers in particular situation of weakness of the political system</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Calibri" panose="020F0502020204030204" pitchFamily="34" charset="0"/>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Populistic instincts considering the transitory success of Lega di </a:t>
            </a:r>
            <a:r>
              <a:rPr lang="en-US" dirty="0" err="1">
                <a:effectLst/>
                <a:latin typeface="Calibri" panose="020F0502020204030204" pitchFamily="34" charset="0"/>
                <a:ea typeface="Calibri" panose="020F0502020204030204" pitchFamily="34" charset="0"/>
                <a:cs typeface="Times New Roman" panose="02020603050405020304" pitchFamily="18" charset="0"/>
              </a:rPr>
              <a:t>Salvini</a:t>
            </a:r>
            <a:r>
              <a:rPr lang="en-US" dirty="0">
                <a:effectLst/>
                <a:latin typeface="Calibri" panose="020F0502020204030204" pitchFamily="34" charset="0"/>
                <a:ea typeface="Calibri" panose="020F0502020204030204" pitchFamily="34" charset="0"/>
                <a:cs typeface="Times New Roman" panose="02020603050405020304" pitchFamily="18" charset="0"/>
              </a:rPr>
              <a:t> or </a:t>
            </a:r>
            <a:r>
              <a:rPr lang="en-US" dirty="0" err="1">
                <a:effectLst/>
                <a:latin typeface="Calibri" panose="020F0502020204030204" pitchFamily="34" charset="0"/>
                <a:ea typeface="Calibri" panose="020F0502020204030204" pitchFamily="34" charset="0"/>
                <a:cs typeface="Times New Roman" panose="02020603050405020304" pitchFamily="18" charset="0"/>
              </a:rPr>
              <a:t>Movimento</a:t>
            </a:r>
            <a:r>
              <a:rPr lang="en-US" dirty="0">
                <a:effectLst/>
                <a:latin typeface="Calibri" panose="020F0502020204030204" pitchFamily="34" charset="0"/>
                <a:ea typeface="Calibri" panose="020F0502020204030204" pitchFamily="34" charset="0"/>
                <a:cs typeface="Times New Roman" panose="02020603050405020304" pitchFamily="18" charset="0"/>
              </a:rPr>
              <a:t> Cinque Stelle but also strange and dangerous forms of </a:t>
            </a:r>
            <a:r>
              <a:rPr lang="en-US" b="1" dirty="0">
                <a:effectLst/>
                <a:latin typeface="Calibri" panose="020F0502020204030204" pitchFamily="34" charset="0"/>
                <a:ea typeface="Calibri" panose="020F0502020204030204" pitchFamily="34" charset="0"/>
                <a:cs typeface="Times New Roman" panose="02020603050405020304" pitchFamily="18" charset="0"/>
              </a:rPr>
              <a:t>direct and digital democracy </a:t>
            </a:r>
            <a:r>
              <a:rPr lang="en-US" dirty="0">
                <a:effectLst/>
                <a:latin typeface="Calibri" panose="020F0502020204030204" pitchFamily="34" charset="0"/>
                <a:ea typeface="Calibri" panose="020F0502020204030204" pitchFamily="34" charset="0"/>
                <a:cs typeface="Times New Roman" panose="02020603050405020304" pitchFamily="18" charset="0"/>
              </a:rPr>
              <a:t>again led by </a:t>
            </a:r>
            <a:r>
              <a:rPr lang="en-US" dirty="0" err="1">
                <a:effectLst/>
                <a:latin typeface="Calibri" panose="020F0502020204030204" pitchFamily="34" charset="0"/>
                <a:ea typeface="Calibri" panose="020F0502020204030204" pitchFamily="34" charset="0"/>
                <a:cs typeface="Times New Roman" panose="02020603050405020304" pitchFamily="18" charset="0"/>
              </a:rPr>
              <a:t>Movimento</a:t>
            </a:r>
            <a:r>
              <a:rPr lang="en-US" dirty="0">
                <a:effectLst/>
                <a:latin typeface="Calibri" panose="020F0502020204030204" pitchFamily="34" charset="0"/>
                <a:ea typeface="Calibri" panose="020F0502020204030204" pitchFamily="34" charset="0"/>
                <a:cs typeface="Times New Roman" panose="02020603050405020304" pitchFamily="18" charset="0"/>
              </a:rPr>
              <a:t> Cinque Stelle</a:t>
            </a:r>
            <a:endParaRPr lang="it-IT"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Tree>
    <p:extLst>
      <p:ext uri="{BB962C8B-B14F-4D97-AF65-F5344CB8AC3E}">
        <p14:creationId xmlns:p14="http://schemas.microsoft.com/office/powerpoint/2010/main" val="325503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36F292AA-C8DB-4CAA-97C9-456CF85406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esterni, vecchio, gruppo, folla&#10;&#10;Descrizione generata automaticamente">
            <a:extLst>
              <a:ext uri="{FF2B5EF4-FFF2-40B4-BE49-F238E27FC236}">
                <a16:creationId xmlns:a16="http://schemas.microsoft.com/office/drawing/2014/main" id="{95D366C1-BD97-4CD9-BB50-4EC6E055A43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6022" r="1861"/>
          <a:stretch/>
        </p:blipFill>
        <p:spPr>
          <a:xfrm>
            <a:off x="-1" y="10"/>
            <a:ext cx="4587901" cy="6857990"/>
          </a:xfrm>
          <a:prstGeom prst="rect">
            <a:avLst/>
          </a:prstGeom>
        </p:spPr>
      </p:pic>
      <p:sp>
        <p:nvSpPr>
          <p:cNvPr id="16" name="Rectangle 15">
            <a:extLst>
              <a:ext uri="{FF2B5EF4-FFF2-40B4-BE49-F238E27FC236}">
                <a16:creationId xmlns:a16="http://schemas.microsoft.com/office/drawing/2014/main" id="{AA065953-3D69-4CD4-80C3-DF10DEB4C7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902" y="-429"/>
            <a:ext cx="7604097" cy="6857571"/>
          </a:xfrm>
          <a:prstGeom prst="rect">
            <a:avLst/>
          </a:prstGeom>
          <a:gradFill>
            <a:gsLst>
              <a:gs pos="0">
                <a:schemeClr val="accent6">
                  <a:lumMod val="75000"/>
                  <a:alpha val="73000"/>
                </a:schemeClr>
              </a:gs>
              <a:gs pos="100000">
                <a:schemeClr val="accent2"/>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AB36DB5-F10D-4EDB-87E2-ECB9301FFC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901" y="0"/>
            <a:ext cx="7604097" cy="6858000"/>
          </a:xfrm>
          <a:prstGeom prst="rect">
            <a:avLst/>
          </a:prstGeom>
          <a:gradFill>
            <a:gsLst>
              <a:gs pos="0">
                <a:schemeClr val="accent5">
                  <a:alpha val="37000"/>
                </a:schemeClr>
              </a:gs>
              <a:gs pos="98000">
                <a:schemeClr val="accent2">
                  <a:alpha val="66000"/>
                </a:schemeClr>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46F195D-95DC-419E-BBC1-E2B601A606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599847" y="4355164"/>
            <a:ext cx="7592151" cy="2502836"/>
          </a:xfrm>
          <a:prstGeom prst="rect">
            <a:avLst/>
          </a:prstGeom>
          <a:gradFill>
            <a:gsLst>
              <a:gs pos="22000">
                <a:schemeClr val="accent6">
                  <a:alpha val="39000"/>
                </a:schemeClr>
              </a:gs>
              <a:gs pos="82000">
                <a:schemeClr val="accent5">
                  <a:alpha val="19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2256CF5B-1DAD-4912-86B9-FCA733692F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704304">
            <a:off x="6080918" y="830588"/>
            <a:ext cx="4998441" cy="4998441"/>
          </a:xfrm>
          <a:prstGeom prst="ellipse">
            <a:avLst/>
          </a:prstGeom>
          <a:gradFill>
            <a:gsLst>
              <a:gs pos="39000">
                <a:schemeClr val="accent4">
                  <a:lumMod val="20000"/>
                  <a:lumOff val="80000"/>
                  <a:alpha val="0"/>
                </a:schemeClr>
              </a:gs>
              <a:gs pos="100000">
                <a:schemeClr val="accent6">
                  <a:alpha val="18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A447C9D5-02FE-4149-83D5-513099759E3B}"/>
              </a:ext>
            </a:extLst>
          </p:cNvPr>
          <p:cNvSpPr>
            <a:spLocks noGrp="1"/>
          </p:cNvSpPr>
          <p:nvPr>
            <p:ph type="title"/>
          </p:nvPr>
        </p:nvSpPr>
        <p:spPr>
          <a:xfrm>
            <a:off x="5275425" y="768485"/>
            <a:ext cx="6133656" cy="3169674"/>
          </a:xfrm>
        </p:spPr>
        <p:txBody>
          <a:bodyPr vert="horz" lIns="0" tIns="0" rIns="0" bIns="0" rtlCol="0" anchor="b">
            <a:normAutofit/>
          </a:bodyPr>
          <a:lstStyle/>
          <a:p>
            <a:pPr algn="ctr"/>
            <a:r>
              <a:rPr lang="en-US" sz="4000" spc="750" dirty="0">
                <a:solidFill>
                  <a:schemeClr val="bg1"/>
                </a:solidFill>
              </a:rPr>
              <a:t>FROM FASCISM TO ANTIFASCISM?</a:t>
            </a:r>
          </a:p>
        </p:txBody>
      </p:sp>
    </p:spTree>
    <p:extLst>
      <p:ext uri="{BB962C8B-B14F-4D97-AF65-F5344CB8AC3E}">
        <p14:creationId xmlns:p14="http://schemas.microsoft.com/office/powerpoint/2010/main" val="1033939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C44F520-2598-460E-9F91-B02F60830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BB02F283-AD3D-43EB-8EB3-EEABE7B68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7267ACD-C9FA-48F7-BA90-C05046F4EE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74922"/>
            <a:ext cx="12198726" cy="1606049"/>
          </a:xfrm>
          <a:prstGeom prst="rect">
            <a:avLst/>
          </a:prstGeom>
          <a:gradFill>
            <a:gsLst>
              <a:gs pos="0">
                <a:schemeClr val="accent5">
                  <a:alpha val="83000"/>
                </a:schemeClr>
              </a:gs>
              <a:gs pos="100000">
                <a:schemeClr val="accent4">
                  <a:alpha val="74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3E17AA8-C417-4F74-9F1B-EAD82A19B7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270744" y="1998314"/>
            <a:ext cx="1605188" cy="8160125"/>
          </a:xfrm>
          <a:prstGeom prst="rect">
            <a:avLst/>
          </a:prstGeom>
          <a:gradFill>
            <a:gsLst>
              <a:gs pos="5000">
                <a:schemeClr val="accent2">
                  <a:alpha val="68000"/>
                </a:schemeClr>
              </a:gs>
              <a:gs pos="100000">
                <a:schemeClr val="accent5">
                  <a:alpha val="43000"/>
                </a:schemeClr>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D79F9CB9-0076-49F5-845A-C97CCFC163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2742413" y="2532510"/>
            <a:ext cx="1605189" cy="7090015"/>
          </a:xfrm>
          <a:prstGeom prst="rect">
            <a:avLst/>
          </a:prstGeom>
          <a:gradFill>
            <a:gsLst>
              <a:gs pos="42000">
                <a:schemeClr val="accent4">
                  <a:alpha val="0"/>
                </a:schemeClr>
              </a:gs>
              <a:gs pos="99000">
                <a:schemeClr val="accent6">
                  <a:alpha val="4800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0567348B-D4F9-4978-8FB4-D4031CD133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930450" y="5273748"/>
            <a:ext cx="7275001" cy="1150514"/>
          </a:xfrm>
          <a:prstGeom prst="rect">
            <a:avLst/>
          </a:prstGeom>
          <a:gradFill>
            <a:gsLst>
              <a:gs pos="0">
                <a:schemeClr val="accent5">
                  <a:alpha val="37000"/>
                </a:schemeClr>
              </a:gs>
              <a:gs pos="56000">
                <a:schemeClr val="accent5">
                  <a:alpha val="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81BBAFFC-CBE4-4EF9-92F7-0ECED56BE5F7}"/>
              </a:ext>
            </a:extLst>
          </p:cNvPr>
          <p:cNvSpPr>
            <a:spLocks noGrp="1"/>
          </p:cNvSpPr>
          <p:nvPr>
            <p:ph type="title"/>
          </p:nvPr>
        </p:nvSpPr>
        <p:spPr>
          <a:xfrm>
            <a:off x="667569" y="5553718"/>
            <a:ext cx="7203004" cy="1054645"/>
          </a:xfrm>
        </p:spPr>
        <p:txBody>
          <a:bodyPr vert="horz" lIns="0" tIns="0" rIns="0" bIns="0" rtlCol="0" anchor="ctr">
            <a:normAutofit/>
          </a:bodyPr>
          <a:lstStyle/>
          <a:p>
            <a:pPr algn="ctr"/>
            <a:r>
              <a:rPr lang="en-US" sz="3200" spc="750" dirty="0">
                <a:solidFill>
                  <a:schemeClr val="bg1"/>
                </a:solidFill>
              </a:rPr>
              <a:t>8 SEPTEMBER 1943</a:t>
            </a:r>
          </a:p>
        </p:txBody>
      </p:sp>
      <p:pic>
        <p:nvPicPr>
          <p:cNvPr id="5" name="Segnaposto contenuto 4" descr="Immagine che contiene testo, quotidiano&#10;&#10;Descrizione generata automaticamente">
            <a:extLst>
              <a:ext uri="{FF2B5EF4-FFF2-40B4-BE49-F238E27FC236}">
                <a16:creationId xmlns:a16="http://schemas.microsoft.com/office/drawing/2014/main" id="{C3170486-0877-45A5-B311-EC356139EDB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6760" y="457200"/>
            <a:ext cx="10685204" cy="4407647"/>
          </a:xfrm>
          <a:prstGeom prst="rect">
            <a:avLst/>
          </a:prstGeom>
        </p:spPr>
      </p:pic>
    </p:spTree>
    <p:extLst>
      <p:ext uri="{BB962C8B-B14F-4D97-AF65-F5344CB8AC3E}">
        <p14:creationId xmlns:p14="http://schemas.microsoft.com/office/powerpoint/2010/main" val="2048535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9F76E86-7253-4037-B624-FE1F52300308}"/>
              </a:ext>
            </a:extLst>
          </p:cNvPr>
          <p:cNvSpPr>
            <a:spLocks noGrp="1"/>
          </p:cNvSpPr>
          <p:nvPr>
            <p:ph type="title"/>
          </p:nvPr>
        </p:nvSpPr>
        <p:spPr/>
        <p:txBody>
          <a:bodyPr/>
          <a:lstStyle/>
          <a:p>
            <a:pPr algn="ctr"/>
            <a:r>
              <a:rPr lang="it-IT" dirty="0"/>
              <a:t>THREE </a:t>
            </a:r>
            <a:r>
              <a:rPr lang="it-IT" dirty="0" err="1"/>
              <a:t>DIFFErent</a:t>
            </a:r>
            <a:r>
              <a:rPr lang="it-IT" dirty="0"/>
              <a:t> COUNTRIES</a:t>
            </a:r>
          </a:p>
        </p:txBody>
      </p:sp>
      <p:sp>
        <p:nvSpPr>
          <p:cNvPr id="3" name="Segnaposto contenuto 2">
            <a:extLst>
              <a:ext uri="{FF2B5EF4-FFF2-40B4-BE49-F238E27FC236}">
                <a16:creationId xmlns:a16="http://schemas.microsoft.com/office/drawing/2014/main" id="{EB7C77CC-4A6C-44F9-9D99-D77FD4991C60}"/>
              </a:ext>
            </a:extLst>
          </p:cNvPr>
          <p:cNvSpPr>
            <a:spLocks noGrp="1"/>
          </p:cNvSpPr>
          <p:nvPr>
            <p:ph idx="1"/>
          </p:nvPr>
        </p:nvSpPr>
        <p:spPr/>
        <p:txBody>
          <a:bodyPr/>
          <a:lstStyle/>
          <a:p>
            <a:pPr marL="342900" lvl="0" indent="-342900" algn="ctr">
              <a:lnSpc>
                <a:spcPct val="107000"/>
              </a:lnSpc>
              <a:buFont typeface="Calibri" panose="020F050202020403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S</a:t>
            </a:r>
            <a:r>
              <a:rPr lang="en-US" sz="2800" b="1" dirty="0">
                <a:effectLst/>
                <a:latin typeface="Calibri" panose="020F0502020204030204" pitchFamily="34" charset="0"/>
                <a:ea typeface="Calibri" panose="020F0502020204030204" pitchFamily="34" charset="0"/>
                <a:cs typeface="Times New Roman" panose="02020603050405020304" pitchFamily="18" charset="0"/>
              </a:rPr>
              <a:t>outhern Italy</a:t>
            </a:r>
            <a:r>
              <a:rPr lang="en-US" sz="2800" dirty="0">
                <a:effectLst/>
                <a:latin typeface="Calibri" panose="020F0502020204030204" pitchFamily="34" charset="0"/>
                <a:ea typeface="Calibri" panose="020F0502020204030204" pitchFamily="34" charset="0"/>
                <a:cs typeface="Times New Roman" panose="02020603050405020304" pitchFamily="18" charset="0"/>
              </a:rPr>
              <a:t> there was the official government led by Badoglio</a:t>
            </a:r>
            <a:endParaRPr lang="it-IT" sz="2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ctr">
              <a:lnSpc>
                <a:spcPct val="107000"/>
              </a:lnSpc>
              <a:buFont typeface="Calibri" panose="020F0502020204030204" pitchFamily="34" charset="0"/>
              <a:buChar char="-"/>
            </a:pPr>
            <a:endParaRPr lang="en-US" sz="28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ctr">
              <a:lnSpc>
                <a:spcPct val="107000"/>
              </a:lnSpc>
              <a:buFont typeface="Calibri" panose="020F050202020403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C</a:t>
            </a:r>
            <a:r>
              <a:rPr lang="en-US" sz="2800" b="1" dirty="0">
                <a:effectLst/>
                <a:latin typeface="Calibri" panose="020F0502020204030204" pitchFamily="34" charset="0"/>
                <a:ea typeface="Calibri" panose="020F0502020204030204" pitchFamily="34" charset="0"/>
                <a:cs typeface="Times New Roman" panose="02020603050405020304" pitchFamily="18" charset="0"/>
              </a:rPr>
              <a:t>entral part of Italy</a:t>
            </a:r>
            <a:r>
              <a:rPr lang="en-US" sz="2800" b="1" dirty="0">
                <a:latin typeface="Calibri" panose="020F0502020204030204" pitchFamily="34" charset="0"/>
                <a:ea typeface="Calibri" panose="020F0502020204030204" pitchFamily="34" charset="0"/>
                <a:cs typeface="Times New Roman" panose="02020603050405020304" pitchFamily="18" charset="0"/>
              </a:rPr>
              <a:t> </a:t>
            </a:r>
            <a:r>
              <a:rPr lang="en-US" sz="2800" dirty="0">
                <a:effectLst/>
                <a:latin typeface="Calibri" panose="020F0502020204030204" pitchFamily="34" charset="0"/>
                <a:ea typeface="Calibri" panose="020F0502020204030204" pitchFamily="34" charset="0"/>
                <a:cs typeface="Times New Roman" panose="02020603050405020304" pitchFamily="18" charset="0"/>
              </a:rPr>
              <a:t>was occupied by Nazi forces </a:t>
            </a:r>
          </a:p>
          <a:p>
            <a:pPr marL="342900" lvl="0" indent="-342900" algn="ctr">
              <a:lnSpc>
                <a:spcPct val="107000"/>
              </a:lnSpc>
              <a:buFont typeface="Calibri" panose="020F0502020204030204" pitchFamily="34" charset="0"/>
              <a:buChar char="-"/>
            </a:pPr>
            <a:endParaRPr lang="en-US" sz="28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ctr">
              <a:lnSpc>
                <a:spcPct val="107000"/>
              </a:lnSpc>
              <a:buFont typeface="Calibri" panose="020F050202020403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N</a:t>
            </a:r>
            <a:r>
              <a:rPr lang="en-US" sz="2800" b="1" dirty="0">
                <a:effectLst/>
                <a:latin typeface="Calibri" panose="020F0502020204030204" pitchFamily="34" charset="0"/>
                <a:ea typeface="Calibri" panose="020F0502020204030204" pitchFamily="34" charset="0"/>
                <a:cs typeface="Times New Roman" panose="02020603050405020304" pitchFamily="18" charset="0"/>
              </a:rPr>
              <a:t>orthern part</a:t>
            </a:r>
            <a:r>
              <a:rPr lang="en-US" sz="2800" dirty="0">
                <a:effectLst/>
                <a:latin typeface="Calibri" panose="020F0502020204030204" pitchFamily="34" charset="0"/>
                <a:ea typeface="Calibri" panose="020F0502020204030204" pitchFamily="34" charset="0"/>
                <a:cs typeface="Times New Roman" panose="02020603050405020304" pitchFamily="18" charset="0"/>
              </a:rPr>
              <a:t> of Italy was ruled (formally) by the Social Republic of Mussolini, resistance war organized by political and military formations against the Nazi Army</a:t>
            </a:r>
            <a:endParaRPr lang="it-IT" sz="2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it-IT" dirty="0"/>
          </a:p>
        </p:txBody>
      </p:sp>
    </p:spTree>
    <p:extLst>
      <p:ext uri="{BB962C8B-B14F-4D97-AF65-F5344CB8AC3E}">
        <p14:creationId xmlns:p14="http://schemas.microsoft.com/office/powerpoint/2010/main" val="2972711983"/>
      </p:ext>
    </p:extLst>
  </p:cSld>
  <p:clrMapOvr>
    <a:masterClrMapping/>
  </p:clrMapOvr>
</p:sld>
</file>

<file path=ppt/theme/theme1.xml><?xml version="1.0" encoding="utf-8"?>
<a:theme xmlns:a="http://schemas.openxmlformats.org/drawingml/2006/main" name="GradientRiseVTI">
  <a:themeElements>
    <a:clrScheme name="AnalogousFromLightSeedRightStep">
      <a:dk1>
        <a:srgbClr val="000000"/>
      </a:dk1>
      <a:lt1>
        <a:srgbClr val="FFFFFF"/>
      </a:lt1>
      <a:dk2>
        <a:srgbClr val="412433"/>
      </a:dk2>
      <a:lt2>
        <a:srgbClr val="E2E8E7"/>
      </a:lt2>
      <a:accent1>
        <a:srgbClr val="C6969C"/>
      </a:accent1>
      <a:accent2>
        <a:srgbClr val="BA907F"/>
      </a:accent2>
      <a:accent3>
        <a:srgbClr val="AFA283"/>
      </a:accent3>
      <a:accent4>
        <a:srgbClr val="A1A873"/>
      </a:accent4>
      <a:accent5>
        <a:srgbClr val="94AA81"/>
      </a:accent5>
      <a:accent6>
        <a:srgbClr val="7AB078"/>
      </a:accent6>
      <a:hlink>
        <a:srgbClr val="568E87"/>
      </a:hlink>
      <a:folHlink>
        <a:srgbClr val="7F7F7F"/>
      </a:folHlink>
    </a:clrScheme>
    <a:fontScheme name="Avenir">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dientRiseVTI" id="{C2FC082F-B444-4222-AF20-78444CCB5722}" vid="{39F213E4-0CBC-40CB-B3F6-8C5562B6B99A}"/>
    </a:ext>
  </a:extLst>
</a:theme>
</file>

<file path=docProps/app.xml><?xml version="1.0" encoding="utf-8"?>
<Properties xmlns="http://schemas.openxmlformats.org/officeDocument/2006/extended-properties" xmlns:vt="http://schemas.openxmlformats.org/officeDocument/2006/docPropsVTypes">
  <TotalTime>325</TotalTime>
  <Words>2057</Words>
  <Application>Microsoft Office PowerPoint</Application>
  <PresentationFormat>Widescreen</PresentationFormat>
  <Paragraphs>201</Paragraphs>
  <Slides>63</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63</vt:i4>
      </vt:variant>
    </vt:vector>
  </HeadingPairs>
  <TitlesOfParts>
    <vt:vector size="69" baseType="lpstr">
      <vt:lpstr>Arial</vt:lpstr>
      <vt:lpstr>Avenir Next LT Pro</vt:lpstr>
      <vt:lpstr>Calibri</vt:lpstr>
      <vt:lpstr>inherit</vt:lpstr>
      <vt:lpstr>Times New Roman</vt:lpstr>
      <vt:lpstr>GradientRiseVTI</vt:lpstr>
      <vt:lpstr> REPUBLIC OF PARTIES AND  COLD WAR REPUBLIC</vt:lpstr>
      <vt:lpstr>  FASCISM</vt:lpstr>
      <vt:lpstr>Fascism   authoritariAN  or  totalitarian</vt:lpstr>
      <vt:lpstr>25 OCTOBER 1936 BERLIN-ROME AXIS</vt:lpstr>
      <vt:lpstr>ALLIED BOMBING IN ITALY</vt:lpstr>
      <vt:lpstr>MUSSOLINI   25 July 1943</vt:lpstr>
      <vt:lpstr>FROM FASCISM TO ANTIFASCISM?</vt:lpstr>
      <vt:lpstr>8 SEPTEMBER 1943</vt:lpstr>
      <vt:lpstr>THREE DIFFErent COUNTRIES</vt:lpstr>
      <vt:lpstr>PARTY DEMOCRACY</vt:lpstr>
      <vt:lpstr>APRIL 1944 – SALERNO TURN</vt:lpstr>
      <vt:lpstr>4 JUNE 1944: ROME LIBERATION</vt:lpstr>
      <vt:lpstr>THREE KIND OF RESISTANCE WARS</vt:lpstr>
      <vt:lpstr>ALCIDE DE GASPERI</vt:lpstr>
      <vt:lpstr>THREE KEY DECISIONS</vt:lpstr>
      <vt:lpstr>2 June 1946</vt:lpstr>
      <vt:lpstr>FASCISM AS A PARENTHESIS</vt:lpstr>
      <vt:lpstr>1947: a turning point</vt:lpstr>
      <vt:lpstr>HARRY S. TRUMAN 1884-1972</vt:lpstr>
      <vt:lpstr>Containment – 12, March 1947</vt:lpstr>
      <vt:lpstr>JANUARY – MAY 1947</vt:lpstr>
      <vt:lpstr>George marshall  1880-1959</vt:lpstr>
      <vt:lpstr>MARSHALL: APRIL 1947</vt:lpstr>
      <vt:lpstr>KENNAN: MAY 1947</vt:lpstr>
      <vt:lpstr>EUROPEAN RECOVERY Program – JUNE 1947</vt:lpstr>
      <vt:lpstr>EUROPEAN RECOVERY Program– JUNE 1947</vt:lpstr>
      <vt:lpstr>EUROPEAN RECOVERY Program – JUNE 1947</vt:lpstr>
      <vt:lpstr>EUROPEAN RECOVERY Program – JUNE 1947</vt:lpstr>
      <vt:lpstr>containment</vt:lpstr>
      <vt:lpstr>containment</vt:lpstr>
      <vt:lpstr>EUROPEAN RECOVERY PLAN – JUNE 1947</vt:lpstr>
      <vt:lpstr>COMINFORM: SEPTEMBER 1947</vt:lpstr>
      <vt:lpstr>COMINFORM: SEPTEMBER 1947</vt:lpstr>
      <vt:lpstr>JANUARY 1948</vt:lpstr>
      <vt:lpstr>DUNN TO THE SECRETARY OF STATE – 7FEBRUARY 1948</vt:lpstr>
      <vt:lpstr>NATIONAL SECURITY COUNCIL  8 MARCH 1948</vt:lpstr>
      <vt:lpstr> 18 APRIL 1948</vt:lpstr>
      <vt:lpstr>18 APRIL 1948</vt:lpstr>
      <vt:lpstr>18 APRIL 1948</vt:lpstr>
      <vt:lpstr>CENTRISM</vt:lpstr>
      <vt:lpstr>EUROPEANISM FOR ITALY</vt:lpstr>
      <vt:lpstr>THE CHANGE</vt:lpstr>
      <vt:lpstr>1956</vt:lpstr>
      <vt:lpstr>1956</vt:lpstr>
      <vt:lpstr>AGAINST THE «OPENING TO THE LEFT»</vt:lpstr>
      <vt:lpstr>AGAINST THE «OPENING TO THE LEFT»</vt:lpstr>
      <vt:lpstr>THE SIXTIES AND THE CHANGE</vt:lpstr>
      <vt:lpstr>COMPLICATED SEVENTIES</vt:lpstr>
      <vt:lpstr>Détente 1969-1979</vt:lpstr>
      <vt:lpstr>YEARS OF LEAD (ANNI DI PIOMBO)</vt:lpstr>
      <vt:lpstr>COMMUNISTS AT THE POWER? </vt:lpstr>
      <vt:lpstr>DARKEST DAYS OF THE REPUBLIC</vt:lpstr>
      <vt:lpstr>MORO’S LETTERS FROM THE «JAIL»</vt:lpstr>
      <vt:lpstr>PENTAPARTITO</vt:lpstr>
      <vt:lpstr>END OF ITALIAN COLD WAR</vt:lpstr>
      <vt:lpstr>END OF ITALIAN COLD WAR</vt:lpstr>
      <vt:lpstr>1989-1992: EUROPEAN ACCELERATION</vt:lpstr>
      <vt:lpstr>TANGENTOPOLI</vt:lpstr>
      <vt:lpstr>A technician to lead italian transitioN? </vt:lpstr>
      <vt:lpstr>A BUSINESSMAN IN POLITICS</vt:lpstr>
      <vt:lpstr>1994: A POLITICAL REVOLUTION? </vt:lpstr>
      <vt:lpstr>The real revolution in 1994</vt:lpstr>
      <vt:lpstr>30 years after the fall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REPUBLIC OF PARTIES AND  COLD WAR REPUBLIC</dc:title>
  <dc:creator>Michele Marchi</dc:creator>
  <cp:lastModifiedBy>Michele Marchi</cp:lastModifiedBy>
  <cp:revision>26</cp:revision>
  <dcterms:created xsi:type="dcterms:W3CDTF">2021-09-28T10:07:08Z</dcterms:created>
  <dcterms:modified xsi:type="dcterms:W3CDTF">2021-10-08T13:44:56Z</dcterms:modified>
</cp:coreProperties>
</file>