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6" r:id="rId3"/>
    <p:sldId id="264" r:id="rId4"/>
    <p:sldId id="265" r:id="rId5"/>
    <p:sldId id="283" r:id="rId6"/>
    <p:sldId id="284" r:id="rId7"/>
    <p:sldId id="285" r:id="rId8"/>
    <p:sldId id="297" r:id="rId9"/>
    <p:sldId id="267" r:id="rId10"/>
    <p:sldId id="282" r:id="rId11"/>
    <p:sldId id="269" r:id="rId12"/>
    <p:sldId id="268" r:id="rId13"/>
    <p:sldId id="266" r:id="rId14"/>
    <p:sldId id="270" r:id="rId15"/>
    <p:sldId id="257" r:id="rId16"/>
    <p:sldId id="286" r:id="rId17"/>
    <p:sldId id="287" r:id="rId18"/>
    <p:sldId id="271" r:id="rId19"/>
    <p:sldId id="258" r:id="rId20"/>
    <p:sldId id="295" r:id="rId21"/>
    <p:sldId id="288" r:id="rId22"/>
    <p:sldId id="259" r:id="rId23"/>
    <p:sldId id="260" r:id="rId24"/>
    <p:sldId id="261" r:id="rId25"/>
    <p:sldId id="262" r:id="rId26"/>
    <p:sldId id="289" r:id="rId27"/>
    <p:sldId id="290" r:id="rId28"/>
    <p:sldId id="291" r:id="rId29"/>
    <p:sldId id="272" r:id="rId30"/>
    <p:sldId id="273" r:id="rId31"/>
    <p:sldId id="274" r:id="rId32"/>
    <p:sldId id="275" r:id="rId33"/>
    <p:sldId id="263" r:id="rId34"/>
    <p:sldId id="276" r:id="rId35"/>
    <p:sldId id="292" r:id="rId36"/>
    <p:sldId id="293" r:id="rId37"/>
    <p:sldId id="294" r:id="rId38"/>
    <p:sldId id="277" r:id="rId39"/>
    <p:sldId id="278" r:id="rId40"/>
    <p:sldId id="279" r:id="rId41"/>
    <p:sldId id="281" r:id="rId42"/>
    <p:sldId id="280" r:id="rId4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9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B28BE7FF-C92E-444A-9C25-2B27CF5BDC56}" type="datetimeFigureOut">
              <a:rPr lang="it-IT" smtClean="0"/>
              <a:pPr/>
              <a:t>19/10/2022</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E95D624B-8EF6-4602-84D1-1EBE1CC45D52}"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28BE7FF-C92E-444A-9C25-2B27CF5BDC56}" type="datetimeFigureOut">
              <a:rPr lang="it-IT" smtClean="0"/>
              <a:pPr/>
              <a:t>19/10/2022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95D624B-8EF6-4602-84D1-1EBE1CC45D5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B28BE7FF-C92E-444A-9C25-2B27CF5BDC56}" type="datetimeFigureOut">
              <a:rPr lang="it-IT" smtClean="0"/>
              <a:pPr/>
              <a:t>19/10/2022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95D624B-8EF6-4602-84D1-1EBE1CC45D5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4"/>
          </p:nvPr>
        </p:nvSpPr>
        <p:spPr/>
        <p:txBody>
          <a:bodyPr rtlCol="0"/>
          <a:lstStyle/>
          <a:p>
            <a:fld id="{B28BE7FF-C92E-444A-9C25-2B27CF5BDC56}" type="datetimeFigureOut">
              <a:rPr lang="it-IT" smtClean="0"/>
              <a:pPr/>
              <a:t>19/10/2022</a:t>
            </a:fld>
            <a:endParaRPr lang="it-IT"/>
          </a:p>
        </p:txBody>
      </p:sp>
      <p:sp>
        <p:nvSpPr>
          <p:cNvPr id="9" name="Segnaposto numero diapositiva 8"/>
          <p:cNvSpPr>
            <a:spLocks noGrp="1"/>
          </p:cNvSpPr>
          <p:nvPr>
            <p:ph type="sldNum" sz="quarter" idx="15"/>
          </p:nvPr>
        </p:nvSpPr>
        <p:spPr/>
        <p:txBody>
          <a:bodyPr rtlCol="0"/>
          <a:lstStyle/>
          <a:p>
            <a:fld id="{E95D624B-8EF6-4602-84D1-1EBE1CC45D52}" type="slidenum">
              <a:rPr lang="it-IT" smtClean="0"/>
              <a:pPr/>
              <a:t>‹N›</a:t>
            </a:fld>
            <a:endParaRPr lang="it-IT"/>
          </a:p>
        </p:txBody>
      </p:sp>
      <p:sp>
        <p:nvSpPr>
          <p:cNvPr id="10" name="Segnaposto piè di pagina 9"/>
          <p:cNvSpPr>
            <a:spLocks noGrp="1"/>
          </p:cNvSpPr>
          <p:nvPr>
            <p:ph type="ftr" sz="quarter" idx="16"/>
          </p:nvPr>
        </p:nvSpPr>
        <p:spPr/>
        <p:txBody>
          <a:bodyPr rtlCol="0"/>
          <a:lstStyle/>
          <a:p>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B28BE7FF-C92E-444A-9C25-2B27CF5BDC56}" type="datetimeFigureOut">
              <a:rPr lang="it-IT" smtClean="0"/>
              <a:pPr/>
              <a:t>19/10/2022</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E95D624B-8EF6-4602-84D1-1EBE1CC45D5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5" name="Segnaposto data 4"/>
          <p:cNvSpPr>
            <a:spLocks noGrp="1"/>
          </p:cNvSpPr>
          <p:nvPr>
            <p:ph type="dt" sz="half" idx="10"/>
          </p:nvPr>
        </p:nvSpPr>
        <p:spPr/>
        <p:txBody>
          <a:bodyPr/>
          <a:lstStyle/>
          <a:p>
            <a:fld id="{B28BE7FF-C92E-444A-9C25-2B27CF5BDC56}" type="datetimeFigureOut">
              <a:rPr lang="it-IT" smtClean="0"/>
              <a:pPr/>
              <a:t>19/10/2022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95D624B-8EF6-4602-84D1-1EBE1CC45D52}"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a:t>Fare clic per modificare lo stile del titolo</a:t>
            </a:r>
            <a:endParaRPr kumimoji="0" lang="en-US"/>
          </a:p>
        </p:txBody>
      </p:sp>
      <p:sp>
        <p:nvSpPr>
          <p:cNvPr id="7" name="Segnaposto data 6"/>
          <p:cNvSpPr>
            <a:spLocks noGrp="1"/>
          </p:cNvSpPr>
          <p:nvPr>
            <p:ph type="dt" sz="half" idx="10"/>
          </p:nvPr>
        </p:nvSpPr>
        <p:spPr/>
        <p:txBody>
          <a:bodyPr/>
          <a:lstStyle/>
          <a:p>
            <a:fld id="{B28BE7FF-C92E-444A-9C25-2B27CF5BDC56}" type="datetimeFigureOut">
              <a:rPr lang="it-IT" smtClean="0"/>
              <a:pPr/>
              <a:t>19/10/2022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95D624B-8EF6-4602-84D1-1EBE1CC45D52}"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6" name="Segnaposto data 5"/>
          <p:cNvSpPr>
            <a:spLocks noGrp="1"/>
          </p:cNvSpPr>
          <p:nvPr>
            <p:ph type="dt" sz="half" idx="10"/>
          </p:nvPr>
        </p:nvSpPr>
        <p:spPr/>
        <p:txBody>
          <a:bodyPr rtlCol="0"/>
          <a:lstStyle/>
          <a:p>
            <a:fld id="{B28BE7FF-C92E-444A-9C25-2B27CF5BDC56}" type="datetimeFigureOut">
              <a:rPr lang="it-IT" smtClean="0"/>
              <a:pPr/>
              <a:t>19/10/2022</a:t>
            </a:fld>
            <a:endParaRPr lang="it-IT"/>
          </a:p>
        </p:txBody>
      </p:sp>
      <p:sp>
        <p:nvSpPr>
          <p:cNvPr id="7" name="Segnaposto numero diapositiva 6"/>
          <p:cNvSpPr>
            <a:spLocks noGrp="1"/>
          </p:cNvSpPr>
          <p:nvPr>
            <p:ph type="sldNum" sz="quarter" idx="11"/>
          </p:nvPr>
        </p:nvSpPr>
        <p:spPr/>
        <p:txBody>
          <a:bodyPr rtlCol="0"/>
          <a:lstStyle/>
          <a:p>
            <a:fld id="{E95D624B-8EF6-4602-84D1-1EBE1CC45D52}" type="slidenum">
              <a:rPr lang="it-IT" smtClean="0"/>
              <a:pPr/>
              <a:t>‹N›</a:t>
            </a:fld>
            <a:endParaRPr lang="it-IT"/>
          </a:p>
        </p:txBody>
      </p:sp>
      <p:sp>
        <p:nvSpPr>
          <p:cNvPr id="8" name="Segnaposto piè di pagina 7"/>
          <p:cNvSpPr>
            <a:spLocks noGrp="1"/>
          </p:cNvSpPr>
          <p:nvPr>
            <p:ph type="ftr" sz="quarter" idx="12"/>
          </p:nvPr>
        </p:nvSpPr>
        <p:spPr/>
        <p:txBody>
          <a:bodyPr rtlCol="0"/>
          <a:lstStyle/>
          <a:p>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28BE7FF-C92E-444A-9C25-2B27CF5BDC56}" type="datetimeFigureOut">
              <a:rPr lang="it-IT" smtClean="0"/>
              <a:pPr/>
              <a:t>19/10/2022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95D624B-8EF6-4602-84D1-1EBE1CC45D5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21" name="Segnaposto data 20"/>
          <p:cNvSpPr>
            <a:spLocks noGrp="1"/>
          </p:cNvSpPr>
          <p:nvPr>
            <p:ph type="dt" sz="half" idx="14"/>
          </p:nvPr>
        </p:nvSpPr>
        <p:spPr/>
        <p:txBody>
          <a:bodyPr rtlCol="0"/>
          <a:lstStyle/>
          <a:p>
            <a:fld id="{B28BE7FF-C92E-444A-9C25-2B27CF5BDC56}" type="datetimeFigureOut">
              <a:rPr lang="it-IT" smtClean="0"/>
              <a:pPr/>
              <a:t>19/10/2022</a:t>
            </a:fld>
            <a:endParaRPr lang="it-IT"/>
          </a:p>
        </p:txBody>
      </p:sp>
      <p:sp>
        <p:nvSpPr>
          <p:cNvPr id="22" name="Segnaposto numero diapositiva 21"/>
          <p:cNvSpPr>
            <a:spLocks noGrp="1"/>
          </p:cNvSpPr>
          <p:nvPr>
            <p:ph type="sldNum" sz="quarter" idx="15"/>
          </p:nvPr>
        </p:nvSpPr>
        <p:spPr/>
        <p:txBody>
          <a:bodyPr rtlCol="0"/>
          <a:lstStyle/>
          <a:p>
            <a:fld id="{E95D624B-8EF6-4602-84D1-1EBE1CC45D52}" type="slidenum">
              <a:rPr lang="it-IT" smtClean="0"/>
              <a:pPr/>
              <a:t>‹N›</a:t>
            </a:fld>
            <a:endParaRPr lang="it-IT"/>
          </a:p>
        </p:txBody>
      </p:sp>
      <p:sp>
        <p:nvSpPr>
          <p:cNvPr id="23" name="Segnaposto piè di pagina 22"/>
          <p:cNvSpPr>
            <a:spLocks noGrp="1"/>
          </p:cNvSpPr>
          <p:nvPr>
            <p:ph type="ftr" sz="quarter" idx="16"/>
          </p:nvPr>
        </p:nvSpPr>
        <p:spPr/>
        <p:txBody>
          <a:bodyPr rtlCol="0"/>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B28BE7FF-C92E-444A-9C25-2B27CF5BDC56}" type="datetimeFigureOut">
              <a:rPr lang="it-IT" smtClean="0"/>
              <a:pPr/>
              <a:t>19/10/2022</a:t>
            </a:fld>
            <a:endParaRPr lang="it-IT"/>
          </a:p>
        </p:txBody>
      </p:sp>
      <p:sp>
        <p:nvSpPr>
          <p:cNvPr id="18" name="Segnaposto numero diapositiva 17"/>
          <p:cNvSpPr>
            <a:spLocks noGrp="1"/>
          </p:cNvSpPr>
          <p:nvPr>
            <p:ph type="sldNum" sz="quarter" idx="11"/>
          </p:nvPr>
        </p:nvSpPr>
        <p:spPr/>
        <p:txBody>
          <a:bodyPr rtlCol="0"/>
          <a:lstStyle/>
          <a:p>
            <a:fld id="{E95D624B-8EF6-4602-84D1-1EBE1CC45D52}" type="slidenum">
              <a:rPr lang="it-IT" smtClean="0"/>
              <a:pPr/>
              <a:t>‹N›</a:t>
            </a:fld>
            <a:endParaRPr lang="it-IT"/>
          </a:p>
        </p:txBody>
      </p:sp>
      <p:sp>
        <p:nvSpPr>
          <p:cNvPr id="21" name="Segnaposto piè di pagina 20"/>
          <p:cNvSpPr>
            <a:spLocks noGrp="1"/>
          </p:cNvSpPr>
          <p:nvPr>
            <p:ph type="ftr" sz="quarter" idx="12"/>
          </p:nvPr>
        </p:nvSpPr>
        <p:spPr/>
        <p:txBody>
          <a:bodyPr rtlCol="0"/>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28BE7FF-C92E-444A-9C25-2B27CF5BDC56}" type="datetimeFigureOut">
              <a:rPr lang="it-IT" smtClean="0"/>
              <a:pPr/>
              <a:t>19/10/2022</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95D624B-8EF6-4602-84D1-1EBE1CC45D52}"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a:r>
              <a:rPr lang="it-IT" dirty="0">
                <a:effectLst>
                  <a:outerShdw blurRad="38100" dist="38100" dir="2700000" algn="tl">
                    <a:srgbClr val="000000">
                      <a:alpha val="43137"/>
                    </a:srgbClr>
                  </a:outerShdw>
                </a:effectLst>
              </a:rPr>
              <a:t>ALGERIAN WAR AND FRENCH POLITICAL CRISIS 1958-1962</a:t>
            </a:r>
          </a:p>
        </p:txBody>
      </p:sp>
      <p:sp>
        <p:nvSpPr>
          <p:cNvPr id="3" name="Sottotitolo 2"/>
          <p:cNvSpPr>
            <a:spLocks noGrp="1"/>
          </p:cNvSpPr>
          <p:nvPr>
            <p:ph type="subTitle" idx="1"/>
          </p:nvPr>
        </p:nvSpPr>
        <p:spPr/>
        <p:txBody>
          <a:bodyPr/>
          <a:lstStyle/>
          <a:p>
            <a:pPr algn="ctr"/>
            <a:endParaRPr lang="it-IT" dirty="0"/>
          </a:p>
          <a:p>
            <a:pPr algn="ctr"/>
            <a:r>
              <a:rPr lang="it-IT" dirty="0"/>
              <a:t>COLONIAL AND INSTITUTIONAL CHANGES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THE PRESIDENT OF THE V REPUBLIC</a:t>
            </a:r>
          </a:p>
        </p:txBody>
      </p:sp>
      <p:sp>
        <p:nvSpPr>
          <p:cNvPr id="3" name="Segnaposto contenuto 2"/>
          <p:cNvSpPr>
            <a:spLocks noGrp="1"/>
          </p:cNvSpPr>
          <p:nvPr>
            <p:ph sz="quarter" idx="1"/>
          </p:nvPr>
        </p:nvSpPr>
        <p:spPr/>
        <p:txBody>
          <a:bodyPr/>
          <a:lstStyle/>
          <a:p>
            <a:pPr algn="ctr">
              <a:buNone/>
            </a:pPr>
            <a:r>
              <a:rPr lang="en-US" b="1" dirty="0"/>
              <a:t>The powers of the President</a:t>
            </a:r>
          </a:p>
          <a:p>
            <a:pPr algn="ctr">
              <a:buNone/>
            </a:pPr>
            <a:endParaRPr lang="it-IT" b="1" dirty="0"/>
          </a:p>
          <a:p>
            <a:pPr lvl="0"/>
            <a:r>
              <a:rPr lang="en-US" dirty="0"/>
              <a:t>Choose the Prime minister</a:t>
            </a:r>
            <a:endParaRPr lang="it-IT" dirty="0"/>
          </a:p>
          <a:p>
            <a:pPr lvl="0"/>
            <a:r>
              <a:rPr lang="en-US" dirty="0"/>
              <a:t>Can dissolve the Parliament</a:t>
            </a:r>
            <a:endParaRPr lang="it-IT" dirty="0"/>
          </a:p>
          <a:p>
            <a:pPr lvl="0"/>
            <a:r>
              <a:rPr lang="en-US" dirty="0"/>
              <a:t>Can address directly to the people through referenda</a:t>
            </a:r>
            <a:endParaRPr lang="it-IT" dirty="0"/>
          </a:p>
          <a:p>
            <a:pPr lvl="0"/>
            <a:r>
              <a:rPr lang="en-US" dirty="0"/>
              <a:t>Can use article 16 which gives him extraordinary powers (for a certain period of time) in case of serious danger for the independence of the Nation</a:t>
            </a:r>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5400" b="1" dirty="0">
                <a:effectLst>
                  <a:outerShdw blurRad="38100" dist="38100" dir="2700000" algn="tl">
                    <a:srgbClr val="000000">
                      <a:alpha val="43137"/>
                    </a:srgbClr>
                  </a:outerShdw>
                </a:effectLst>
              </a:rPr>
              <a:t>FIFTH REPUBLIC</a:t>
            </a:r>
          </a:p>
        </p:txBody>
      </p:sp>
      <p:pic>
        <p:nvPicPr>
          <p:cNvPr id="4" name="Segnaposto contenuto 3" descr="000_arp2666853_republique_gaulle_referendum_1920_web.jpg"/>
          <p:cNvPicPr>
            <a:picLocks noGrp="1" noChangeAspect="1"/>
          </p:cNvPicPr>
          <p:nvPr>
            <p:ph sz="quarter" idx="1"/>
          </p:nvPr>
        </p:nvPicPr>
        <p:blipFill>
          <a:blip r:embed="rId2" cstate="print"/>
          <a:stretch>
            <a:fillRect/>
          </a:stretch>
        </p:blipFill>
        <p:spPr>
          <a:xfrm>
            <a:off x="457200" y="1936750"/>
            <a:ext cx="7467600" cy="4200525"/>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DE GAULLE’S AMBIGUITY</a:t>
            </a:r>
          </a:p>
        </p:txBody>
      </p:sp>
      <p:sp>
        <p:nvSpPr>
          <p:cNvPr id="3" name="Segnaposto contenuto 2"/>
          <p:cNvSpPr>
            <a:spLocks noGrp="1"/>
          </p:cNvSpPr>
          <p:nvPr>
            <p:ph sz="quarter" idx="1"/>
          </p:nvPr>
        </p:nvSpPr>
        <p:spPr/>
        <p:txBody>
          <a:bodyPr>
            <a:normAutofit lnSpcReduction="10000"/>
          </a:bodyPr>
          <a:lstStyle/>
          <a:p>
            <a:pPr algn="ctr">
              <a:buNone/>
            </a:pPr>
            <a:r>
              <a:rPr lang="en-US" dirty="0"/>
              <a:t>For the first six months, </a:t>
            </a:r>
            <a:r>
              <a:rPr lang="en-US" b="1" dirty="0"/>
              <a:t>ambiguity</a:t>
            </a:r>
            <a:r>
              <a:rPr lang="en-US" dirty="0"/>
              <a:t> is the key word to describe de Gaulle’s attitude on Algerian question. Why?</a:t>
            </a:r>
            <a:endParaRPr lang="it-IT" dirty="0"/>
          </a:p>
          <a:p>
            <a:pPr lvl="0"/>
            <a:r>
              <a:rPr lang="en-US" dirty="0"/>
              <a:t>Because he needs the support, for the constitutional process, of a large majority of the population, also of that part that supported the so called French Algeria</a:t>
            </a:r>
            <a:endParaRPr lang="it-IT" dirty="0"/>
          </a:p>
          <a:p>
            <a:pPr lvl="0"/>
            <a:r>
              <a:rPr lang="en-US" dirty="0"/>
              <a:t>Because he needs to change the institutional system, empowering the executive power (the President of the Republic)</a:t>
            </a:r>
            <a:endParaRPr lang="it-IT" dirty="0"/>
          </a:p>
          <a:p>
            <a:pPr lvl="0"/>
            <a:r>
              <a:rPr lang="en-US" dirty="0"/>
              <a:t>Because he needs to control both the army and the so called </a:t>
            </a:r>
            <a:r>
              <a:rPr lang="en-US" dirty="0" err="1"/>
              <a:t>pieds</a:t>
            </a:r>
            <a:r>
              <a:rPr lang="en-US" dirty="0"/>
              <a:t>-noirs so important for his coming back to power</a:t>
            </a:r>
            <a:endParaRPr lang="it-IT" dirty="0"/>
          </a:p>
          <a:p>
            <a:endParaRPr lang="it-IT"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“JE VOUS AI COMPRIS!”</a:t>
            </a:r>
          </a:p>
        </p:txBody>
      </p:sp>
      <p:pic>
        <p:nvPicPr>
          <p:cNvPr id="4" name="Segnaposto contenuto 3" descr="4623211.jpg"/>
          <p:cNvPicPr>
            <a:picLocks noGrp="1" noChangeAspect="1"/>
          </p:cNvPicPr>
          <p:nvPr>
            <p:ph sz="quarter" idx="1"/>
          </p:nvPr>
        </p:nvPicPr>
        <p:blipFill>
          <a:blip r:embed="rId2" cstate="print"/>
          <a:stretch>
            <a:fillRect/>
          </a:stretch>
        </p:blipFill>
        <p:spPr>
          <a:xfrm>
            <a:off x="531888" y="1600200"/>
            <a:ext cx="7318223" cy="4873625"/>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16 </a:t>
            </a:r>
            <a:r>
              <a:rPr lang="it-IT" sz="3600" b="1" dirty="0" err="1">
                <a:effectLst>
                  <a:outerShdw blurRad="38100" dist="38100" dir="2700000" algn="tl">
                    <a:srgbClr val="000000">
                      <a:alpha val="43137"/>
                    </a:srgbClr>
                  </a:outerShdw>
                </a:effectLst>
              </a:rPr>
              <a:t>th</a:t>
            </a:r>
            <a:r>
              <a:rPr lang="it-IT" sz="3600" b="1" dirty="0">
                <a:effectLst>
                  <a:outerShdw blurRad="38100" dist="38100" dir="2700000" algn="tl">
                    <a:srgbClr val="000000">
                      <a:alpha val="43137"/>
                    </a:srgbClr>
                  </a:outerShdw>
                </a:effectLst>
              </a:rPr>
              <a:t> SEPTEMBER 1959</a:t>
            </a:r>
          </a:p>
        </p:txBody>
      </p:sp>
      <p:sp>
        <p:nvSpPr>
          <p:cNvPr id="3" name="Segnaposto contenuto 2"/>
          <p:cNvSpPr>
            <a:spLocks noGrp="1"/>
          </p:cNvSpPr>
          <p:nvPr>
            <p:ph sz="quarter" idx="1"/>
          </p:nvPr>
        </p:nvSpPr>
        <p:spPr/>
        <p:txBody>
          <a:bodyPr>
            <a:normAutofit fontScale="85000" lnSpcReduction="20000"/>
          </a:bodyPr>
          <a:lstStyle/>
          <a:p>
            <a:pPr algn="ctr">
              <a:buNone/>
            </a:pPr>
            <a:r>
              <a:rPr lang="en-US" sz="2800" b="1" dirty="0"/>
              <a:t>Algerian’s choice for self-determination</a:t>
            </a:r>
          </a:p>
          <a:p>
            <a:pPr algn="ctr">
              <a:buNone/>
            </a:pPr>
            <a:endParaRPr lang="en-US" sz="2800" b="1" dirty="0"/>
          </a:p>
          <a:p>
            <a:pPr lvl="0"/>
            <a:r>
              <a:rPr lang="en-US" sz="2800" b="1" dirty="0"/>
              <a:t>Secession</a:t>
            </a:r>
            <a:r>
              <a:rPr lang="en-US" sz="2800" dirty="0"/>
              <a:t> (that means France’s immediate departure and ending of the Constantine Plan (a vast program of economic and social investment for Muslim population)</a:t>
            </a:r>
            <a:endParaRPr lang="it-IT" sz="2800" dirty="0"/>
          </a:p>
          <a:p>
            <a:pPr lvl="0"/>
            <a:r>
              <a:rPr lang="en-US" sz="2800" b="1" dirty="0"/>
              <a:t>Complete </a:t>
            </a:r>
            <a:r>
              <a:rPr lang="en-US" sz="2800" b="1" dirty="0" err="1"/>
              <a:t>francization</a:t>
            </a:r>
            <a:r>
              <a:rPr lang="en-US" sz="2800" dirty="0"/>
              <a:t>, Algerians would enjoy the same political and social rights, making them an integral part of the French people</a:t>
            </a:r>
            <a:endParaRPr lang="it-IT" sz="2800" dirty="0"/>
          </a:p>
          <a:p>
            <a:pPr lvl="0"/>
            <a:r>
              <a:rPr lang="en-US" sz="2800" b="1" dirty="0"/>
              <a:t>The government of Algerians by Algerians</a:t>
            </a:r>
            <a:r>
              <a:rPr lang="en-US" sz="2800" dirty="0"/>
              <a:t> backed up by French help and in close relationship with her as regards the economy, education, defense and foreign relations. In this case the regime of Algeria should be of federal type</a:t>
            </a:r>
            <a:endParaRPr lang="it-IT" sz="2800" dirty="0"/>
          </a:p>
          <a:p>
            <a:pPr algn="ctr">
              <a:buNone/>
            </a:pPr>
            <a:endParaRPr lang="it-IT" sz="28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26 AUGUST 1959</a:t>
            </a:r>
          </a:p>
        </p:txBody>
      </p:sp>
      <p:sp>
        <p:nvSpPr>
          <p:cNvPr id="3" name="Segnaposto contenuto 2"/>
          <p:cNvSpPr>
            <a:spLocks noGrp="1"/>
          </p:cNvSpPr>
          <p:nvPr>
            <p:ph sz="quarter" idx="1"/>
          </p:nvPr>
        </p:nvSpPr>
        <p:spPr/>
        <p:txBody>
          <a:bodyPr/>
          <a:lstStyle/>
          <a:p>
            <a:pPr algn="ctr">
              <a:buNone/>
            </a:pPr>
            <a:endParaRPr lang="en-US" sz="3600" dirty="0"/>
          </a:p>
          <a:p>
            <a:pPr algn="ctr">
              <a:buNone/>
            </a:pPr>
            <a:r>
              <a:rPr lang="en-US" sz="3600" dirty="0"/>
              <a:t>“In this order of affairs, it is necessary to march or die. I have chosen to march, but that does not prevent the fact that one can also die” </a:t>
            </a:r>
            <a:endParaRPr lang="it-IT" sz="3600" dirty="0"/>
          </a:p>
          <a:p>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t>27 AUGUST 1959</a:t>
            </a:r>
          </a:p>
        </p:txBody>
      </p:sp>
      <p:sp>
        <p:nvSpPr>
          <p:cNvPr id="3" name="Segnaposto contenuto 2"/>
          <p:cNvSpPr>
            <a:spLocks noGrp="1"/>
          </p:cNvSpPr>
          <p:nvPr>
            <p:ph sz="quarter" idx="1"/>
          </p:nvPr>
        </p:nvSpPr>
        <p:spPr/>
        <p:txBody>
          <a:bodyPr/>
          <a:lstStyle/>
          <a:p>
            <a:pPr lvl="0" algn="ctr">
              <a:buNone/>
            </a:pPr>
            <a:r>
              <a:rPr lang="en-US" b="1" u="sng" dirty="0"/>
              <a:t>De Gaulle flew to Algeria to visit the army</a:t>
            </a:r>
            <a:r>
              <a:rPr lang="en-US" dirty="0"/>
              <a:t> </a:t>
            </a:r>
          </a:p>
          <a:p>
            <a:pPr lvl="0">
              <a:buNone/>
            </a:pPr>
            <a:endParaRPr lang="en-US" dirty="0"/>
          </a:p>
          <a:p>
            <a:pPr lvl="0">
              <a:buNone/>
            </a:pPr>
            <a:r>
              <a:rPr lang="en-US" dirty="0"/>
              <a:t>A lot of generals exposed to him their point of view on French Algeria. </a:t>
            </a:r>
          </a:p>
          <a:p>
            <a:pPr lvl="0">
              <a:buNone/>
            </a:pPr>
            <a:endParaRPr lang="en-US" dirty="0"/>
          </a:p>
          <a:p>
            <a:pPr lvl="0">
              <a:buNone/>
            </a:pPr>
            <a:r>
              <a:rPr lang="en-US" dirty="0"/>
              <a:t>De Gaulle listened to them, but finally he spoke to a hundred senior officers and he underlined the importance of </a:t>
            </a:r>
            <a:r>
              <a:rPr lang="en-US" b="1" dirty="0"/>
              <a:t>loyalty and obedience</a:t>
            </a:r>
            <a:endParaRPr lang="en-US" dirty="0"/>
          </a:p>
          <a:p>
            <a:pPr lvl="0">
              <a:buNone/>
            </a:pPr>
            <a:endParaRPr lang="en-US" dirty="0"/>
          </a:p>
          <a:p>
            <a:pPr lvl="0">
              <a:buNone/>
            </a:pPr>
            <a:r>
              <a:rPr lang="en-US" dirty="0"/>
              <a:t>A warning to all: </a:t>
            </a:r>
            <a:r>
              <a:rPr lang="en-US" b="1" dirty="0"/>
              <a:t>no rebellion at all</a:t>
            </a:r>
            <a:endParaRPr lang="it-IT" dirty="0"/>
          </a:p>
          <a:p>
            <a:pPr>
              <a:buNone/>
            </a:pPr>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SEPTEMBER, 2 - 1959</a:t>
            </a:r>
          </a:p>
        </p:txBody>
      </p:sp>
      <p:sp>
        <p:nvSpPr>
          <p:cNvPr id="3" name="Segnaposto contenuto 2"/>
          <p:cNvSpPr>
            <a:spLocks noGrp="1"/>
          </p:cNvSpPr>
          <p:nvPr>
            <p:ph sz="quarter" idx="1"/>
          </p:nvPr>
        </p:nvSpPr>
        <p:spPr/>
        <p:txBody>
          <a:bodyPr/>
          <a:lstStyle/>
          <a:p>
            <a:pPr algn="ctr">
              <a:buNone/>
            </a:pPr>
            <a:r>
              <a:rPr lang="it-IT" b="1" dirty="0"/>
              <a:t>D. EISENHOWER VISIT TO PARIS</a:t>
            </a:r>
          </a:p>
          <a:p>
            <a:pPr algn="ctr">
              <a:buNone/>
            </a:pPr>
            <a:endParaRPr lang="it-IT" b="1" dirty="0"/>
          </a:p>
          <a:p>
            <a:pPr lvl="0"/>
            <a:r>
              <a:rPr lang="en-US" dirty="0"/>
              <a:t>He didn’t endorse the French Grand design for a </a:t>
            </a:r>
            <a:r>
              <a:rPr lang="en-US" dirty="0" err="1"/>
              <a:t>Eurafrican</a:t>
            </a:r>
            <a:r>
              <a:rPr lang="en-US" dirty="0"/>
              <a:t> wing of </a:t>
            </a:r>
            <a:r>
              <a:rPr lang="en-US" dirty="0" err="1"/>
              <a:t>Nato</a:t>
            </a:r>
            <a:r>
              <a:rPr lang="en-US" dirty="0"/>
              <a:t> </a:t>
            </a:r>
          </a:p>
          <a:p>
            <a:pPr lvl="0">
              <a:buNone/>
            </a:pPr>
            <a:endParaRPr lang="it-IT" dirty="0"/>
          </a:p>
          <a:p>
            <a:pPr lvl="0"/>
            <a:r>
              <a:rPr lang="en-US" dirty="0"/>
              <a:t>He didn’t assure that US would abstain from next UN vote on Algeria</a:t>
            </a:r>
          </a:p>
          <a:p>
            <a:pPr lvl="0">
              <a:buNone/>
            </a:pPr>
            <a:endParaRPr lang="it-IT" dirty="0"/>
          </a:p>
          <a:p>
            <a:pPr lvl="0"/>
            <a:r>
              <a:rPr lang="en-US" dirty="0"/>
              <a:t>Thirdly he remembered US’s anti-colonial tradition</a:t>
            </a:r>
            <a:endParaRPr lang="it-IT" dirty="0"/>
          </a:p>
          <a:p>
            <a:pPr algn="ctr">
              <a:buNone/>
            </a:pPr>
            <a:endParaRPr lang="it-IT"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400" b="1" dirty="0" err="1">
                <a:effectLst>
                  <a:outerShdw blurRad="38100" dist="38100" dir="2700000" algn="tl">
                    <a:srgbClr val="000000">
                      <a:alpha val="43137"/>
                    </a:srgbClr>
                  </a:outerShdw>
                </a:effectLst>
              </a:rPr>
              <a:t>General</a:t>
            </a:r>
            <a:r>
              <a:rPr lang="it-IT" sz="4400" b="1" dirty="0">
                <a:effectLst>
                  <a:outerShdw blurRad="38100" dist="38100" dir="2700000" algn="tl">
                    <a:srgbClr val="000000">
                      <a:alpha val="43137"/>
                    </a:srgbClr>
                  </a:outerShdw>
                </a:effectLst>
              </a:rPr>
              <a:t> </a:t>
            </a:r>
            <a:r>
              <a:rPr lang="it-IT" sz="4400" b="1" dirty="0" err="1">
                <a:effectLst>
                  <a:outerShdw blurRad="38100" dist="38100" dir="2700000" algn="tl">
                    <a:srgbClr val="000000">
                      <a:alpha val="43137"/>
                    </a:srgbClr>
                  </a:outerShdw>
                </a:effectLst>
              </a:rPr>
              <a:t>massu</a:t>
            </a:r>
            <a:endParaRPr lang="it-IT" sz="4400" b="1" dirty="0">
              <a:effectLst>
                <a:outerShdw blurRad="38100" dist="38100" dir="2700000" algn="tl">
                  <a:srgbClr val="000000">
                    <a:alpha val="43137"/>
                  </a:srgbClr>
                </a:outerShdw>
              </a:effectLst>
            </a:endParaRPr>
          </a:p>
        </p:txBody>
      </p:sp>
      <p:pic>
        <p:nvPicPr>
          <p:cNvPr id="4" name="Segnaposto contenuto 3" descr="7cd22c94ec57ccf74097a2fee2590f44.jpg"/>
          <p:cNvPicPr>
            <a:picLocks noGrp="1" noChangeAspect="1"/>
          </p:cNvPicPr>
          <p:nvPr>
            <p:ph sz="quarter" idx="1"/>
          </p:nvPr>
        </p:nvPicPr>
        <p:blipFill>
          <a:blip r:embed="rId2" cstate="print"/>
          <a:stretch>
            <a:fillRect/>
          </a:stretch>
        </p:blipFill>
        <p:spPr>
          <a:xfrm>
            <a:off x="2609001" y="1600200"/>
            <a:ext cx="3163998" cy="4873625"/>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18 JANUARY 1960</a:t>
            </a:r>
          </a:p>
        </p:txBody>
      </p:sp>
      <p:sp>
        <p:nvSpPr>
          <p:cNvPr id="3" name="Segnaposto contenuto 2"/>
          <p:cNvSpPr>
            <a:spLocks noGrp="1"/>
          </p:cNvSpPr>
          <p:nvPr>
            <p:ph sz="quarter" idx="1"/>
          </p:nvPr>
        </p:nvSpPr>
        <p:spPr/>
        <p:txBody>
          <a:bodyPr/>
          <a:lstStyle/>
          <a:p>
            <a:pPr algn="ctr">
              <a:buNone/>
            </a:pPr>
            <a:endParaRPr lang="en-US" sz="3200" dirty="0"/>
          </a:p>
          <a:p>
            <a:pPr algn="ctr">
              <a:buNone/>
            </a:pPr>
            <a:r>
              <a:rPr lang="en-US" sz="3200" dirty="0"/>
              <a:t>“We no longer understand the policy of President de Gaulle. Our greatest disillusion has been to see General de Gaulle become a man of the Left. […] Myself and the majority of officers in a position of command will not execute unconditionally the orders of the head of State” </a:t>
            </a:r>
            <a:endParaRPr lang="it-IT" sz="3200" dirty="0"/>
          </a:p>
          <a:p>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4562D0-9C56-40E7-9CDF-8E20E624213C}"/>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ALGERIA FOR FRANCE</a:t>
            </a:r>
          </a:p>
        </p:txBody>
      </p:sp>
      <p:pic>
        <p:nvPicPr>
          <p:cNvPr id="5" name="Segnaposto contenuto 4" descr="Immagine che contiene mappa&#10;&#10;Descrizione generata automaticamente">
            <a:extLst>
              <a:ext uri="{FF2B5EF4-FFF2-40B4-BE49-F238E27FC236}">
                <a16:creationId xmlns:a16="http://schemas.microsoft.com/office/drawing/2014/main" id="{C05F0336-EEAB-4DC1-B0AE-77A74D600E10}"/>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737539" y="1600200"/>
            <a:ext cx="6906922" cy="4873625"/>
          </a:xfrm>
        </p:spPr>
      </p:pic>
    </p:spTree>
    <p:extLst>
      <p:ext uri="{BB962C8B-B14F-4D97-AF65-F5344CB8AC3E}">
        <p14:creationId xmlns:p14="http://schemas.microsoft.com/office/powerpoint/2010/main" val="1213938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F154C0-03FC-42CD-A400-19D974D994BC}"/>
              </a:ext>
            </a:extLst>
          </p:cNvPr>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GAULE – TV – 29 JANUARY 1960</a:t>
            </a:r>
          </a:p>
        </p:txBody>
      </p:sp>
      <p:pic>
        <p:nvPicPr>
          <p:cNvPr id="5" name="Segnaposto contenuto 4" descr="Immagine che contiene persona, uomo, nero, tuta&#10;&#10;Descrizione generata automaticamente">
            <a:extLst>
              <a:ext uri="{FF2B5EF4-FFF2-40B4-BE49-F238E27FC236}">
                <a16:creationId xmlns:a16="http://schemas.microsoft.com/office/drawing/2014/main" id="{275990F4-1425-4900-A111-46B98C769562}"/>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752600" y="1861052"/>
            <a:ext cx="5339680" cy="4004760"/>
          </a:xfrm>
        </p:spPr>
      </p:pic>
    </p:spTree>
    <p:extLst>
      <p:ext uri="{BB962C8B-B14F-4D97-AF65-F5344CB8AC3E}">
        <p14:creationId xmlns:p14="http://schemas.microsoft.com/office/powerpoint/2010/main" val="4191651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t>JANUARY, 29 – 1960 </a:t>
            </a:r>
          </a:p>
        </p:txBody>
      </p:sp>
      <p:sp>
        <p:nvSpPr>
          <p:cNvPr id="3" name="Segnaposto contenuto 2"/>
          <p:cNvSpPr>
            <a:spLocks noGrp="1"/>
          </p:cNvSpPr>
          <p:nvPr>
            <p:ph sz="quarter" idx="1"/>
          </p:nvPr>
        </p:nvSpPr>
        <p:spPr/>
        <p:txBody>
          <a:bodyPr/>
          <a:lstStyle/>
          <a:p>
            <a:pPr lvl="0" algn="ctr">
              <a:buNone/>
            </a:pPr>
            <a:r>
              <a:rPr lang="en-US" sz="4000" dirty="0"/>
              <a:t>“You must ignore: the liars and conspirators who tell you that in granting a free choice to Algerians, France and de Gaulle want to abandon you, to pull out of Algeria and hand it over the rebellion”. </a:t>
            </a:r>
            <a:endParaRPr lang="it-IT" sz="4000" dirty="0"/>
          </a:p>
          <a:p>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t>JANUARY, 29 – 1960 </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a:bodyPr>
          <a:lstStyle/>
          <a:p>
            <a:pPr algn="ctr">
              <a:buNone/>
            </a:pPr>
            <a:endParaRPr lang="en-US" u="sng" dirty="0"/>
          </a:p>
          <a:p>
            <a:pPr algn="ctr">
              <a:buNone/>
            </a:pPr>
            <a:r>
              <a:rPr lang="en-US" sz="3200" dirty="0"/>
              <a:t>“No soldier, under the penalty of being guilty of a serious offence, may associate himself at any time, even passively, with the insurrection. </a:t>
            </a:r>
          </a:p>
          <a:p>
            <a:pPr algn="ctr">
              <a:buNone/>
            </a:pPr>
            <a:r>
              <a:rPr lang="en-US" sz="3200" dirty="0"/>
              <a:t>In the last analysis law and order must be re-established. Your duty is to bring this about, I have given and am giving this order”</a:t>
            </a:r>
            <a:endParaRPr lang="it-IT" sz="3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29 JANUARY 1960</a:t>
            </a:r>
            <a:endParaRPr lang="it-IT" sz="4000" dirty="0"/>
          </a:p>
        </p:txBody>
      </p:sp>
      <p:sp>
        <p:nvSpPr>
          <p:cNvPr id="3" name="Segnaposto contenuto 2"/>
          <p:cNvSpPr>
            <a:spLocks noGrp="1"/>
          </p:cNvSpPr>
          <p:nvPr>
            <p:ph sz="quarter" idx="1"/>
          </p:nvPr>
        </p:nvSpPr>
        <p:spPr/>
        <p:txBody>
          <a:bodyPr>
            <a:normAutofit lnSpcReduction="10000"/>
          </a:bodyPr>
          <a:lstStyle/>
          <a:p>
            <a:pPr algn="ctr">
              <a:buNone/>
            </a:pPr>
            <a:r>
              <a:rPr lang="en-US" sz="3600" dirty="0"/>
              <a:t>“My dear and old country, here we are together, once again, facing a hard test. </a:t>
            </a:r>
          </a:p>
          <a:p>
            <a:pPr algn="ctr">
              <a:buNone/>
            </a:pPr>
            <a:r>
              <a:rPr lang="en-US" sz="3600" dirty="0"/>
              <a:t>By virtue of the mandate that the people have given me and the national legitimacy that I have embodied over the last twenty years, I demand that everybody supports me whatever happens” </a:t>
            </a:r>
            <a:endParaRPr lang="it-IT" sz="3600" dirty="0"/>
          </a:p>
          <a:p>
            <a:endParaRPr lang="it-IT"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sz="3800" b="1" dirty="0">
                <a:effectLst>
                  <a:outerShdw blurRad="38100" dist="38100" dir="2700000" algn="tl">
                    <a:srgbClr val="000000">
                      <a:alpha val="43137"/>
                    </a:srgbClr>
                  </a:outerShdw>
                </a:effectLst>
              </a:rPr>
              <a:t>3 </a:t>
            </a:r>
            <a:r>
              <a:rPr lang="it-IT" sz="3800" b="1" dirty="0" err="1">
                <a:effectLst>
                  <a:outerShdw blurRad="38100" dist="38100" dir="2700000" algn="tl">
                    <a:srgbClr val="000000">
                      <a:alpha val="43137"/>
                    </a:srgbClr>
                  </a:outerShdw>
                </a:effectLst>
              </a:rPr>
              <a:t>february</a:t>
            </a:r>
            <a:r>
              <a:rPr lang="it-IT" sz="3800" b="1" dirty="0">
                <a:effectLst>
                  <a:outerShdw blurRad="38100" dist="38100" dir="2700000" algn="tl">
                    <a:srgbClr val="000000">
                      <a:alpha val="43137"/>
                    </a:srgbClr>
                  </a:outerShdw>
                </a:effectLst>
              </a:rPr>
              <a:t> 1960 - MACMILLAN</a:t>
            </a:r>
          </a:p>
        </p:txBody>
      </p:sp>
      <p:sp>
        <p:nvSpPr>
          <p:cNvPr id="3" name="Segnaposto contenuto 2"/>
          <p:cNvSpPr>
            <a:spLocks noGrp="1"/>
          </p:cNvSpPr>
          <p:nvPr>
            <p:ph sz="quarter" idx="1"/>
          </p:nvPr>
        </p:nvSpPr>
        <p:spPr/>
        <p:txBody>
          <a:bodyPr>
            <a:normAutofit/>
          </a:bodyPr>
          <a:lstStyle/>
          <a:p>
            <a:pPr algn="ctr">
              <a:buNone/>
            </a:pPr>
            <a:endParaRPr lang="en-US" sz="3600" dirty="0"/>
          </a:p>
          <a:p>
            <a:pPr algn="ctr">
              <a:buNone/>
            </a:pPr>
            <a:r>
              <a:rPr lang="en-US" sz="3600" dirty="0"/>
              <a:t>The wind of change is blowing through the continent. Whether we like it or not, this growth of political consciousness is a political fact. We must all accept this fact, and our national policies must take account of it </a:t>
            </a:r>
            <a:endParaRPr lang="it-IT" sz="3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sz="4000" b="1" dirty="0">
                <a:effectLst>
                  <a:outerShdw blurRad="38100" dist="38100" dir="2700000" algn="tl">
                    <a:srgbClr val="000000">
                      <a:alpha val="43137"/>
                    </a:srgbClr>
                  </a:outerShdw>
                </a:effectLst>
              </a:rPr>
              <a:t>14 </a:t>
            </a:r>
            <a:r>
              <a:rPr lang="it-IT" sz="4000" b="1" dirty="0" err="1">
                <a:effectLst>
                  <a:outerShdw blurRad="38100" dist="38100" dir="2700000" algn="tl">
                    <a:srgbClr val="000000">
                      <a:alpha val="43137"/>
                    </a:srgbClr>
                  </a:outerShdw>
                </a:effectLst>
              </a:rPr>
              <a:t>june</a:t>
            </a:r>
            <a:r>
              <a:rPr lang="it-IT" sz="4000" b="1" dirty="0">
                <a:effectLst>
                  <a:outerShdw blurRad="38100" dist="38100" dir="2700000" algn="tl">
                    <a:srgbClr val="000000">
                      <a:alpha val="43137"/>
                    </a:srgbClr>
                  </a:outerShdw>
                </a:effectLst>
              </a:rPr>
              <a:t> 1960 – </a:t>
            </a:r>
            <a:br>
              <a:rPr lang="it-IT" sz="4000" b="1" dirty="0">
                <a:effectLst>
                  <a:outerShdw blurRad="38100" dist="38100" dir="2700000" algn="tl">
                    <a:srgbClr val="000000">
                      <a:alpha val="43137"/>
                    </a:srgbClr>
                  </a:outerShdw>
                </a:effectLst>
              </a:rPr>
            </a:br>
            <a:r>
              <a:rPr lang="it-IT" sz="4000" b="1" dirty="0" err="1">
                <a:effectLst>
                  <a:outerShdw blurRad="38100" dist="38100" dir="2700000" algn="tl">
                    <a:srgbClr val="000000">
                      <a:alpha val="43137"/>
                    </a:srgbClr>
                  </a:outerShdw>
                </a:effectLst>
              </a:rPr>
              <a:t>Algerian</a:t>
            </a:r>
            <a:r>
              <a:rPr lang="it-IT" sz="4000" b="1" dirty="0">
                <a:effectLst>
                  <a:outerShdw blurRad="38100" dist="38100" dir="2700000" algn="tl">
                    <a:srgbClr val="000000">
                      <a:alpha val="43137"/>
                    </a:srgbClr>
                  </a:outerShdw>
                </a:effectLst>
              </a:rPr>
              <a:t> </a:t>
            </a:r>
            <a:r>
              <a:rPr lang="it-IT" sz="4000" b="1" dirty="0" err="1">
                <a:effectLst>
                  <a:outerShdw blurRad="38100" dist="38100" dir="2700000" algn="tl">
                    <a:srgbClr val="000000">
                      <a:alpha val="43137"/>
                    </a:srgbClr>
                  </a:outerShdw>
                </a:effectLst>
              </a:rPr>
              <a:t>algeria</a:t>
            </a:r>
            <a:r>
              <a:rPr lang="it-IT" sz="4000" b="1" dirty="0">
                <a:effectLst>
                  <a:outerShdw blurRad="38100" dist="38100" dir="2700000" algn="tl">
                    <a:srgbClr val="000000">
                      <a:alpha val="43137"/>
                    </a:srgbClr>
                  </a:outerShdw>
                </a:effectLst>
              </a:rPr>
              <a:t> </a:t>
            </a:r>
            <a:r>
              <a:rPr lang="it-IT" sz="4000" b="1" dirty="0" err="1">
                <a:effectLst>
                  <a:outerShdw blurRad="38100" dist="38100" dir="2700000" algn="tl">
                    <a:srgbClr val="000000">
                      <a:alpha val="43137"/>
                    </a:srgbClr>
                  </a:outerShdw>
                </a:effectLst>
              </a:rPr>
              <a:t>speech</a:t>
            </a:r>
            <a:endParaRPr lang="it-IT" sz="4000" b="1" dirty="0">
              <a:effectLst>
                <a:outerShdw blurRad="38100" dist="38100" dir="2700000" algn="tl">
                  <a:srgbClr val="000000">
                    <a:alpha val="43137"/>
                  </a:srgbClr>
                </a:outerShdw>
              </a:effectLst>
            </a:endParaRPr>
          </a:p>
        </p:txBody>
      </p:sp>
      <p:sp>
        <p:nvSpPr>
          <p:cNvPr id="3" name="Segnaposto contenuto 2"/>
          <p:cNvSpPr>
            <a:spLocks noGrp="1"/>
          </p:cNvSpPr>
          <p:nvPr>
            <p:ph sz="quarter" idx="1"/>
          </p:nvPr>
        </p:nvSpPr>
        <p:spPr/>
        <p:txBody>
          <a:bodyPr>
            <a:normAutofit fontScale="85000" lnSpcReduction="20000"/>
          </a:bodyPr>
          <a:lstStyle/>
          <a:p>
            <a:pPr algn="ctr">
              <a:buNone/>
            </a:pPr>
            <a:endParaRPr lang="en-US" sz="3600" dirty="0"/>
          </a:p>
          <a:p>
            <a:pPr algn="ctr">
              <a:buNone/>
            </a:pPr>
            <a:r>
              <a:rPr lang="en-US" sz="3600" dirty="0"/>
              <a:t>The spirit of the century also changes the conditions of our action overseas, leads us to bring an end to colonization. </a:t>
            </a:r>
          </a:p>
          <a:p>
            <a:pPr algn="ctr">
              <a:buNone/>
            </a:pPr>
            <a:r>
              <a:rPr lang="en-US" sz="3600" dirty="0"/>
              <a:t>It is quite natural that one feels nostalgia for what was the Empire, just as one can regret the gentleness of the oil lamps, the splendor of sailing ships. </a:t>
            </a:r>
          </a:p>
          <a:p>
            <a:pPr algn="ctr">
              <a:buNone/>
            </a:pPr>
            <a:r>
              <a:rPr lang="en-US" sz="3600" dirty="0"/>
              <a:t>But for what? No policy is worth anything outside of reality</a:t>
            </a:r>
            <a:endParaRPr lang="it-IT" sz="3600" dirty="0"/>
          </a:p>
          <a:p>
            <a:pPr>
              <a:buNone/>
            </a:pPr>
            <a:endParaRPr lang="it-IT"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ctr"/>
            <a:r>
              <a:rPr lang="it-IT" sz="3600" b="1" dirty="0" err="1"/>
              <a:t>Melun</a:t>
            </a:r>
            <a:r>
              <a:rPr lang="it-IT" sz="3600" b="1" dirty="0"/>
              <a:t> first </a:t>
            </a:r>
            <a:r>
              <a:rPr lang="it-IT" sz="3600" b="1" dirty="0" err="1"/>
              <a:t>talks</a:t>
            </a:r>
            <a:r>
              <a:rPr lang="it-IT" sz="3600" b="1" dirty="0"/>
              <a:t> – </a:t>
            </a:r>
            <a:br>
              <a:rPr lang="it-IT" sz="3600" b="1" dirty="0"/>
            </a:br>
            <a:r>
              <a:rPr lang="it-IT" sz="3600" b="1" dirty="0" err="1"/>
              <a:t>June</a:t>
            </a:r>
            <a:r>
              <a:rPr lang="it-IT" sz="3600" b="1" dirty="0"/>
              <a:t>, 25 1960</a:t>
            </a:r>
          </a:p>
        </p:txBody>
      </p:sp>
      <p:sp>
        <p:nvSpPr>
          <p:cNvPr id="3" name="Segnaposto contenuto 2"/>
          <p:cNvSpPr>
            <a:spLocks noGrp="1"/>
          </p:cNvSpPr>
          <p:nvPr>
            <p:ph sz="quarter" idx="1"/>
          </p:nvPr>
        </p:nvSpPr>
        <p:spPr/>
        <p:txBody>
          <a:bodyPr/>
          <a:lstStyle/>
          <a:p>
            <a:pPr lvl="0"/>
            <a:endParaRPr lang="en-US" dirty="0"/>
          </a:p>
          <a:p>
            <a:pPr lvl="0" algn="ctr"/>
            <a:r>
              <a:rPr lang="en-US" sz="3200" dirty="0"/>
              <a:t>The French wanted to negotiate a ceasefire and then reach agreement on how the self-determination vote was going to be organized</a:t>
            </a:r>
          </a:p>
          <a:p>
            <a:pPr lvl="0" algn="ctr">
              <a:buNone/>
            </a:pPr>
            <a:endParaRPr lang="it-IT" sz="3200" dirty="0"/>
          </a:p>
          <a:p>
            <a:pPr lvl="0" algn="ctr"/>
            <a:r>
              <a:rPr lang="en-US" sz="3200" dirty="0"/>
              <a:t>The FLN delegates wanted to do the opposite</a:t>
            </a:r>
            <a:endParaRPr lang="it-IT" sz="3200" dirty="0"/>
          </a:p>
          <a:p>
            <a:pPr>
              <a:buNone/>
            </a:pPr>
            <a:endParaRPr lang="it-IT"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NOVEMBER – DECEMBER 1960</a:t>
            </a:r>
          </a:p>
        </p:txBody>
      </p:sp>
      <p:sp>
        <p:nvSpPr>
          <p:cNvPr id="3" name="Segnaposto contenuto 2"/>
          <p:cNvSpPr>
            <a:spLocks noGrp="1"/>
          </p:cNvSpPr>
          <p:nvPr>
            <p:ph sz="quarter" idx="1"/>
          </p:nvPr>
        </p:nvSpPr>
        <p:spPr/>
        <p:txBody>
          <a:bodyPr/>
          <a:lstStyle/>
          <a:p>
            <a:pPr lvl="0"/>
            <a:r>
              <a:rPr lang="en-US" b="1" dirty="0"/>
              <a:t>4</a:t>
            </a:r>
            <a:r>
              <a:rPr lang="en-US" b="1" baseline="30000" dirty="0"/>
              <a:t>th</a:t>
            </a:r>
            <a:r>
              <a:rPr lang="en-US" b="1" dirty="0"/>
              <a:t> November 1960:</a:t>
            </a:r>
            <a:r>
              <a:rPr lang="it-IT" dirty="0"/>
              <a:t> </a:t>
            </a:r>
            <a:r>
              <a:rPr lang="en-US" dirty="0"/>
              <a:t>de Gaulle went further than any previous French leader telling that the future lay with an </a:t>
            </a:r>
            <a:r>
              <a:rPr lang="en-US" b="1" dirty="0"/>
              <a:t>Algerian Republic</a:t>
            </a:r>
            <a:r>
              <a:rPr lang="en-US" dirty="0"/>
              <a:t> that </a:t>
            </a:r>
            <a:r>
              <a:rPr lang="en-US" b="1" dirty="0"/>
              <a:t>would “exist one day”</a:t>
            </a:r>
            <a:r>
              <a:rPr lang="en-US" dirty="0"/>
              <a:t> with its own government, institutions and laws</a:t>
            </a:r>
          </a:p>
          <a:p>
            <a:pPr lvl="0">
              <a:buNone/>
            </a:pPr>
            <a:endParaRPr lang="en-US" dirty="0"/>
          </a:p>
          <a:p>
            <a:pPr lvl="0"/>
            <a:r>
              <a:rPr lang="en-US" b="1" dirty="0"/>
              <a:t>11</a:t>
            </a:r>
            <a:r>
              <a:rPr lang="en-US" b="1" baseline="30000" dirty="0"/>
              <a:t>th</a:t>
            </a:r>
            <a:r>
              <a:rPr lang="en-US" b="1" dirty="0"/>
              <a:t> December 1960</a:t>
            </a:r>
            <a:r>
              <a:rPr lang="en-US" dirty="0"/>
              <a:t>: violent street demonstrations in Algiers “Long live </a:t>
            </a:r>
            <a:r>
              <a:rPr lang="en-US" dirty="0" err="1"/>
              <a:t>Ferhat</a:t>
            </a:r>
            <a:r>
              <a:rPr lang="en-US" dirty="0"/>
              <a:t> </a:t>
            </a:r>
            <a:r>
              <a:rPr lang="en-US" dirty="0" err="1"/>
              <a:t>Abbas</a:t>
            </a:r>
            <a:r>
              <a:rPr lang="en-US" dirty="0"/>
              <a:t>. Long live the FLN! Long live the Provisional Government! Long live de Gaulle!” </a:t>
            </a:r>
            <a:endParaRPr lang="it-IT" dirty="0"/>
          </a:p>
          <a:p>
            <a:endParaRPr lang="it-IT"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a:effectLst>
                  <a:outerShdw blurRad="38100" dist="38100" dir="2700000" algn="tl">
                    <a:srgbClr val="000000">
                      <a:alpha val="43137"/>
                    </a:srgbClr>
                  </a:outerShdw>
                </a:effectLst>
              </a:rPr>
              <a:t>8 </a:t>
            </a:r>
            <a:r>
              <a:rPr lang="it-IT" sz="3200" b="1" dirty="0" err="1">
                <a:effectLst>
                  <a:outerShdw blurRad="38100" dist="38100" dir="2700000" algn="tl">
                    <a:srgbClr val="000000">
                      <a:alpha val="43137"/>
                    </a:srgbClr>
                  </a:outerShdw>
                </a:effectLst>
              </a:rPr>
              <a:t>january</a:t>
            </a:r>
            <a:r>
              <a:rPr lang="it-IT" sz="3200" b="1" dirty="0">
                <a:effectLst>
                  <a:outerShdw blurRad="38100" dist="38100" dir="2700000" algn="tl">
                    <a:srgbClr val="000000">
                      <a:alpha val="43137"/>
                    </a:srgbClr>
                  </a:outerShdw>
                </a:effectLst>
              </a:rPr>
              <a:t> 1961 referendum </a:t>
            </a:r>
            <a:endParaRPr lang="it-IT" dirty="0"/>
          </a:p>
        </p:txBody>
      </p:sp>
      <p:sp>
        <p:nvSpPr>
          <p:cNvPr id="3" name="Segnaposto contenuto 2"/>
          <p:cNvSpPr>
            <a:spLocks noGrp="1"/>
          </p:cNvSpPr>
          <p:nvPr>
            <p:ph sz="quarter" idx="1"/>
          </p:nvPr>
        </p:nvSpPr>
        <p:spPr/>
        <p:txBody>
          <a:bodyPr/>
          <a:lstStyle/>
          <a:p>
            <a:pPr algn="ctr">
              <a:buNone/>
            </a:pPr>
            <a:endParaRPr lang="en-US" i="1" dirty="0"/>
          </a:p>
          <a:p>
            <a:pPr algn="ctr">
              <a:buNone/>
            </a:pPr>
            <a:r>
              <a:rPr lang="en-US" i="1" dirty="0"/>
              <a:t>“</a:t>
            </a:r>
            <a:r>
              <a:rPr lang="en-US" sz="3200" i="1" u="sng" dirty="0"/>
              <a:t>Do you approve the Bill submitted to the French people by the President of the Republic concerning the self-determination of the Algerian people and the organization of the public powers in Algeria prior to self-determination?</a:t>
            </a:r>
            <a:r>
              <a:rPr lang="en-US" sz="3200" i="1" dirty="0"/>
              <a:t>”</a:t>
            </a:r>
            <a:endParaRPr lang="it-IT" sz="3200" dirty="0"/>
          </a:p>
          <a:p>
            <a:endParaRPr lang="it-IT"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ctr"/>
            <a:r>
              <a:rPr lang="it-IT" sz="3600" b="1" dirty="0">
                <a:effectLst>
                  <a:outerShdw blurRad="38100" dist="38100" dir="2700000" algn="tl">
                    <a:srgbClr val="000000">
                      <a:alpha val="43137"/>
                    </a:srgbClr>
                  </a:outerShdw>
                </a:effectLst>
              </a:rPr>
              <a:t>8 </a:t>
            </a:r>
            <a:r>
              <a:rPr lang="it-IT" sz="3600" b="1" dirty="0" err="1">
                <a:effectLst>
                  <a:outerShdw blurRad="38100" dist="38100" dir="2700000" algn="tl">
                    <a:srgbClr val="000000">
                      <a:alpha val="43137"/>
                    </a:srgbClr>
                  </a:outerShdw>
                </a:effectLst>
              </a:rPr>
              <a:t>january</a:t>
            </a:r>
            <a:r>
              <a:rPr lang="it-IT" sz="3600" b="1" dirty="0">
                <a:effectLst>
                  <a:outerShdw blurRad="38100" dist="38100" dir="2700000" algn="tl">
                    <a:srgbClr val="000000">
                      <a:alpha val="43137"/>
                    </a:srgbClr>
                  </a:outerShdw>
                </a:effectLst>
              </a:rPr>
              <a:t> 1961 referendum </a:t>
            </a:r>
          </a:p>
        </p:txBody>
      </p:sp>
      <p:pic>
        <p:nvPicPr>
          <p:cNvPr id="4" name="Segnaposto contenuto 3" descr="DTADJ5VXcAE221o.jpg"/>
          <p:cNvPicPr>
            <a:picLocks noGrp="1" noChangeAspect="1"/>
          </p:cNvPicPr>
          <p:nvPr>
            <p:ph sz="quarter" idx="1"/>
          </p:nvPr>
        </p:nvPicPr>
        <p:blipFill>
          <a:blip r:embed="rId2" cstate="print"/>
          <a:stretch>
            <a:fillRect/>
          </a:stretch>
        </p:blipFill>
        <p:spPr>
          <a:xfrm>
            <a:off x="952500" y="2703512"/>
            <a:ext cx="6477000" cy="2667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ALGERIA FOR FRANCE</a:t>
            </a:r>
          </a:p>
        </p:txBody>
      </p:sp>
      <p:sp>
        <p:nvSpPr>
          <p:cNvPr id="3" name="Segnaposto contenuto 2"/>
          <p:cNvSpPr>
            <a:spLocks noGrp="1"/>
          </p:cNvSpPr>
          <p:nvPr>
            <p:ph sz="quarter" idx="1"/>
          </p:nvPr>
        </p:nvSpPr>
        <p:spPr/>
        <p:txBody>
          <a:bodyPr>
            <a:normAutofit fontScale="92500" lnSpcReduction="20000"/>
          </a:bodyPr>
          <a:lstStyle/>
          <a:p>
            <a:pPr lvl="0"/>
            <a:r>
              <a:rPr lang="en-US" dirty="0"/>
              <a:t>A colonization started in 1830</a:t>
            </a:r>
            <a:endParaRPr lang="it-IT" dirty="0"/>
          </a:p>
          <a:p>
            <a:pPr lvl="0"/>
            <a:r>
              <a:rPr lang="en-US" dirty="0"/>
              <a:t>The importance of Algeria during the Second World War</a:t>
            </a:r>
            <a:endParaRPr lang="it-IT" dirty="0"/>
          </a:p>
          <a:p>
            <a:pPr lvl="0"/>
            <a:r>
              <a:rPr lang="en-US" dirty="0"/>
              <a:t>Algeria particular administrative status</a:t>
            </a:r>
            <a:endParaRPr lang="it-IT" dirty="0"/>
          </a:p>
          <a:p>
            <a:pPr lvl="0"/>
            <a:r>
              <a:rPr lang="en-US" dirty="0"/>
              <a:t>Economic reasons most of all gas and oil</a:t>
            </a:r>
            <a:endParaRPr lang="it-IT" dirty="0"/>
          </a:p>
          <a:p>
            <a:pPr lvl="0"/>
            <a:r>
              <a:rPr lang="en-US" dirty="0"/>
              <a:t>Strategic reasons: the Sahara region for nuclear test and the coast for a lot of military basis</a:t>
            </a:r>
            <a:endParaRPr lang="it-IT" dirty="0"/>
          </a:p>
          <a:p>
            <a:pPr lvl="0"/>
            <a:r>
              <a:rPr lang="en-US" dirty="0"/>
              <a:t>Some millions (2 and half millions on a population of 6 millions) of settlers live by generations in Algeria</a:t>
            </a:r>
          </a:p>
          <a:p>
            <a:pPr lvl="0"/>
            <a:r>
              <a:rPr lang="en-US" dirty="0"/>
              <a:t>1956 independence of Tunisia and Morocco</a:t>
            </a:r>
            <a:endParaRPr lang="it-IT" dirty="0"/>
          </a:p>
          <a:p>
            <a:pPr lvl="0"/>
            <a:r>
              <a:rPr lang="en-US" dirty="0"/>
              <a:t>The problem with Cold War and with Egypt</a:t>
            </a:r>
            <a:endParaRPr lang="it-IT" dirty="0"/>
          </a:p>
          <a:p>
            <a:pPr lvl="0"/>
            <a:r>
              <a:rPr lang="it-IT" dirty="0" err="1"/>
              <a:t>Internal</a:t>
            </a:r>
            <a:r>
              <a:rPr lang="it-IT" dirty="0"/>
              <a:t> </a:t>
            </a:r>
            <a:r>
              <a:rPr lang="it-IT" dirty="0" err="1"/>
              <a:t>opposition</a:t>
            </a:r>
            <a:r>
              <a:rPr lang="it-IT" dirty="0"/>
              <a:t> </a:t>
            </a:r>
            <a:r>
              <a:rPr lang="it-IT" dirty="0" err="1"/>
              <a:t>to</a:t>
            </a:r>
            <a:r>
              <a:rPr lang="it-IT" dirty="0"/>
              <a:t> the idea </a:t>
            </a:r>
            <a:r>
              <a:rPr lang="it-IT" dirty="0" err="1"/>
              <a:t>of</a:t>
            </a:r>
            <a:r>
              <a:rPr lang="it-IT" dirty="0"/>
              <a:t> </a:t>
            </a:r>
            <a:r>
              <a:rPr lang="it-IT" dirty="0" err="1"/>
              <a:t>independence</a:t>
            </a:r>
            <a:r>
              <a:rPr lang="it-IT" dirty="0"/>
              <a:t> </a:t>
            </a:r>
          </a:p>
          <a:p>
            <a:pPr lvl="0"/>
            <a:r>
              <a:rPr lang="en-US" dirty="0"/>
              <a:t>The problem with the army</a:t>
            </a:r>
            <a:endParaRPr lang="it-IT" dirty="0"/>
          </a:p>
          <a:p>
            <a:pPr lvl="0"/>
            <a:r>
              <a:rPr lang="en-US" dirty="0"/>
              <a:t>May 1958 risks to civil war</a:t>
            </a:r>
            <a:endParaRPr lang="it-IT" dirty="0"/>
          </a:p>
          <a:p>
            <a:endParaRPr lang="it-IT"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APRIL 1961 – THE PUTSCH</a:t>
            </a:r>
          </a:p>
        </p:txBody>
      </p:sp>
      <p:pic>
        <p:nvPicPr>
          <p:cNvPr id="4" name="Segnaposto contenuto 3" descr="fr-doc-206-205c9-cbbf8.jpg"/>
          <p:cNvPicPr>
            <a:picLocks noGrp="1" noChangeAspect="1"/>
          </p:cNvPicPr>
          <p:nvPr>
            <p:ph sz="quarter" idx="1"/>
          </p:nvPr>
        </p:nvPicPr>
        <p:blipFill>
          <a:blip r:embed="rId2" cstate="print"/>
          <a:stretch>
            <a:fillRect/>
          </a:stretch>
        </p:blipFill>
        <p:spPr>
          <a:xfrm>
            <a:off x="1487782" y="2693958"/>
            <a:ext cx="5748513" cy="2535242"/>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200" b="1" dirty="0">
                <a:effectLst>
                  <a:outerShdw blurRad="38100" dist="38100" dir="2700000" algn="tl">
                    <a:srgbClr val="000000">
                      <a:alpha val="43137"/>
                    </a:srgbClr>
                  </a:outerShdw>
                </a:effectLst>
              </a:rPr>
              <a:t>APRIL 1961 – THE PUTSCH</a:t>
            </a:r>
            <a:endParaRPr lang="it-IT" dirty="0"/>
          </a:p>
        </p:txBody>
      </p:sp>
      <p:sp>
        <p:nvSpPr>
          <p:cNvPr id="3" name="Segnaposto contenuto 2"/>
          <p:cNvSpPr>
            <a:spLocks noGrp="1"/>
          </p:cNvSpPr>
          <p:nvPr>
            <p:ph sz="quarter" idx="1"/>
          </p:nvPr>
        </p:nvSpPr>
        <p:spPr/>
        <p:txBody>
          <a:bodyPr/>
          <a:lstStyle/>
          <a:p>
            <a:pPr algn="ctr">
              <a:buNone/>
            </a:pPr>
            <a:r>
              <a:rPr lang="en-US" u="sng" dirty="0"/>
              <a:t>The rebellion’s first radio communiqué</a:t>
            </a:r>
            <a:endParaRPr lang="it-IT" u="sng" dirty="0"/>
          </a:p>
          <a:p>
            <a:pPr lvl="0"/>
            <a:r>
              <a:rPr lang="en-US" dirty="0"/>
              <a:t>It’s a military operation and not a political one</a:t>
            </a:r>
            <a:endParaRPr lang="it-IT" dirty="0"/>
          </a:p>
          <a:p>
            <a:pPr lvl="0"/>
            <a:r>
              <a:rPr lang="en-US" dirty="0"/>
              <a:t>We want only to keep Algeria to France; Algeria must remain a French province</a:t>
            </a:r>
            <a:endParaRPr lang="it-IT" dirty="0"/>
          </a:p>
          <a:p>
            <a:pPr lvl="0"/>
            <a:r>
              <a:rPr lang="en-US" dirty="0"/>
              <a:t>We want to stop de Gaulle from selling out Algeria to the external organization of the rebellion</a:t>
            </a:r>
            <a:endParaRPr lang="it-IT" dirty="0"/>
          </a:p>
          <a:p>
            <a:pPr lvl="0"/>
            <a:r>
              <a:rPr lang="en-US" dirty="0"/>
              <a:t>We want to prevent the country from falling into the hands of Soviet Union</a:t>
            </a:r>
            <a:endParaRPr lang="it-IT" dirty="0"/>
          </a:p>
          <a:p>
            <a:pPr lvl="0"/>
            <a:r>
              <a:rPr lang="en-US" dirty="0"/>
              <a:t>We address only to the army and not to the Europeans or to the settler leaders</a:t>
            </a:r>
            <a:endParaRPr lang="it-IT" dirty="0"/>
          </a:p>
          <a:p>
            <a:pPr>
              <a:buNone/>
            </a:pPr>
            <a:endParaRPr lang="it-IT"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23 </a:t>
            </a:r>
            <a:r>
              <a:rPr lang="it-IT" sz="4000" b="1" dirty="0" err="1">
                <a:effectLst>
                  <a:outerShdw blurRad="38100" dist="38100" dir="2700000" algn="tl">
                    <a:srgbClr val="000000">
                      <a:alpha val="43137"/>
                    </a:srgbClr>
                  </a:outerShdw>
                </a:effectLst>
              </a:rPr>
              <a:t>april</a:t>
            </a:r>
            <a:r>
              <a:rPr lang="it-IT" sz="4000" b="1" dirty="0">
                <a:effectLst>
                  <a:outerShdw blurRad="38100" dist="38100" dir="2700000" algn="tl">
                    <a:srgbClr val="000000">
                      <a:alpha val="43137"/>
                    </a:srgbClr>
                  </a:outerShdw>
                </a:effectLst>
              </a:rPr>
              <a:t> 1961</a:t>
            </a:r>
            <a:endParaRPr lang="it-IT" sz="4000" dirty="0"/>
          </a:p>
        </p:txBody>
      </p:sp>
      <p:pic>
        <p:nvPicPr>
          <p:cNvPr id="4" name="Segnaposto contenuto 3" descr="Gaulle00071.jpg"/>
          <p:cNvPicPr>
            <a:picLocks noGrp="1" noChangeAspect="1"/>
          </p:cNvPicPr>
          <p:nvPr>
            <p:ph sz="quarter" idx="1"/>
          </p:nvPr>
        </p:nvPicPr>
        <p:blipFill>
          <a:blip r:embed="rId2" cstate="print"/>
          <a:stretch>
            <a:fillRect/>
          </a:stretch>
        </p:blipFill>
        <p:spPr>
          <a:xfrm>
            <a:off x="941916" y="1600200"/>
            <a:ext cx="6498167" cy="4873625"/>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400" b="1" dirty="0">
                <a:effectLst>
                  <a:outerShdw blurRad="38100" dist="38100" dir="2700000" algn="tl">
                    <a:srgbClr val="000000">
                      <a:alpha val="43137"/>
                    </a:srgbClr>
                  </a:outerShdw>
                </a:effectLst>
              </a:rPr>
              <a:t>23 </a:t>
            </a:r>
            <a:r>
              <a:rPr lang="it-IT" sz="4400" b="1" dirty="0" err="1">
                <a:effectLst>
                  <a:outerShdw blurRad="38100" dist="38100" dir="2700000" algn="tl">
                    <a:srgbClr val="000000">
                      <a:alpha val="43137"/>
                    </a:srgbClr>
                  </a:outerShdw>
                </a:effectLst>
              </a:rPr>
              <a:t>april</a:t>
            </a:r>
            <a:r>
              <a:rPr lang="it-IT" sz="4400" b="1" dirty="0">
                <a:effectLst>
                  <a:outerShdw blurRad="38100" dist="38100" dir="2700000" algn="tl">
                    <a:srgbClr val="000000">
                      <a:alpha val="43137"/>
                    </a:srgbClr>
                  </a:outerShdw>
                </a:effectLst>
              </a:rPr>
              <a:t> 1961</a:t>
            </a:r>
          </a:p>
        </p:txBody>
      </p:sp>
      <p:sp>
        <p:nvSpPr>
          <p:cNvPr id="3" name="Segnaposto contenuto 2"/>
          <p:cNvSpPr>
            <a:spLocks noGrp="1"/>
          </p:cNvSpPr>
          <p:nvPr>
            <p:ph sz="quarter" idx="1"/>
          </p:nvPr>
        </p:nvSpPr>
        <p:spPr/>
        <p:txBody>
          <a:bodyPr/>
          <a:lstStyle/>
          <a:p>
            <a:pPr algn="ctr">
              <a:buNone/>
            </a:pPr>
            <a:r>
              <a:rPr lang="en-US" sz="4000" dirty="0"/>
              <a:t>“In the name of France, I order that all methods, I say all methods, are used to block the path of these men. I forbid all the French people and, first of all, all soldiers to carry out any their orders” </a:t>
            </a:r>
            <a:endParaRPr lang="it-IT" sz="4000" dirty="0"/>
          </a:p>
          <a:p>
            <a:endParaRPr lang="it-IT"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A PUTSCH OR A FIASCO? </a:t>
            </a:r>
          </a:p>
        </p:txBody>
      </p:sp>
      <p:sp>
        <p:nvSpPr>
          <p:cNvPr id="3" name="Segnaposto contenuto 2"/>
          <p:cNvSpPr>
            <a:spLocks noGrp="1"/>
          </p:cNvSpPr>
          <p:nvPr>
            <p:ph sz="quarter" idx="1"/>
          </p:nvPr>
        </p:nvSpPr>
        <p:spPr/>
        <p:txBody>
          <a:bodyPr>
            <a:normAutofit/>
          </a:bodyPr>
          <a:lstStyle/>
          <a:p>
            <a:pPr algn="ctr">
              <a:buNone/>
            </a:pPr>
            <a:r>
              <a:rPr lang="en-US" b="1" dirty="0"/>
              <a:t>The operation was a fiasco from the beginning to the end</a:t>
            </a:r>
          </a:p>
          <a:p>
            <a:pPr algn="ctr">
              <a:buNone/>
            </a:pPr>
            <a:endParaRPr lang="it-IT" dirty="0"/>
          </a:p>
          <a:p>
            <a:pPr lvl="0"/>
            <a:r>
              <a:rPr lang="en-US" dirty="0"/>
              <a:t>The four generals had failed to win over the conscripts</a:t>
            </a:r>
            <a:endParaRPr lang="it-IT" dirty="0"/>
          </a:p>
          <a:p>
            <a:pPr lvl="0"/>
            <a:r>
              <a:rPr lang="en-US" dirty="0"/>
              <a:t>They underestimated the strength of metropolitan opinion</a:t>
            </a:r>
            <a:endParaRPr lang="it-IT" dirty="0"/>
          </a:p>
          <a:p>
            <a:pPr lvl="0"/>
            <a:r>
              <a:rPr lang="en-US" dirty="0"/>
              <a:t>They were nothing in comparison to the political stature of de Gaulle</a:t>
            </a:r>
            <a:endParaRPr lang="it-IT" dirty="0"/>
          </a:p>
          <a:p>
            <a:pPr lvl="0"/>
            <a:r>
              <a:rPr lang="en-US" dirty="0"/>
              <a:t>They also did a lot of mistakes from a logistic point of view. </a:t>
            </a:r>
            <a:endParaRPr lang="it-IT"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t>DE GAULLE: INSTRUMENTAL USE OF THE PUTSCH</a:t>
            </a:r>
          </a:p>
        </p:txBody>
      </p:sp>
      <p:sp>
        <p:nvSpPr>
          <p:cNvPr id="3" name="Segnaposto contenuto 2"/>
          <p:cNvSpPr>
            <a:spLocks noGrp="1"/>
          </p:cNvSpPr>
          <p:nvPr>
            <p:ph sz="quarter" idx="1"/>
          </p:nvPr>
        </p:nvSpPr>
        <p:spPr/>
        <p:txBody>
          <a:bodyPr>
            <a:normAutofit fontScale="92500"/>
          </a:bodyPr>
          <a:lstStyle/>
          <a:p>
            <a:pPr lvl="0"/>
            <a:r>
              <a:rPr lang="en-US" dirty="0"/>
              <a:t>Three rebel regiments were disbanded</a:t>
            </a:r>
            <a:endParaRPr lang="it-IT" dirty="0"/>
          </a:p>
          <a:p>
            <a:pPr lvl="0"/>
            <a:r>
              <a:rPr lang="en-US" dirty="0"/>
              <a:t>200 officers were arrested</a:t>
            </a:r>
            <a:endParaRPr lang="it-IT" dirty="0"/>
          </a:p>
          <a:p>
            <a:pPr lvl="0"/>
            <a:r>
              <a:rPr lang="en-US" dirty="0" err="1"/>
              <a:t>Challe</a:t>
            </a:r>
            <a:r>
              <a:rPr lang="en-US" dirty="0"/>
              <a:t> and Zeller imprisoned, </a:t>
            </a:r>
            <a:r>
              <a:rPr lang="en-US" dirty="0" err="1"/>
              <a:t>Salan</a:t>
            </a:r>
            <a:r>
              <a:rPr lang="en-US" dirty="0"/>
              <a:t> and </a:t>
            </a:r>
            <a:r>
              <a:rPr lang="en-US" dirty="0" err="1"/>
              <a:t>Jouhaud</a:t>
            </a:r>
            <a:r>
              <a:rPr lang="en-US" dirty="0"/>
              <a:t> condemned to death</a:t>
            </a:r>
            <a:endParaRPr lang="it-IT" dirty="0"/>
          </a:p>
          <a:p>
            <a:pPr lvl="0">
              <a:buNone/>
            </a:pPr>
            <a:r>
              <a:rPr lang="en-US" b="1" dirty="0"/>
              <a:t>From the French perspective, April 1961 was a turning point</a:t>
            </a:r>
            <a:r>
              <a:rPr lang="en-US" dirty="0"/>
              <a:t>: the specter of another military rebellion pushed the public opinion to finish with Algeria before the country was plunged into civil war</a:t>
            </a:r>
            <a:endParaRPr lang="it-IT" dirty="0"/>
          </a:p>
          <a:p>
            <a:pPr lvl="0">
              <a:buNone/>
            </a:pPr>
            <a:r>
              <a:rPr lang="en-US" b="1" dirty="0"/>
              <a:t>From a FLN point of view</a:t>
            </a:r>
            <a:r>
              <a:rPr lang="en-US" dirty="0"/>
              <a:t>, April 1961 also strengthened it. If peace had to be achieved quickly, there was no alternative to FLN dominated independence: the very opposite of what the </a:t>
            </a:r>
            <a:r>
              <a:rPr lang="en-US" dirty="0" err="1"/>
              <a:t>putschists</a:t>
            </a:r>
            <a:r>
              <a:rPr lang="en-US" dirty="0"/>
              <a:t> had wanted. </a:t>
            </a:r>
            <a:endParaRPr lang="it-IT" dirty="0"/>
          </a:p>
          <a:p>
            <a:endParaRPr lang="it-IT"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NEW TALKS IN EVIAN: </a:t>
            </a:r>
            <a:br>
              <a:rPr lang="it-IT" b="1" dirty="0">
                <a:effectLst>
                  <a:outerShdw blurRad="38100" dist="38100" dir="2700000" algn="tl">
                    <a:srgbClr val="000000">
                      <a:alpha val="43137"/>
                    </a:srgbClr>
                  </a:outerShdw>
                </a:effectLst>
              </a:rPr>
            </a:br>
            <a:r>
              <a:rPr lang="it-IT" b="1" dirty="0">
                <a:effectLst>
                  <a:outerShdw blurRad="38100" dist="38100" dir="2700000" algn="tl">
                    <a:srgbClr val="000000">
                      <a:alpha val="43137"/>
                    </a:srgbClr>
                  </a:outerShdw>
                </a:effectLst>
              </a:rPr>
              <a:t>MAY-JUNE 1961</a:t>
            </a:r>
          </a:p>
        </p:txBody>
      </p:sp>
      <p:sp>
        <p:nvSpPr>
          <p:cNvPr id="3" name="Segnaposto contenuto 2"/>
          <p:cNvSpPr>
            <a:spLocks noGrp="1"/>
          </p:cNvSpPr>
          <p:nvPr>
            <p:ph sz="quarter" idx="1"/>
          </p:nvPr>
        </p:nvSpPr>
        <p:spPr/>
        <p:txBody>
          <a:bodyPr/>
          <a:lstStyle/>
          <a:p>
            <a:pPr algn="ctr">
              <a:buNone/>
            </a:pPr>
            <a:r>
              <a:rPr lang="en-US" b="1" dirty="0"/>
              <a:t>Two major difficult points were</a:t>
            </a:r>
            <a:r>
              <a:rPr lang="en-US" dirty="0"/>
              <a:t>:</a:t>
            </a:r>
            <a:endParaRPr lang="it-IT" dirty="0"/>
          </a:p>
          <a:p>
            <a:pPr lvl="0" algn="ctr"/>
            <a:r>
              <a:rPr lang="en-US" dirty="0"/>
              <a:t>Legal rights of the Europeans</a:t>
            </a:r>
            <a:endParaRPr lang="it-IT" dirty="0"/>
          </a:p>
          <a:p>
            <a:pPr lvl="0" algn="ctr"/>
            <a:r>
              <a:rPr lang="en-US" dirty="0"/>
              <a:t>Status of the Sahara</a:t>
            </a:r>
            <a:endParaRPr lang="it-IT" dirty="0"/>
          </a:p>
          <a:p>
            <a:pPr>
              <a:buNone/>
            </a:pPr>
            <a:endParaRPr lang="en-US" dirty="0"/>
          </a:p>
          <a:p>
            <a:pPr>
              <a:buNone/>
            </a:pPr>
            <a:endParaRPr lang="en-US" b="1" dirty="0"/>
          </a:p>
          <a:p>
            <a:pPr>
              <a:buNone/>
            </a:pPr>
            <a:r>
              <a:rPr lang="en-US" b="1" dirty="0"/>
              <a:t>On the first issue </a:t>
            </a:r>
            <a:r>
              <a:rPr lang="en-US" dirty="0"/>
              <a:t>France wanted double nationality for Europeans</a:t>
            </a:r>
            <a:endParaRPr lang="it-IT" dirty="0"/>
          </a:p>
          <a:p>
            <a:pPr>
              <a:buNone/>
            </a:pPr>
            <a:endParaRPr lang="en-US" b="1" dirty="0"/>
          </a:p>
          <a:p>
            <a:pPr>
              <a:buNone/>
            </a:pPr>
            <a:r>
              <a:rPr lang="en-US" b="1" dirty="0"/>
              <a:t>On the second </a:t>
            </a:r>
            <a:r>
              <a:rPr lang="en-US" dirty="0"/>
              <a:t>Sahara was considered a French creation with no connection to Algeria.</a:t>
            </a:r>
            <a:endParaRPr lang="it-IT" dirty="0"/>
          </a:p>
          <a:p>
            <a:pPr>
              <a:buNone/>
            </a:pPr>
            <a:endParaRPr lang="it-IT"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BIZERTE – 19/23 JULY 1961</a:t>
            </a:r>
          </a:p>
        </p:txBody>
      </p:sp>
      <p:sp>
        <p:nvSpPr>
          <p:cNvPr id="3" name="Segnaposto contenuto 2"/>
          <p:cNvSpPr>
            <a:spLocks noGrp="1"/>
          </p:cNvSpPr>
          <p:nvPr>
            <p:ph sz="quarter" idx="1"/>
          </p:nvPr>
        </p:nvSpPr>
        <p:spPr/>
        <p:txBody>
          <a:bodyPr/>
          <a:lstStyle/>
          <a:p>
            <a:pPr algn="ctr">
              <a:buNone/>
            </a:pPr>
            <a:r>
              <a:rPr lang="fr-FR" b="1" u="sng" dirty="0"/>
              <a:t>De Gaulle </a:t>
            </a:r>
            <a:r>
              <a:rPr lang="fr-FR" b="1" u="sng" dirty="0" err="1"/>
              <a:t>misjudged</a:t>
            </a:r>
            <a:r>
              <a:rPr lang="fr-FR" b="1" u="sng" dirty="0"/>
              <a:t> international opinion</a:t>
            </a:r>
            <a:endParaRPr lang="it-IT" u="sng" dirty="0"/>
          </a:p>
          <a:p>
            <a:pPr lvl="0"/>
            <a:r>
              <a:rPr lang="en-US" dirty="0"/>
              <a:t>Kennedy was angry at how de Gaulle’s action had split NATO, leading countries like Turkey, Norway or Denmark to join forces with Africa, Asia</a:t>
            </a:r>
            <a:endParaRPr lang="it-IT" dirty="0"/>
          </a:p>
          <a:p>
            <a:pPr lvl="0"/>
            <a:r>
              <a:rPr lang="en-US" dirty="0"/>
              <a:t>The communist world condemned France at the United Nations</a:t>
            </a:r>
            <a:endParaRPr lang="it-IT" dirty="0"/>
          </a:p>
          <a:p>
            <a:pPr lvl="0"/>
            <a:r>
              <a:rPr lang="en-US" dirty="0"/>
              <a:t>France had provided another easy propaganda victory to the Soviet Union, allowing Moscow to present itself as the defender of African freedom against NATO imperialism</a:t>
            </a:r>
            <a:endParaRPr lang="it-IT" dirty="0"/>
          </a:p>
          <a:p>
            <a:pPr>
              <a:buNone/>
            </a:pPr>
            <a:endParaRPr lang="it-IT"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5 SEPTEMBER 1961</a:t>
            </a:r>
          </a:p>
        </p:txBody>
      </p:sp>
      <p:sp>
        <p:nvSpPr>
          <p:cNvPr id="3" name="Segnaposto contenuto 2"/>
          <p:cNvSpPr>
            <a:spLocks noGrp="1"/>
          </p:cNvSpPr>
          <p:nvPr>
            <p:ph sz="quarter" idx="1"/>
          </p:nvPr>
        </p:nvSpPr>
        <p:spPr/>
        <p:txBody>
          <a:bodyPr/>
          <a:lstStyle/>
          <a:p>
            <a:pPr algn="ctr">
              <a:buNone/>
            </a:pPr>
            <a:endParaRPr lang="en-US" sz="3200" b="1" dirty="0"/>
          </a:p>
          <a:p>
            <a:pPr algn="ctr">
              <a:buNone/>
            </a:pPr>
            <a:r>
              <a:rPr lang="en-US" sz="3200" b="1" dirty="0"/>
              <a:t>“We must finish with this box of sorrows”</a:t>
            </a:r>
          </a:p>
          <a:p>
            <a:pPr algn="ctr">
              <a:buNone/>
            </a:pPr>
            <a:endParaRPr lang="en-US" sz="3200" b="1" dirty="0"/>
          </a:p>
          <a:p>
            <a:pPr algn="ctr">
              <a:buNone/>
            </a:pPr>
            <a:r>
              <a:rPr lang="en-US" sz="3200" b="1" dirty="0"/>
              <a:t>“It’s time for an independent Algeria”</a:t>
            </a:r>
            <a:endParaRPr lang="it-IT" sz="3200" b="1" dirty="0"/>
          </a:p>
          <a:p>
            <a:endParaRPr lang="it-IT"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800" b="1" dirty="0">
                <a:effectLst>
                  <a:outerShdw blurRad="38100" dist="38100" dir="2700000" algn="tl">
                    <a:srgbClr val="000000">
                      <a:alpha val="43137"/>
                    </a:srgbClr>
                  </a:outerShdw>
                </a:effectLst>
              </a:rPr>
              <a:t>OAS</a:t>
            </a:r>
          </a:p>
        </p:txBody>
      </p:sp>
      <p:pic>
        <p:nvPicPr>
          <p:cNvPr id="4" name="Segnaposto contenuto 3" descr="rnremmj7sou21.jpg"/>
          <p:cNvPicPr>
            <a:picLocks noGrp="1" noChangeAspect="1"/>
          </p:cNvPicPr>
          <p:nvPr>
            <p:ph sz="quarter" idx="1"/>
          </p:nvPr>
        </p:nvPicPr>
        <p:blipFill>
          <a:blip r:embed="rId2" cstate="print"/>
          <a:stretch>
            <a:fillRect/>
          </a:stretch>
        </p:blipFill>
        <p:spPr>
          <a:xfrm>
            <a:off x="2974017" y="2265239"/>
            <a:ext cx="2606095" cy="3324001"/>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MAY 1958 </a:t>
            </a:r>
            <a:r>
              <a:rPr lang="it-IT" b="1">
                <a:effectLst>
                  <a:outerShdw blurRad="38100" dist="38100" dir="2700000" algn="tl">
                    <a:srgbClr val="000000">
                      <a:alpha val="43137"/>
                    </a:srgbClr>
                  </a:outerShdw>
                </a:effectLst>
              </a:rPr>
              <a:t>AND DE GAULLE’S COMING BACK</a:t>
            </a:r>
            <a:endParaRPr lang="it-IT" b="1" dirty="0">
              <a:effectLst>
                <a:outerShdw blurRad="38100" dist="38100" dir="2700000" algn="tl">
                  <a:srgbClr val="000000">
                    <a:alpha val="43137"/>
                  </a:srgbClr>
                </a:outerShdw>
              </a:effectLst>
            </a:endParaRPr>
          </a:p>
        </p:txBody>
      </p:sp>
      <p:pic>
        <p:nvPicPr>
          <p:cNvPr id="4" name="Segnaposto contenuto 3" descr="DeGaulleTVbig.jpg"/>
          <p:cNvPicPr>
            <a:picLocks noGrp="1" noChangeAspect="1"/>
          </p:cNvPicPr>
          <p:nvPr>
            <p:ph sz="quarter" idx="1"/>
          </p:nvPr>
        </p:nvPicPr>
        <p:blipFill>
          <a:blip r:embed="rId2" cstate="print"/>
          <a:stretch>
            <a:fillRect/>
          </a:stretch>
        </p:blipFill>
        <p:spPr>
          <a:xfrm>
            <a:off x="2333624" y="2085118"/>
            <a:ext cx="4038575" cy="3614007"/>
          </a:xfr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just"/>
            <a:r>
              <a:rPr lang="it-IT" sz="2800" b="1" dirty="0">
                <a:effectLst>
                  <a:outerShdw blurRad="38100" dist="38100" dir="2700000" algn="tl">
                    <a:srgbClr val="000000">
                      <a:alpha val="43137"/>
                    </a:srgbClr>
                  </a:outerShdw>
                </a:effectLst>
              </a:rPr>
              <a:t>18 MARCH 1962 – EVIAN AGREEMENT</a:t>
            </a:r>
          </a:p>
        </p:txBody>
      </p:sp>
      <p:sp>
        <p:nvSpPr>
          <p:cNvPr id="3" name="Segnaposto contenuto 2"/>
          <p:cNvSpPr>
            <a:spLocks noGrp="1"/>
          </p:cNvSpPr>
          <p:nvPr>
            <p:ph sz="quarter" idx="1"/>
          </p:nvPr>
        </p:nvSpPr>
        <p:spPr/>
        <p:txBody>
          <a:bodyPr>
            <a:normAutofit fontScale="85000" lnSpcReduction="20000"/>
          </a:bodyPr>
          <a:lstStyle/>
          <a:p>
            <a:pPr lvl="0" algn="just"/>
            <a:r>
              <a:rPr lang="en-US" b="1" dirty="0"/>
              <a:t>First:</a:t>
            </a:r>
            <a:r>
              <a:rPr lang="en-US" dirty="0"/>
              <a:t> the application of the self-determination process. Here the transition period would be run by a Franco-Algerian Provisional Executive empowered to organize the referendum, to guarantee the freedom and security of Europeans And Algerians, maintain ceasefire and oversee the release of political prisoners</a:t>
            </a:r>
            <a:endParaRPr lang="it-IT" dirty="0"/>
          </a:p>
          <a:p>
            <a:pPr lvl="0" algn="just"/>
            <a:r>
              <a:rPr lang="en-US" b="1" dirty="0"/>
              <a:t>Second</a:t>
            </a:r>
            <a:r>
              <a:rPr lang="en-US" dirty="0"/>
              <a:t>: a declaration of principles, which would lay the foundation of future relations between the two countries. </a:t>
            </a:r>
            <a:endParaRPr lang="it-IT" dirty="0"/>
          </a:p>
          <a:p>
            <a:pPr algn="just"/>
            <a:r>
              <a:rPr lang="en-US" b="1" dirty="0"/>
              <a:t>French people</a:t>
            </a:r>
            <a:r>
              <a:rPr lang="en-US" dirty="0"/>
              <a:t> would have three years to choose between Algerian and French nationality. In the meantime their rights would be protected. </a:t>
            </a:r>
            <a:endParaRPr lang="it-IT" dirty="0"/>
          </a:p>
          <a:p>
            <a:pPr algn="just"/>
            <a:r>
              <a:rPr lang="en-US" b="1" dirty="0"/>
              <a:t>The Sahara</a:t>
            </a:r>
            <a:r>
              <a:rPr lang="en-US" dirty="0"/>
              <a:t> would be exploited for a common good and the French would have exploration rights guaranteed.</a:t>
            </a:r>
            <a:endParaRPr lang="it-IT" dirty="0"/>
          </a:p>
          <a:p>
            <a:pPr algn="just"/>
            <a:r>
              <a:rPr lang="en-US" b="1" dirty="0"/>
              <a:t>On the military front</a:t>
            </a:r>
            <a:r>
              <a:rPr lang="en-US" dirty="0"/>
              <a:t> French troops were to be reduced to 80,000 within one year, leading to total departure two years later. The naval and air bases in </a:t>
            </a:r>
            <a:r>
              <a:rPr lang="en-US" dirty="0" err="1"/>
              <a:t>Mers</a:t>
            </a:r>
            <a:r>
              <a:rPr lang="en-US" dirty="0"/>
              <a:t>-el-</a:t>
            </a:r>
            <a:r>
              <a:rPr lang="en-US" dirty="0" err="1"/>
              <a:t>Kebir</a:t>
            </a:r>
            <a:r>
              <a:rPr lang="en-US" dirty="0"/>
              <a:t> and </a:t>
            </a:r>
            <a:r>
              <a:rPr lang="en-US" dirty="0" err="1"/>
              <a:t>Bou</a:t>
            </a:r>
            <a:r>
              <a:rPr lang="en-US" dirty="0"/>
              <a:t> </a:t>
            </a:r>
            <a:r>
              <a:rPr lang="en-US" dirty="0" err="1"/>
              <a:t>Sfer</a:t>
            </a:r>
            <a:r>
              <a:rPr lang="en-US" dirty="0"/>
              <a:t> were leased to France for fifteen years and the Sahara site for nuclear testing was kept for five </a:t>
            </a:r>
            <a:endParaRPr lang="it-IT"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ALGERIAN INDEPENDENCE</a:t>
            </a:r>
          </a:p>
        </p:txBody>
      </p:sp>
      <p:pic>
        <p:nvPicPr>
          <p:cNvPr id="4" name="Segnaposto contenuto 3" descr="cFwv0c3SKyEzw_2LFdNNteGRkFDsC98nRySnuJIupS0.jpg"/>
          <p:cNvPicPr>
            <a:picLocks noGrp="1" noChangeAspect="1"/>
          </p:cNvPicPr>
          <p:nvPr>
            <p:ph sz="quarter" idx="1"/>
          </p:nvPr>
        </p:nvPicPr>
        <p:blipFill>
          <a:blip r:embed="rId2" cstate="print"/>
          <a:stretch>
            <a:fillRect/>
          </a:stretch>
        </p:blipFill>
        <p:spPr>
          <a:xfrm>
            <a:off x="533844" y="1600200"/>
            <a:ext cx="7314312" cy="4873625"/>
          </a:xfr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REFERENDUM ON DIRECT PRESIDENTIAL ELECTION</a:t>
            </a:r>
          </a:p>
        </p:txBody>
      </p:sp>
      <p:pic>
        <p:nvPicPr>
          <p:cNvPr id="4" name="Segnaposto contenuto 3" descr="affiche_referendum_1962_retouche.jpg"/>
          <p:cNvPicPr>
            <a:picLocks noGrp="1" noChangeAspect="1"/>
          </p:cNvPicPr>
          <p:nvPr>
            <p:ph sz="quarter" idx="1"/>
          </p:nvPr>
        </p:nvPicPr>
        <p:blipFill>
          <a:blip r:embed="rId2" cstate="print"/>
          <a:stretch>
            <a:fillRect/>
          </a:stretch>
        </p:blipFill>
        <p:spPr>
          <a:xfrm>
            <a:off x="2190640" y="2204864"/>
            <a:ext cx="4602918" cy="324036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000" b="1" dirty="0">
                <a:effectLst>
                  <a:outerShdw blurRad="38100" dist="38100" dir="2700000" algn="tl">
                    <a:srgbClr val="000000">
                      <a:alpha val="43137"/>
                    </a:srgbClr>
                  </a:outerShdw>
                </a:effectLst>
              </a:rPr>
              <a:t>May, 13 - 1958</a:t>
            </a:r>
          </a:p>
        </p:txBody>
      </p:sp>
      <p:sp>
        <p:nvSpPr>
          <p:cNvPr id="3" name="Segnaposto contenuto 2"/>
          <p:cNvSpPr>
            <a:spLocks noGrp="1"/>
          </p:cNvSpPr>
          <p:nvPr>
            <p:ph sz="quarter" idx="1"/>
          </p:nvPr>
        </p:nvSpPr>
        <p:spPr/>
        <p:txBody>
          <a:bodyPr>
            <a:normAutofit lnSpcReduction="10000"/>
          </a:bodyPr>
          <a:lstStyle/>
          <a:p>
            <a:r>
              <a:rPr lang="en-US" b="1" dirty="0"/>
              <a:t>PARIS: </a:t>
            </a:r>
            <a:r>
              <a:rPr lang="en-US" dirty="0"/>
              <a:t>Pierre Pflimlin pronounced his speech as new Prime Minister (the day after invested as Prime Minister)</a:t>
            </a:r>
            <a:endParaRPr lang="it-IT" dirty="0"/>
          </a:p>
          <a:p>
            <a:r>
              <a:rPr lang="en-US" b="1" dirty="0"/>
              <a:t>ALGIERS</a:t>
            </a:r>
            <a:r>
              <a:rPr lang="en-US" dirty="0"/>
              <a:t>: a furious crowd occupied the palace of the central governorship, symbol of the French power in Algeria. This insurgent power declared itself the </a:t>
            </a:r>
            <a:r>
              <a:rPr lang="en-US" b="1" dirty="0"/>
              <a:t>Committee of Public Safety</a:t>
            </a:r>
            <a:r>
              <a:rPr lang="en-US" dirty="0"/>
              <a:t> and offered the presidency to general </a:t>
            </a:r>
            <a:r>
              <a:rPr lang="en-US" dirty="0" err="1"/>
              <a:t>Massu</a:t>
            </a:r>
            <a:r>
              <a:rPr lang="en-US" dirty="0"/>
              <a:t>. He asked the President of the Republic to create a government of Public Safety for preserving the Algeria to France </a:t>
            </a:r>
          </a:p>
          <a:p>
            <a:pPr algn="ctr">
              <a:buNone/>
            </a:pPr>
            <a:r>
              <a:rPr lang="en-US" b="1" dirty="0"/>
              <a:t>LEGAL POWER AGAINST </a:t>
            </a:r>
          </a:p>
          <a:p>
            <a:pPr algn="ctr">
              <a:buNone/>
            </a:pPr>
            <a:r>
              <a:rPr lang="en-US" b="1" dirty="0"/>
              <a:t>INSURRECTIONARY POWER</a:t>
            </a:r>
            <a:endParaRPr lang="it-IT" b="1" dirty="0"/>
          </a:p>
          <a:p>
            <a:pPr>
              <a:buNone/>
            </a:pP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MAY, 15 - 1958</a:t>
            </a:r>
          </a:p>
        </p:txBody>
      </p:sp>
      <p:sp>
        <p:nvSpPr>
          <p:cNvPr id="3" name="Segnaposto contenuto 2"/>
          <p:cNvSpPr>
            <a:spLocks noGrp="1"/>
          </p:cNvSpPr>
          <p:nvPr>
            <p:ph sz="quarter" idx="1"/>
          </p:nvPr>
        </p:nvSpPr>
        <p:spPr/>
        <p:txBody>
          <a:bodyPr/>
          <a:lstStyle/>
          <a:p>
            <a:pPr>
              <a:buNone/>
            </a:pPr>
            <a:r>
              <a:rPr lang="it-IT" b="1" dirty="0"/>
              <a:t>ALGIERS</a:t>
            </a:r>
            <a:r>
              <a:rPr lang="it-IT" dirty="0"/>
              <a:t>: </a:t>
            </a:r>
            <a:r>
              <a:rPr lang="it-IT" dirty="0" err="1"/>
              <a:t>General</a:t>
            </a:r>
            <a:r>
              <a:rPr lang="it-IT" dirty="0"/>
              <a:t> </a:t>
            </a:r>
            <a:r>
              <a:rPr lang="en-US" dirty="0" err="1"/>
              <a:t>Salan</a:t>
            </a:r>
            <a:r>
              <a:rPr lang="en-US" dirty="0"/>
              <a:t> and his famous shout: Vive de Gaulle! </a:t>
            </a:r>
          </a:p>
          <a:p>
            <a:pPr>
              <a:buNone/>
            </a:pPr>
            <a:r>
              <a:rPr lang="en-US" b="1" dirty="0"/>
              <a:t>PARIS</a:t>
            </a:r>
            <a:r>
              <a:rPr lang="en-US" dirty="0"/>
              <a:t>: De Gaulle in the afternoon: “I’m ready to take on the Republican power”</a:t>
            </a:r>
            <a:endParaRPr lang="it-IT" dirty="0"/>
          </a:p>
          <a:p>
            <a:pPr algn="ctr">
              <a:buNone/>
            </a:pPr>
            <a:endParaRPr lang="en-US" b="1" dirty="0"/>
          </a:p>
          <a:p>
            <a:pPr algn="ctr">
              <a:buNone/>
            </a:pPr>
            <a:r>
              <a:rPr lang="en-US" b="1" dirty="0"/>
              <a:t>From this moment the powers in France and Algeria became three: </a:t>
            </a:r>
            <a:endParaRPr lang="it-IT" dirty="0"/>
          </a:p>
          <a:p>
            <a:pPr lvl="0" algn="ctr"/>
            <a:r>
              <a:rPr lang="en-US" dirty="0"/>
              <a:t>The official government</a:t>
            </a:r>
            <a:endParaRPr lang="it-IT" dirty="0"/>
          </a:p>
          <a:p>
            <a:pPr lvl="0" algn="ctr"/>
            <a:r>
              <a:rPr lang="en-US" dirty="0"/>
              <a:t>The insurgency power in Algiers</a:t>
            </a:r>
            <a:endParaRPr lang="it-IT" dirty="0"/>
          </a:p>
          <a:p>
            <a:pPr lvl="0" algn="ctr"/>
            <a:r>
              <a:rPr lang="en-US" dirty="0"/>
              <a:t>The moral power represented by de Gaulle </a:t>
            </a:r>
          </a:p>
          <a:p>
            <a:pPr lvl="0">
              <a:buNone/>
            </a:pPr>
            <a:endParaRPr lang="it-IT" dirty="0"/>
          </a:p>
          <a:p>
            <a:pPr>
              <a:buNone/>
            </a:pPr>
            <a:endParaRPr lang="it-IT"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3600" b="1" dirty="0">
                <a:effectLst>
                  <a:outerShdw blurRad="38100" dist="38100" dir="2700000" algn="tl">
                    <a:srgbClr val="000000">
                      <a:alpha val="43137"/>
                    </a:srgbClr>
                  </a:outerShdw>
                </a:effectLst>
              </a:rPr>
              <a:t>MAY, 27 - 1958</a:t>
            </a:r>
          </a:p>
        </p:txBody>
      </p:sp>
      <p:sp>
        <p:nvSpPr>
          <p:cNvPr id="3" name="Segnaposto contenuto 2"/>
          <p:cNvSpPr>
            <a:spLocks noGrp="1"/>
          </p:cNvSpPr>
          <p:nvPr>
            <p:ph sz="quarter" idx="1"/>
          </p:nvPr>
        </p:nvSpPr>
        <p:spPr/>
        <p:txBody>
          <a:bodyPr>
            <a:normAutofit/>
          </a:bodyPr>
          <a:lstStyle/>
          <a:p>
            <a:pPr algn="ctr">
              <a:buNone/>
            </a:pPr>
            <a:r>
              <a:rPr lang="it-IT" b="1" dirty="0"/>
              <a:t>De Gaulle </a:t>
            </a:r>
            <a:r>
              <a:rPr lang="it-IT" dirty="0" err="1"/>
              <a:t>forced</a:t>
            </a:r>
            <a:r>
              <a:rPr lang="it-IT" dirty="0"/>
              <a:t> the situation. </a:t>
            </a:r>
          </a:p>
          <a:p>
            <a:pPr algn="ctr">
              <a:buNone/>
            </a:pPr>
            <a:r>
              <a:rPr lang="it-IT" dirty="0" err="1"/>
              <a:t>Declaration</a:t>
            </a:r>
            <a:r>
              <a:rPr lang="it-IT" dirty="0"/>
              <a:t> to the press</a:t>
            </a:r>
          </a:p>
          <a:p>
            <a:pPr>
              <a:buNone/>
            </a:pPr>
            <a:endParaRPr lang="it-IT" dirty="0"/>
          </a:p>
          <a:p>
            <a:pPr algn="ctr">
              <a:buNone/>
            </a:pPr>
            <a:r>
              <a:rPr lang="en-US" sz="4000" u="sng" dirty="0"/>
              <a:t>“I’ve started building of a government for the independence and unity of the country”</a:t>
            </a:r>
          </a:p>
          <a:p>
            <a:pPr algn="ctr">
              <a:buNone/>
            </a:pPr>
            <a:endParaRPr lang="en-US" u="sn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BFC9191-586D-008B-FB19-DE2D3BC90A44}"/>
              </a:ext>
            </a:extLst>
          </p:cNvPr>
          <p:cNvSpPr>
            <a:spLocks noGrp="1"/>
          </p:cNvSpPr>
          <p:nvPr>
            <p:ph type="title"/>
          </p:nvPr>
        </p:nvSpPr>
        <p:spPr>
          <a:xfrm>
            <a:off x="457200" y="274638"/>
            <a:ext cx="7467600" cy="1143000"/>
          </a:xfrm>
        </p:spPr>
        <p:txBody>
          <a:bodyPr>
            <a:normAutofit/>
          </a:bodyPr>
          <a:lstStyle/>
          <a:p>
            <a:pPr algn="ctr"/>
            <a:r>
              <a:rPr lang="en-US" sz="4000" b="1" dirty="0"/>
              <a:t>Coty’s importance</a:t>
            </a:r>
          </a:p>
        </p:txBody>
      </p:sp>
      <p:sp>
        <p:nvSpPr>
          <p:cNvPr id="12" name="Content Placeholder 2">
            <a:extLst>
              <a:ext uri="{FF2B5EF4-FFF2-40B4-BE49-F238E27FC236}">
                <a16:creationId xmlns:a16="http://schemas.microsoft.com/office/drawing/2014/main" id="{4F078833-EC21-2149-0F7E-4C6E35681696}"/>
              </a:ext>
            </a:extLst>
          </p:cNvPr>
          <p:cNvSpPr>
            <a:spLocks noGrp="1"/>
          </p:cNvSpPr>
          <p:nvPr>
            <p:ph sz="quarter" idx="1"/>
          </p:nvPr>
        </p:nvSpPr>
        <p:spPr>
          <a:xfrm>
            <a:off x="457200" y="1600200"/>
            <a:ext cx="3657600" cy="4572000"/>
          </a:xfrm>
        </p:spPr>
        <p:txBody>
          <a:bodyPr>
            <a:normAutofit/>
          </a:bodyPr>
          <a:lstStyle/>
          <a:p>
            <a:pPr algn="just">
              <a:buNone/>
            </a:pPr>
            <a:endParaRPr lang="en-US" dirty="0"/>
          </a:p>
          <a:p>
            <a:pPr algn="ctr">
              <a:buNone/>
            </a:pPr>
            <a:r>
              <a:rPr lang="en-US" u="sng" dirty="0"/>
              <a:t>“I want de Gaulle starts to build a new government and if the deputies will decide to vote against this new cabinet, I’ll resign as president of the Republic leaving the country in a chaotic situation”</a:t>
            </a:r>
            <a:endParaRPr lang="it-IT" u="sng" dirty="0"/>
          </a:p>
          <a:p>
            <a:pPr marL="0" indent="0">
              <a:buNone/>
            </a:pPr>
            <a:endParaRPr lang="en-US" dirty="0"/>
          </a:p>
        </p:txBody>
      </p:sp>
      <p:pic>
        <p:nvPicPr>
          <p:cNvPr id="5" name="Segnaposto contenuto 4" descr="Immagine che contiene persona, inpiedi, tuta, nero&#10;&#10;Descrizione generata automaticamente">
            <a:extLst>
              <a:ext uri="{FF2B5EF4-FFF2-40B4-BE49-F238E27FC236}">
                <a16:creationId xmlns:a16="http://schemas.microsoft.com/office/drawing/2014/main" id="{ADB245EC-A2A5-C47D-25E8-40740E9C2644}"/>
              </a:ext>
            </a:extLst>
          </p:cNvPr>
          <p:cNvPicPr>
            <a:picLocks noGrp="1" noChangeAspect="1"/>
          </p:cNvPicPr>
          <p:nvPr>
            <p:ph sz="quarter" idx="2"/>
          </p:nvPr>
        </p:nvPicPr>
        <p:blipFill rotWithShape="1">
          <a:blip r:embed="rId2">
            <a:extLst>
              <a:ext uri="{28A0092B-C50C-407E-A947-70E740481C1C}">
                <a14:useLocalDpi xmlns:a14="http://schemas.microsoft.com/office/drawing/2010/main" val="0"/>
              </a:ext>
            </a:extLst>
          </a:blip>
          <a:srcRect r="1" b="9222"/>
          <a:stretch/>
        </p:blipFill>
        <p:spPr>
          <a:xfrm>
            <a:off x="4270248" y="1600200"/>
            <a:ext cx="3657600" cy="4572000"/>
          </a:xfrm>
          <a:noFill/>
        </p:spPr>
      </p:pic>
    </p:spTree>
    <p:extLst>
      <p:ext uri="{BB962C8B-B14F-4D97-AF65-F5344CB8AC3E}">
        <p14:creationId xmlns:p14="http://schemas.microsoft.com/office/powerpoint/2010/main" val="3684399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a:effectLst>
                  <a:outerShdw blurRad="38100" dist="38100" dir="2700000" algn="tl">
                    <a:srgbClr val="000000">
                      <a:alpha val="43137"/>
                    </a:srgbClr>
                  </a:outerShdw>
                </a:effectLst>
              </a:rPr>
              <a:t>DE GAULLE PRIME MINISTER</a:t>
            </a:r>
          </a:p>
        </p:txBody>
      </p:sp>
      <p:sp>
        <p:nvSpPr>
          <p:cNvPr id="3" name="Segnaposto contenuto 2"/>
          <p:cNvSpPr>
            <a:spLocks noGrp="1"/>
          </p:cNvSpPr>
          <p:nvPr>
            <p:ph sz="quarter" idx="1"/>
          </p:nvPr>
        </p:nvSpPr>
        <p:spPr/>
        <p:txBody>
          <a:bodyPr/>
          <a:lstStyle/>
          <a:p>
            <a:pPr algn="ctr">
              <a:buNone/>
            </a:pPr>
            <a:r>
              <a:rPr lang="en-US" b="1" dirty="0"/>
              <a:t>The new government, the last one of the IV Republic, has to:</a:t>
            </a:r>
          </a:p>
          <a:p>
            <a:pPr>
              <a:buNone/>
            </a:pPr>
            <a:endParaRPr lang="it-IT" dirty="0"/>
          </a:p>
          <a:p>
            <a:pPr lvl="0"/>
            <a:r>
              <a:rPr lang="en-US" dirty="0"/>
              <a:t>Write the new Constitution</a:t>
            </a:r>
          </a:p>
          <a:p>
            <a:pPr lvl="0">
              <a:buNone/>
            </a:pPr>
            <a:endParaRPr lang="it-IT" dirty="0"/>
          </a:p>
          <a:p>
            <a:pPr lvl="0"/>
            <a:r>
              <a:rPr lang="en-US" dirty="0"/>
              <a:t>Deal with a difficult economic situation</a:t>
            </a:r>
          </a:p>
          <a:p>
            <a:pPr lvl="0">
              <a:buNone/>
            </a:pPr>
            <a:endParaRPr lang="it-IT" dirty="0"/>
          </a:p>
          <a:p>
            <a:pPr lvl="0"/>
            <a:r>
              <a:rPr lang="en-US" dirty="0"/>
              <a:t>Deal with the tragic and dangerous situation in Algeria</a:t>
            </a:r>
            <a:endParaRPr lang="it-IT" dirty="0"/>
          </a:p>
          <a:p>
            <a:endParaRPr lang="it-IT"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559</TotalTime>
  <Words>1907</Words>
  <Application>Microsoft Office PowerPoint</Application>
  <PresentationFormat>Presentazione su schermo (4:3)</PresentationFormat>
  <Paragraphs>172</Paragraphs>
  <Slides>42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42</vt:i4>
      </vt:variant>
    </vt:vector>
  </HeadingPairs>
  <TitlesOfParts>
    <vt:vector size="46" baseType="lpstr">
      <vt:lpstr>Century Schoolbook</vt:lpstr>
      <vt:lpstr>Wingdings</vt:lpstr>
      <vt:lpstr>Wingdings 2</vt:lpstr>
      <vt:lpstr>Loggia</vt:lpstr>
      <vt:lpstr>ALGERIAN WAR AND FRENCH POLITICAL CRISIS 1958-1962</vt:lpstr>
      <vt:lpstr>ALGERIA FOR FRANCE</vt:lpstr>
      <vt:lpstr>ALGERIA FOR FRANCE</vt:lpstr>
      <vt:lpstr>MAY 1958 AND DE GAULLE’S COMING BACK</vt:lpstr>
      <vt:lpstr>May, 13 - 1958</vt:lpstr>
      <vt:lpstr>MAY, 15 - 1958</vt:lpstr>
      <vt:lpstr>MAY, 27 - 1958</vt:lpstr>
      <vt:lpstr>Coty’s importance</vt:lpstr>
      <vt:lpstr>DE GAULLE PRIME MINISTER</vt:lpstr>
      <vt:lpstr>THE PRESIDENT OF THE V REPUBLIC</vt:lpstr>
      <vt:lpstr>FIFTH REPUBLIC</vt:lpstr>
      <vt:lpstr>DE GAULLE’S AMBIGUITY</vt:lpstr>
      <vt:lpstr>“JE VOUS AI COMPRIS!”</vt:lpstr>
      <vt:lpstr>16 th SEPTEMBER 1959</vt:lpstr>
      <vt:lpstr>26 AUGUST 1959</vt:lpstr>
      <vt:lpstr>27 AUGUST 1959</vt:lpstr>
      <vt:lpstr>SEPTEMBER, 2 - 1959</vt:lpstr>
      <vt:lpstr>General massu</vt:lpstr>
      <vt:lpstr>18 JANUARY 1960</vt:lpstr>
      <vt:lpstr>DE GAULE – TV – 29 JANUARY 1960</vt:lpstr>
      <vt:lpstr>JANUARY, 29 – 1960 </vt:lpstr>
      <vt:lpstr>JANUARY, 29 – 1960 </vt:lpstr>
      <vt:lpstr>29 JANUARY 1960</vt:lpstr>
      <vt:lpstr>3 february 1960 - MACMILLAN</vt:lpstr>
      <vt:lpstr>14 june 1960 –  Algerian algeria speech</vt:lpstr>
      <vt:lpstr>Melun first talks –  June, 25 1960</vt:lpstr>
      <vt:lpstr>NOVEMBER – DECEMBER 1960</vt:lpstr>
      <vt:lpstr>8 january 1961 referendum </vt:lpstr>
      <vt:lpstr>8 january 1961 referendum </vt:lpstr>
      <vt:lpstr>APRIL 1961 – THE PUTSCH</vt:lpstr>
      <vt:lpstr>APRIL 1961 – THE PUTSCH</vt:lpstr>
      <vt:lpstr>23 april 1961</vt:lpstr>
      <vt:lpstr>23 april 1961</vt:lpstr>
      <vt:lpstr>A PUTSCH OR A FIASCO? </vt:lpstr>
      <vt:lpstr>DE GAULLE: INSTRUMENTAL USE OF THE PUTSCH</vt:lpstr>
      <vt:lpstr>NEW TALKS IN EVIAN:  MAY-JUNE 1961</vt:lpstr>
      <vt:lpstr>BIZERTE – 19/23 JULY 1961</vt:lpstr>
      <vt:lpstr>5 SEPTEMBER 1961</vt:lpstr>
      <vt:lpstr>OAS</vt:lpstr>
      <vt:lpstr>18 MARCH 1962 – EVIAN AGREEMENT</vt:lpstr>
      <vt:lpstr>ALGERIAN INDEPENDENCE</vt:lpstr>
      <vt:lpstr>REFERENDUM ON DIRECT PRESIDENTIAL ELECTION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ALGERIA 1959-1962</dc:title>
  <dc:creator>Michele</dc:creator>
  <cp:lastModifiedBy>Michele Marchi</cp:lastModifiedBy>
  <cp:revision>42</cp:revision>
  <dcterms:created xsi:type="dcterms:W3CDTF">2018-02-07T08:52:40Z</dcterms:created>
  <dcterms:modified xsi:type="dcterms:W3CDTF">2022-10-19T14:06:05Z</dcterms:modified>
</cp:coreProperties>
</file>