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2" r:id="rId8"/>
    <p:sldId id="263" r:id="rId9"/>
    <p:sldId id="277" r:id="rId10"/>
    <p:sldId id="264" r:id="rId11"/>
    <p:sldId id="265" r:id="rId12"/>
    <p:sldId id="266" r:id="rId13"/>
    <p:sldId id="267" r:id="rId14"/>
    <p:sldId id="268" r:id="rId15"/>
    <p:sldId id="278" r:id="rId16"/>
    <p:sldId id="279" r:id="rId17"/>
    <p:sldId id="280" r:id="rId18"/>
    <p:sldId id="281" r:id="rId19"/>
    <p:sldId id="269" r:id="rId20"/>
    <p:sldId id="270" r:id="rId21"/>
    <p:sldId id="271" r:id="rId22"/>
    <p:sldId id="272" r:id="rId23"/>
    <p:sldId id="273" r:id="rId24"/>
    <p:sldId id="282" r:id="rId25"/>
    <p:sldId id="274" r:id="rId26"/>
    <p:sldId id="275" r:id="rId27"/>
    <p:sldId id="276" r:id="rId28"/>
    <p:sldId id="283"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12/12/2022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12/12/2022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it-IT"/>
              <a:t>Fare clic per modificare lo stile del titolo dello schema</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12/12/2022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Content Placeholder 3"/>
          <p:cNvSpPr>
            <a:spLocks noGrp="1"/>
          </p:cNvSpPr>
          <p:nvPr>
            <p:ph sz="quarter" idx="13"/>
          </p:nvPr>
        </p:nvSpPr>
        <p:spPr>
          <a:xfrm>
            <a:off x="913774" y="3051012"/>
            <a:ext cx="5106027" cy="2740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3" name="Content Placeholder 5"/>
          <p:cNvSpPr>
            <a:spLocks noGrp="1"/>
          </p:cNvSpPr>
          <p:nvPr>
            <p:ph sz="quarter" idx="14"/>
          </p:nvPr>
        </p:nvSpPr>
        <p:spPr>
          <a:xfrm>
            <a:off x="6172200" y="3051012"/>
            <a:ext cx="5105401" cy="2740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12/12/2022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it-IT"/>
              <a:t>Fare clic per modificare lo stile del titolo dello schema</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12/12/2022</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100176-F466-40C7-842A-1E8DBCDD3A52}"/>
              </a:ext>
            </a:extLst>
          </p:cNvPr>
          <p:cNvSpPr>
            <a:spLocks noGrp="1"/>
          </p:cNvSpPr>
          <p:nvPr>
            <p:ph type="ctrTitle"/>
          </p:nvPr>
        </p:nvSpPr>
        <p:spPr/>
        <p:txBody>
          <a:bodyPr/>
          <a:lstStyle/>
          <a:p>
            <a:r>
              <a:rPr lang="it-IT" dirty="0"/>
              <a:t>LESSON 11</a:t>
            </a:r>
          </a:p>
        </p:txBody>
      </p:sp>
      <p:sp>
        <p:nvSpPr>
          <p:cNvPr id="3" name="Sottotitolo 2">
            <a:extLst>
              <a:ext uri="{FF2B5EF4-FFF2-40B4-BE49-F238E27FC236}">
                <a16:creationId xmlns:a16="http://schemas.microsoft.com/office/drawing/2014/main" id="{A1534AE9-897D-41F6-87B5-AA0BEF6421D0}"/>
              </a:ext>
            </a:extLst>
          </p:cNvPr>
          <p:cNvSpPr>
            <a:spLocks noGrp="1"/>
          </p:cNvSpPr>
          <p:nvPr>
            <p:ph type="subTitle" idx="1"/>
          </p:nvPr>
        </p:nvSpPr>
        <p:spPr/>
        <p:txBody>
          <a:bodyPr/>
          <a:lstStyle/>
          <a:p>
            <a:r>
              <a:rPr lang="it-IT" dirty="0" err="1"/>
              <a:t>Political</a:t>
            </a:r>
            <a:r>
              <a:rPr lang="it-IT" dirty="0"/>
              <a:t> history of </a:t>
            </a:r>
            <a:r>
              <a:rPr lang="it-IT" dirty="0" err="1"/>
              <a:t>european</a:t>
            </a:r>
            <a:r>
              <a:rPr lang="it-IT" dirty="0"/>
              <a:t> </a:t>
            </a:r>
            <a:r>
              <a:rPr lang="it-IT" dirty="0" err="1"/>
              <a:t>integration</a:t>
            </a:r>
            <a:endParaRPr lang="it-IT" dirty="0"/>
          </a:p>
        </p:txBody>
      </p:sp>
    </p:spTree>
    <p:extLst>
      <p:ext uri="{BB962C8B-B14F-4D97-AF65-F5344CB8AC3E}">
        <p14:creationId xmlns:p14="http://schemas.microsoft.com/office/powerpoint/2010/main" val="3048427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729ED3-A6A4-454B-A0C2-CFB713424D3E}"/>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UNCONDITIONAL SURRENDER</a:t>
            </a:r>
          </a:p>
        </p:txBody>
      </p:sp>
      <p:sp>
        <p:nvSpPr>
          <p:cNvPr id="3" name="Segnaposto contenuto 2">
            <a:extLst>
              <a:ext uri="{FF2B5EF4-FFF2-40B4-BE49-F238E27FC236}">
                <a16:creationId xmlns:a16="http://schemas.microsoft.com/office/drawing/2014/main" id="{98494C3C-FCDF-4114-AF35-DE9EC137D1A0}"/>
              </a:ext>
            </a:extLst>
          </p:cNvPr>
          <p:cNvSpPr>
            <a:spLocks noGrp="1"/>
          </p:cNvSpPr>
          <p:nvPr>
            <p:ph sz="quarter" idx="13"/>
          </p:nvPr>
        </p:nvSpPr>
        <p:spPr/>
        <p:txBody>
          <a:bodyPr>
            <a:normAutofit/>
          </a:bodyPr>
          <a:lstStyle/>
          <a:p>
            <a:pPr marL="0" indent="0" algn="ctr">
              <a:buNone/>
            </a:pPr>
            <a:endParaRPr lang="en-US" sz="4400" b="1" dirty="0">
              <a:effectLst/>
              <a:latin typeface="DGMetaSerifScience"/>
              <a:cs typeface="DGMetaSerifScience"/>
            </a:endParaRPr>
          </a:p>
          <a:p>
            <a:pPr marL="0" indent="0" algn="ctr">
              <a:buNone/>
            </a:pPr>
            <a:r>
              <a:rPr lang="en-US" sz="4400" b="1" i="1" dirty="0">
                <a:latin typeface="DGMetaSerifScience"/>
                <a:cs typeface="DGMetaSerifScience"/>
              </a:rPr>
              <a:t>“</a:t>
            </a:r>
            <a:r>
              <a:rPr lang="en-US" sz="4400" b="1" i="1" dirty="0">
                <a:effectLst/>
                <a:latin typeface="DGMetaSerifScience"/>
                <a:cs typeface="DGMetaSerifScience"/>
              </a:rPr>
              <a:t>HEATH HAS DONE WHAT NAPOLEON AND HITLER ASPIRED BUT FAILED TO DO</a:t>
            </a:r>
            <a:r>
              <a:rPr lang="en-US" sz="4400" b="1" i="1" dirty="0">
                <a:effectLst/>
                <a:latin typeface="Calibri" panose="020F0502020204030204" pitchFamily="34" charset="0"/>
                <a:ea typeface="DGMetaSerifScience"/>
                <a:cs typeface="DGMetaSerifScience"/>
              </a:rPr>
              <a:t>”</a:t>
            </a:r>
            <a:endParaRPr lang="it-IT" sz="4400" i="1" dirty="0"/>
          </a:p>
        </p:txBody>
      </p:sp>
    </p:spTree>
    <p:extLst>
      <p:ext uri="{BB962C8B-B14F-4D97-AF65-F5344CB8AC3E}">
        <p14:creationId xmlns:p14="http://schemas.microsoft.com/office/powerpoint/2010/main" val="1347456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881B9A-8DBD-49BC-B0CF-985B8698ED9D}"/>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ECONOMIC AND CURRENCY UNION </a:t>
            </a:r>
          </a:p>
        </p:txBody>
      </p:sp>
      <p:sp>
        <p:nvSpPr>
          <p:cNvPr id="3" name="Segnaposto contenuto 2">
            <a:extLst>
              <a:ext uri="{FF2B5EF4-FFF2-40B4-BE49-F238E27FC236}">
                <a16:creationId xmlns:a16="http://schemas.microsoft.com/office/drawing/2014/main" id="{978DAA74-3D9B-441B-80CE-48B37760CED9}"/>
              </a:ext>
            </a:extLst>
          </p:cNvPr>
          <p:cNvSpPr>
            <a:spLocks noGrp="1"/>
          </p:cNvSpPr>
          <p:nvPr>
            <p:ph sz="quarter" idx="13"/>
          </p:nvPr>
        </p:nvSpPr>
        <p:spPr/>
        <p:txBody>
          <a:bodyPr/>
          <a:lstStyle/>
          <a:p>
            <a:pPr marL="342900" lvl="0" indent="-342900" algn="just">
              <a:lnSpc>
                <a:spcPct val="107000"/>
              </a:lnSpc>
              <a:buFont typeface="DGMetaSerifScience"/>
              <a:buChar char="-"/>
            </a:pPr>
            <a:endParaRPr lang="en-US" i="1" dirty="0">
              <a:effectLst/>
              <a:latin typeface="DGMetaSerifScience"/>
              <a:ea typeface="Calibri" panose="020F0502020204030204" pitchFamily="34" charset="0"/>
              <a:cs typeface="DGMetaSerifScience"/>
            </a:endParaRPr>
          </a:p>
          <a:p>
            <a:pPr marL="342900" lvl="0" indent="-342900" algn="just">
              <a:lnSpc>
                <a:spcPct val="107000"/>
              </a:lnSpc>
              <a:buFont typeface="DGMetaSerifScience"/>
              <a:buChar char="-"/>
            </a:pPr>
            <a:r>
              <a:rPr lang="en-US" i="1" dirty="0">
                <a:effectLst/>
                <a:latin typeface="DGMetaSerifScience"/>
                <a:ea typeface="Calibri" panose="020F0502020204030204" pitchFamily="34" charset="0"/>
                <a:cs typeface="DGMetaSerifScience"/>
              </a:rPr>
              <a:t>IS IT POSSIBLE TO HAVE A COMMON MARKET AND A CUSTOM UNION WITHOUT AN ECONOMIC AND CURRENCY UNION? OR BETTER: HOW IS IT POSSIBLE TO BUILD A COMMON MARKET IF THERE ARE DIVERGENT POLICIES ON THE DEVELOPMENT OF CURRENCIES AND ECONOMIC POLICIES?</a:t>
            </a:r>
          </a:p>
          <a:p>
            <a:pPr marL="0" lvl="0" indent="0" algn="just">
              <a:lnSpc>
                <a:spcPct val="107000"/>
              </a:lnSpc>
              <a:buNone/>
            </a:pPr>
            <a:endParaRPr lang="it-IT"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spcAft>
                <a:spcPts val="800"/>
              </a:spcAft>
              <a:buFont typeface="DGMetaSerifScience"/>
              <a:buChar char="-"/>
            </a:pPr>
            <a:r>
              <a:rPr lang="en-US" i="1" dirty="0">
                <a:effectLst/>
                <a:latin typeface="DGMetaSerifScience"/>
                <a:ea typeface="Calibri" panose="020F0502020204030204" pitchFamily="34" charset="0"/>
                <a:cs typeface="DGMetaSerifScience"/>
              </a:rPr>
              <a:t>DID THE LAX AMERICAN FINANCIAL POLICY NEED AN EUROPEAN COMMON RESPONSE? WHAT TO DO IN FRONT OF THE DECREASE OF CONFIDENCE IN THE DOLLAR AS LEADING CURRENCY?</a:t>
            </a:r>
            <a:endParaRPr lang="it-IT" dirty="0">
              <a:effectLst/>
              <a:latin typeface="Calibri" panose="020F0502020204030204" pitchFamily="34" charset="0"/>
              <a:ea typeface="Calibri" panose="020F0502020204030204" pitchFamily="34" charset="0"/>
              <a:cs typeface="DGMetaSerifScience"/>
            </a:endParaRPr>
          </a:p>
          <a:p>
            <a:pPr marL="0" indent="0">
              <a:buNone/>
            </a:pPr>
            <a:endParaRPr lang="it-IT" dirty="0"/>
          </a:p>
        </p:txBody>
      </p:sp>
    </p:spTree>
    <p:extLst>
      <p:ext uri="{BB962C8B-B14F-4D97-AF65-F5344CB8AC3E}">
        <p14:creationId xmlns:p14="http://schemas.microsoft.com/office/powerpoint/2010/main" val="3656118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5469D6-76A0-45C7-82DB-20E89DD139A7}"/>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WERNER REPORT – OCTOBER 1970</a:t>
            </a:r>
          </a:p>
        </p:txBody>
      </p:sp>
      <p:sp>
        <p:nvSpPr>
          <p:cNvPr id="3" name="Segnaposto contenuto 2">
            <a:extLst>
              <a:ext uri="{FF2B5EF4-FFF2-40B4-BE49-F238E27FC236}">
                <a16:creationId xmlns:a16="http://schemas.microsoft.com/office/drawing/2014/main" id="{9AC87B27-6A22-4E11-ABAA-99197E1F93AE}"/>
              </a:ext>
            </a:extLst>
          </p:cNvPr>
          <p:cNvSpPr>
            <a:spLocks noGrp="1"/>
          </p:cNvSpPr>
          <p:nvPr>
            <p:ph sz="quarter" idx="13"/>
          </p:nvPr>
        </p:nvSpPr>
        <p:spPr/>
        <p:txBody>
          <a:bodyPr>
            <a:normAutofit fontScale="92500" lnSpcReduction="20000"/>
          </a:bodyPr>
          <a:lstStyle/>
          <a:p>
            <a:pPr algn="just">
              <a:lnSpc>
                <a:spcPct val="107000"/>
              </a:lnSpc>
            </a:pPr>
            <a:endParaRPr lang="en-US" dirty="0">
              <a:effectLst/>
              <a:latin typeface="DGMetaSerifScience"/>
              <a:ea typeface="Calibri" panose="020F0502020204030204" pitchFamily="34" charset="0"/>
              <a:cs typeface="DGMetaSerifScience"/>
            </a:endParaRPr>
          </a:p>
          <a:p>
            <a:pPr algn="just">
              <a:lnSpc>
                <a:spcPct val="107000"/>
              </a:lnSpc>
            </a:pPr>
            <a:r>
              <a:rPr lang="en-US" dirty="0">
                <a:effectLst/>
                <a:latin typeface="DGMetaSerifScience"/>
                <a:ea typeface="Calibri" panose="020F0502020204030204" pitchFamily="34" charset="0"/>
                <a:cs typeface="DGMetaSerifScience"/>
              </a:rPr>
              <a:t>Council of economic and finance ministers should become </a:t>
            </a:r>
            <a:r>
              <a:rPr lang="en-US" dirty="0">
                <a:effectLst/>
                <a:latin typeface="DGMetaSerifScience"/>
                <a:ea typeface="DGMetaSerifScience"/>
                <a:cs typeface="DGMetaSerifScience"/>
              </a:rPr>
              <a:t>“</a:t>
            </a:r>
            <a:r>
              <a:rPr lang="en-US" dirty="0">
                <a:effectLst/>
                <a:latin typeface="DGMetaSerifScience"/>
                <a:ea typeface="Calibri" panose="020F0502020204030204" pitchFamily="34" charset="0"/>
                <a:cs typeface="DGMetaSerifScience"/>
              </a:rPr>
              <a:t>center of decision</a:t>
            </a:r>
            <a:r>
              <a:rPr lang="en-US" dirty="0">
                <a:effectLst/>
                <a:latin typeface="DGMetaSerifScience"/>
                <a:ea typeface="DGMetaSerifScience"/>
                <a:cs typeface="DGMetaSerifScience"/>
              </a:rPr>
              <a:t>”</a:t>
            </a:r>
            <a:r>
              <a:rPr lang="en-US" dirty="0">
                <a:effectLst/>
                <a:latin typeface="DGMetaSerifScience"/>
                <a:ea typeface="Calibri" panose="020F0502020204030204" pitchFamily="34" charset="0"/>
                <a:cs typeface="DGMetaSerifScience"/>
              </a:rPr>
              <a:t> for economic policy within the Community</a:t>
            </a:r>
            <a:endParaRPr lang="it-IT" dirty="0">
              <a:latin typeface="Calibri" panose="020F0502020204030204" pitchFamily="34" charset="0"/>
              <a:ea typeface="Calibri" panose="020F0502020204030204" pitchFamily="34" charset="0"/>
              <a:cs typeface="DGMetaSerifScience"/>
            </a:endParaRPr>
          </a:p>
          <a:p>
            <a:pPr algn="just">
              <a:lnSpc>
                <a:spcPct val="107000"/>
              </a:lnSpc>
            </a:pPr>
            <a:endParaRPr lang="en-US" dirty="0">
              <a:effectLst/>
              <a:latin typeface="DGMetaSerifScience"/>
              <a:ea typeface="Calibri" panose="020F0502020204030204" pitchFamily="34" charset="0"/>
              <a:cs typeface="DGMetaSerifScience"/>
            </a:endParaRPr>
          </a:p>
          <a:p>
            <a:pPr algn="just">
              <a:lnSpc>
                <a:spcPct val="107000"/>
              </a:lnSpc>
            </a:pPr>
            <a:r>
              <a:rPr lang="en-US" dirty="0">
                <a:effectLst/>
                <a:latin typeface="DGMetaSerifScience"/>
                <a:ea typeface="Calibri" panose="020F0502020204030204" pitchFamily="34" charset="0"/>
                <a:cs typeface="DGMetaSerifScience"/>
              </a:rPr>
              <a:t>National governments would be obliged to conduct fiscal policy within the guidelines laid down by the Council </a:t>
            </a:r>
            <a:endParaRPr lang="it-IT" dirty="0">
              <a:latin typeface="Calibri" panose="020F0502020204030204" pitchFamily="34" charset="0"/>
              <a:ea typeface="Calibri" panose="020F0502020204030204" pitchFamily="34" charset="0"/>
              <a:cs typeface="DGMetaSerifScience"/>
            </a:endParaRPr>
          </a:p>
          <a:p>
            <a:pPr algn="just">
              <a:lnSpc>
                <a:spcPct val="107000"/>
              </a:lnSpc>
            </a:pPr>
            <a:endParaRPr lang="en-US" dirty="0">
              <a:effectLst/>
              <a:latin typeface="DGMetaSerifScience"/>
              <a:ea typeface="Calibri" panose="020F0502020204030204" pitchFamily="34" charset="0"/>
              <a:cs typeface="DGMetaSerifScience"/>
            </a:endParaRPr>
          </a:p>
          <a:p>
            <a:pPr algn="just">
              <a:lnSpc>
                <a:spcPct val="107000"/>
              </a:lnSpc>
            </a:pPr>
            <a:r>
              <a:rPr lang="en-US" dirty="0">
                <a:effectLst/>
                <a:latin typeface="DGMetaSerifScience"/>
                <a:ea typeface="Calibri" panose="020F0502020204030204" pitchFamily="34" charset="0"/>
                <a:cs typeface="DGMetaSerifScience"/>
              </a:rPr>
              <a:t>Member states</a:t>
            </a:r>
            <a:r>
              <a:rPr lang="en-US" dirty="0">
                <a:effectLst/>
                <a:latin typeface="DGMetaSerifScience"/>
                <a:ea typeface="DGMetaSerifScience"/>
                <a:cs typeface="DGMetaSerifScience"/>
              </a:rPr>
              <a:t>’</a:t>
            </a:r>
            <a:r>
              <a:rPr lang="en-US" dirty="0">
                <a:effectLst/>
                <a:latin typeface="DGMetaSerifScience"/>
                <a:ea typeface="Calibri" panose="020F0502020204030204" pitchFamily="34" charset="0"/>
                <a:cs typeface="DGMetaSerifScience"/>
              </a:rPr>
              <a:t> central banks were charged with progressively narrowing the margins of fluctuation between Community currencies intervening on the financial markets</a:t>
            </a:r>
            <a:endParaRPr lang="it-IT" dirty="0">
              <a:effectLst/>
              <a:latin typeface="Calibri" panose="020F0502020204030204" pitchFamily="34" charset="0"/>
              <a:ea typeface="Calibri" panose="020F0502020204030204" pitchFamily="34" charset="0"/>
              <a:cs typeface="DGMetaSerifScience"/>
            </a:endParaRPr>
          </a:p>
          <a:p>
            <a:pPr marL="0" indent="0">
              <a:buNone/>
            </a:pPr>
            <a:endParaRPr lang="it-IT" dirty="0"/>
          </a:p>
        </p:txBody>
      </p:sp>
    </p:spTree>
    <p:extLst>
      <p:ext uri="{BB962C8B-B14F-4D97-AF65-F5344CB8AC3E}">
        <p14:creationId xmlns:p14="http://schemas.microsoft.com/office/powerpoint/2010/main" val="3822179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F29A75-9A7D-4B4D-B6B3-74305C28C20E}"/>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DIFFERENT PRIORITIES</a:t>
            </a:r>
          </a:p>
        </p:txBody>
      </p:sp>
      <p:sp>
        <p:nvSpPr>
          <p:cNvPr id="3" name="Segnaposto contenuto 2">
            <a:extLst>
              <a:ext uri="{FF2B5EF4-FFF2-40B4-BE49-F238E27FC236}">
                <a16:creationId xmlns:a16="http://schemas.microsoft.com/office/drawing/2014/main" id="{C5923D8E-E043-452A-8DCD-860E4F56DC33}"/>
              </a:ext>
            </a:extLst>
          </p:cNvPr>
          <p:cNvSpPr>
            <a:spLocks noGrp="1"/>
          </p:cNvSpPr>
          <p:nvPr>
            <p:ph sz="quarter" idx="13"/>
          </p:nvPr>
        </p:nvSpPr>
        <p:spPr/>
        <p:txBody>
          <a:bodyPr>
            <a:normAutofit fontScale="92500" lnSpcReduction="10000"/>
          </a:bodyPr>
          <a:lstStyle/>
          <a:p>
            <a:pPr marL="0" indent="0" algn="ctr">
              <a:buNone/>
            </a:pPr>
            <a:r>
              <a:rPr lang="en-US" sz="3200" u="sng" dirty="0">
                <a:effectLst/>
                <a:latin typeface="DGMetaSerifScience"/>
                <a:ea typeface="Calibri" panose="020F0502020204030204" pitchFamily="34" charset="0"/>
                <a:cs typeface="DGMetaSerifScience"/>
              </a:rPr>
              <a:t>different priorities </a:t>
            </a:r>
          </a:p>
          <a:p>
            <a:pPr marL="0" indent="0" algn="ctr">
              <a:buNone/>
            </a:pPr>
            <a:endParaRPr lang="en-US" sz="1800" u="sng" dirty="0">
              <a:effectLst/>
              <a:latin typeface="DGMetaSerifScience"/>
              <a:ea typeface="Calibri" panose="020F0502020204030204" pitchFamily="34" charset="0"/>
              <a:cs typeface="DGMetaSerifScience"/>
            </a:endParaRPr>
          </a:p>
          <a:p>
            <a:pPr algn="ctr"/>
            <a:r>
              <a:rPr lang="en-US" dirty="0">
                <a:latin typeface="DGMetaSerifScience"/>
                <a:ea typeface="Calibri" panose="020F0502020204030204" pitchFamily="34" charset="0"/>
                <a:cs typeface="DGMetaSerifScience"/>
              </a:rPr>
              <a:t>for the more economically weak member states the primary concern was support for their endangered </a:t>
            </a:r>
            <a:r>
              <a:rPr lang="en-US" b="1" dirty="0">
                <a:latin typeface="DGMetaSerifScience"/>
                <a:ea typeface="Calibri" panose="020F0502020204030204" pitchFamily="34" charset="0"/>
                <a:cs typeface="DGMetaSerifScience"/>
              </a:rPr>
              <a:t>currencies</a:t>
            </a:r>
            <a:r>
              <a:rPr lang="en-US" dirty="0">
                <a:latin typeface="DGMetaSerifScience"/>
                <a:ea typeface="Calibri" panose="020F0502020204030204" pitchFamily="34" charset="0"/>
                <a:cs typeface="DGMetaSerifScience"/>
              </a:rPr>
              <a:t> </a:t>
            </a:r>
          </a:p>
          <a:p>
            <a:pPr marL="0" indent="0" algn="ctr">
              <a:buNone/>
            </a:pPr>
            <a:endParaRPr lang="en-US" dirty="0">
              <a:latin typeface="DGMetaSerifScience"/>
              <a:ea typeface="Calibri" panose="020F0502020204030204" pitchFamily="34" charset="0"/>
              <a:cs typeface="DGMetaSerifScience"/>
            </a:endParaRPr>
          </a:p>
          <a:p>
            <a:pPr algn="ctr"/>
            <a:r>
              <a:rPr lang="en-US" dirty="0">
                <a:latin typeface="DGMetaSerifScience"/>
                <a:ea typeface="Calibri" panose="020F0502020204030204" pitchFamily="34" charset="0"/>
                <a:cs typeface="DGMetaSerifScience"/>
              </a:rPr>
              <a:t>the </a:t>
            </a:r>
            <a:r>
              <a:rPr lang="en-US" i="1" dirty="0">
                <a:latin typeface="DGMetaSerifScience-Italic"/>
                <a:ea typeface="DGMetaSerifScience"/>
                <a:cs typeface="DGMetaSerifScience-Italic"/>
              </a:rPr>
              <a:t>Bundesbank </a:t>
            </a:r>
            <a:r>
              <a:rPr lang="en-US" dirty="0">
                <a:latin typeface="DGMetaSerifScience"/>
                <a:ea typeface="Calibri" panose="020F0502020204030204" pitchFamily="34" charset="0"/>
                <a:cs typeface="DGMetaSerifScience"/>
              </a:rPr>
              <a:t>and Economy Minister Karl Schiller insisted on </a:t>
            </a:r>
            <a:r>
              <a:rPr lang="en-US" b="1" dirty="0">
                <a:latin typeface="DGMetaSerifScience"/>
                <a:ea typeface="Calibri" panose="020F0502020204030204" pitchFamily="34" charset="0"/>
                <a:cs typeface="DGMetaSerifScience"/>
              </a:rPr>
              <a:t>budgetary discipline </a:t>
            </a:r>
            <a:r>
              <a:rPr lang="en-US" dirty="0">
                <a:latin typeface="DGMetaSerifScience"/>
                <a:ea typeface="Calibri" panose="020F0502020204030204" pitchFamily="34" charset="0"/>
                <a:cs typeface="DGMetaSerifScience"/>
              </a:rPr>
              <a:t>and bringing about </a:t>
            </a:r>
            <a:r>
              <a:rPr lang="en-US" b="1" dirty="0">
                <a:latin typeface="DGMetaSerifScience"/>
                <a:ea typeface="Calibri" panose="020F0502020204030204" pitchFamily="34" charset="0"/>
                <a:cs typeface="DGMetaSerifScience"/>
              </a:rPr>
              <a:t>macroeconomic convergence </a:t>
            </a:r>
            <a:r>
              <a:rPr lang="en-US" dirty="0">
                <a:latin typeface="DGMetaSerifScience"/>
                <a:ea typeface="Calibri" panose="020F0502020204030204" pitchFamily="34" charset="0"/>
                <a:cs typeface="DGMetaSerifScience"/>
              </a:rPr>
              <a:t>as </a:t>
            </a:r>
            <a:r>
              <a:rPr lang="en-US" i="1" dirty="0">
                <a:latin typeface="DGMetaSerifScience"/>
                <a:ea typeface="Calibri" panose="020F0502020204030204" pitchFamily="34" charset="0"/>
                <a:cs typeface="DGMetaSerifScience"/>
              </a:rPr>
              <a:t>the perquisite </a:t>
            </a:r>
            <a:r>
              <a:rPr lang="en-US" dirty="0">
                <a:latin typeface="DGMetaSerifScience"/>
                <a:ea typeface="Calibri" panose="020F0502020204030204" pitchFamily="34" charset="0"/>
                <a:cs typeface="DGMetaSerifScience"/>
              </a:rPr>
              <a:t>for the introduction of a common currency</a:t>
            </a:r>
            <a:endParaRPr lang="it-IT" dirty="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en-US" sz="1800" u="sng" dirty="0">
              <a:effectLst/>
              <a:latin typeface="DGMetaSerifScience"/>
              <a:ea typeface="Calibri" panose="020F0502020204030204" pitchFamily="34" charset="0"/>
              <a:cs typeface="DGMetaSerifScience"/>
            </a:endParaRPr>
          </a:p>
          <a:p>
            <a:endParaRPr lang="it-IT" dirty="0"/>
          </a:p>
        </p:txBody>
      </p:sp>
    </p:spTree>
    <p:extLst>
      <p:ext uri="{BB962C8B-B14F-4D97-AF65-F5344CB8AC3E}">
        <p14:creationId xmlns:p14="http://schemas.microsoft.com/office/powerpoint/2010/main" val="3137842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6F74ED-BA96-4A6B-AA6D-FC5C3FAB87C8}"/>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HOW TO REACT?</a:t>
            </a:r>
          </a:p>
        </p:txBody>
      </p:sp>
      <p:pic>
        <p:nvPicPr>
          <p:cNvPr id="5" name="Segnaposto contenuto 4" descr="Immagine che contiene testo&#10;&#10;Descrizione generata automaticamente">
            <a:extLst>
              <a:ext uri="{FF2B5EF4-FFF2-40B4-BE49-F238E27FC236}">
                <a16:creationId xmlns:a16="http://schemas.microsoft.com/office/drawing/2014/main" id="{AF639636-0A80-44F4-BAC7-5430AAD0EBD3}"/>
              </a:ext>
            </a:extLst>
          </p:cNvPr>
          <p:cNvPicPr>
            <a:picLocks noGrp="1" noChangeAspect="1"/>
          </p:cNvPicPr>
          <p:nvPr>
            <p:ph sz="quarter" idx="13"/>
          </p:nvPr>
        </p:nvPicPr>
        <p:blipFill>
          <a:blip r:embed="rId2"/>
          <a:stretch>
            <a:fillRect/>
          </a:stretch>
        </p:blipFill>
        <p:spPr>
          <a:xfrm>
            <a:off x="2286000" y="2497931"/>
            <a:ext cx="7620000" cy="3162300"/>
          </a:xfrm>
        </p:spPr>
      </p:pic>
    </p:spTree>
    <p:extLst>
      <p:ext uri="{BB962C8B-B14F-4D97-AF65-F5344CB8AC3E}">
        <p14:creationId xmlns:p14="http://schemas.microsoft.com/office/powerpoint/2010/main" val="1413416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84091E-31FB-4087-9076-5BC8C85C31A7}"/>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BRETTON WOODS - 1944</a:t>
            </a:r>
          </a:p>
        </p:txBody>
      </p:sp>
      <p:sp>
        <p:nvSpPr>
          <p:cNvPr id="3" name="Segnaposto contenuto 2">
            <a:extLst>
              <a:ext uri="{FF2B5EF4-FFF2-40B4-BE49-F238E27FC236}">
                <a16:creationId xmlns:a16="http://schemas.microsoft.com/office/drawing/2014/main" id="{99AC5A31-6155-4BFC-88F9-F40DC8388178}"/>
              </a:ext>
            </a:extLst>
          </p:cNvPr>
          <p:cNvSpPr>
            <a:spLocks noGrp="1"/>
          </p:cNvSpPr>
          <p:nvPr>
            <p:ph sz="quarter" idx="13"/>
          </p:nvPr>
        </p:nvSpPr>
        <p:spPr/>
        <p:txBody>
          <a:bodyPr/>
          <a:lstStyle/>
          <a:p>
            <a:pPr marL="0" indent="0" algn="ctr">
              <a:buNone/>
            </a:pPr>
            <a:r>
              <a:rPr lang="it-IT" dirty="0"/>
              <a:t>US </a:t>
            </a:r>
            <a:r>
              <a:rPr lang="it-IT" dirty="0" err="1"/>
              <a:t>dollar</a:t>
            </a:r>
            <a:r>
              <a:rPr lang="it-IT" dirty="0"/>
              <a:t> with a </a:t>
            </a:r>
            <a:r>
              <a:rPr lang="it-IT" dirty="0" err="1"/>
              <a:t>fixed</a:t>
            </a:r>
            <a:r>
              <a:rPr lang="it-IT" dirty="0"/>
              <a:t> </a:t>
            </a:r>
            <a:r>
              <a:rPr lang="it-IT" dirty="0" err="1"/>
              <a:t>value</a:t>
            </a:r>
            <a:r>
              <a:rPr lang="it-IT" dirty="0"/>
              <a:t> </a:t>
            </a:r>
            <a:r>
              <a:rPr lang="it-IT" dirty="0" err="1"/>
              <a:t>redEemable</a:t>
            </a:r>
            <a:r>
              <a:rPr lang="it-IT" dirty="0"/>
              <a:t> in </a:t>
            </a:r>
            <a:r>
              <a:rPr lang="it-IT" dirty="0" err="1"/>
              <a:t>gold</a:t>
            </a:r>
            <a:r>
              <a:rPr lang="it-IT" dirty="0"/>
              <a:t> and </a:t>
            </a:r>
            <a:r>
              <a:rPr lang="it-IT" dirty="0" err="1"/>
              <a:t>other</a:t>
            </a:r>
            <a:r>
              <a:rPr lang="it-IT" dirty="0"/>
              <a:t> international </a:t>
            </a:r>
            <a:r>
              <a:rPr lang="it-IT" dirty="0" err="1"/>
              <a:t>currencies</a:t>
            </a:r>
            <a:r>
              <a:rPr lang="it-IT" dirty="0"/>
              <a:t> </a:t>
            </a:r>
            <a:r>
              <a:rPr lang="it-IT" dirty="0" err="1"/>
              <a:t>possesS</a:t>
            </a:r>
            <a:r>
              <a:rPr lang="it-IT" dirty="0"/>
              <a:t> a </a:t>
            </a:r>
            <a:r>
              <a:rPr lang="it-IT" dirty="0" err="1"/>
              <a:t>fixed</a:t>
            </a:r>
            <a:r>
              <a:rPr lang="it-IT" dirty="0"/>
              <a:t> </a:t>
            </a:r>
            <a:r>
              <a:rPr lang="it-IT" dirty="0" err="1"/>
              <a:t>value</a:t>
            </a:r>
            <a:r>
              <a:rPr lang="it-IT" dirty="0"/>
              <a:t> in relation to the </a:t>
            </a:r>
            <a:r>
              <a:rPr lang="it-IT" dirty="0" err="1"/>
              <a:t>dollar</a:t>
            </a:r>
            <a:endParaRPr lang="it-IT" dirty="0"/>
          </a:p>
          <a:p>
            <a:pPr marL="0" indent="0" algn="ctr">
              <a:buNone/>
            </a:pPr>
            <a:r>
              <a:rPr lang="it-IT" dirty="0"/>
              <a:t>ERODED DURING THE FIFTIES AND THE SIXTIES</a:t>
            </a:r>
          </a:p>
          <a:p>
            <a:pPr marL="0" indent="0" algn="ctr">
              <a:buNone/>
            </a:pPr>
            <a:r>
              <a:rPr lang="it-IT" dirty="0"/>
              <a:t>IN PARTICULAR WEAKENING </a:t>
            </a:r>
            <a:r>
              <a:rPr lang="it-IT" b="1" dirty="0"/>
              <a:t>TRADE PERFORMANCE</a:t>
            </a:r>
          </a:p>
          <a:p>
            <a:pPr algn="ctr"/>
            <a:r>
              <a:rPr lang="it-IT" dirty="0"/>
              <a:t>FOREIGN COUNTRIES HAD ACCUMULATED LARGE AMOUNT OF DOLLARS</a:t>
            </a:r>
          </a:p>
          <a:p>
            <a:pPr algn="ctr"/>
            <a:r>
              <a:rPr lang="it-IT" dirty="0"/>
              <a:t>US STARTED TO RUN DEFICITS</a:t>
            </a:r>
          </a:p>
          <a:p>
            <a:pPr marL="0" indent="0">
              <a:buNone/>
            </a:pPr>
            <a:endParaRPr lang="it-IT" dirty="0"/>
          </a:p>
        </p:txBody>
      </p:sp>
    </p:spTree>
    <p:extLst>
      <p:ext uri="{BB962C8B-B14F-4D97-AF65-F5344CB8AC3E}">
        <p14:creationId xmlns:p14="http://schemas.microsoft.com/office/powerpoint/2010/main" val="911106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B9931A-6871-4824-9AC3-06A4F6B71F9A}"/>
              </a:ext>
            </a:extLst>
          </p:cNvPr>
          <p:cNvSpPr>
            <a:spLocks noGrp="1"/>
          </p:cNvSpPr>
          <p:nvPr>
            <p:ph type="title"/>
          </p:nvPr>
        </p:nvSpPr>
        <p:spPr/>
        <p:txBody>
          <a:bodyPr>
            <a:normAutofit/>
          </a:bodyPr>
          <a:lstStyle/>
          <a:p>
            <a:r>
              <a:rPr lang="it-IT" sz="6000" b="1" dirty="0">
                <a:effectLst>
                  <a:outerShdw blurRad="38100" dist="38100" dir="2700000" algn="tl">
                    <a:srgbClr val="000000">
                      <a:alpha val="43137"/>
                    </a:srgbClr>
                  </a:outerShdw>
                </a:effectLst>
              </a:rPr>
              <a:t>NIXON 1971</a:t>
            </a:r>
          </a:p>
        </p:txBody>
      </p:sp>
      <p:sp>
        <p:nvSpPr>
          <p:cNvPr id="3" name="Segnaposto contenuto 2">
            <a:extLst>
              <a:ext uri="{FF2B5EF4-FFF2-40B4-BE49-F238E27FC236}">
                <a16:creationId xmlns:a16="http://schemas.microsoft.com/office/drawing/2014/main" id="{9132ECD8-1505-4DDF-BD1F-3F437C68231F}"/>
              </a:ext>
            </a:extLst>
          </p:cNvPr>
          <p:cNvSpPr>
            <a:spLocks noGrp="1"/>
          </p:cNvSpPr>
          <p:nvPr>
            <p:ph sz="quarter" idx="13"/>
          </p:nvPr>
        </p:nvSpPr>
        <p:spPr/>
        <p:txBody>
          <a:bodyPr/>
          <a:lstStyle/>
          <a:p>
            <a:pPr marL="0" indent="0" algn="ctr">
              <a:buNone/>
            </a:pPr>
            <a:r>
              <a:rPr lang="it-IT" sz="2800" b="1" dirty="0"/>
              <a:t>IN NIXON OPINION US HAD TO CHANGE FOR KEEPING ITS WORLD LEADERSHIP</a:t>
            </a:r>
          </a:p>
          <a:p>
            <a:pPr algn="ctr"/>
            <a:r>
              <a:rPr lang="it-IT" dirty="0"/>
              <a:t>PRESSURE FOR IMPOSING TARIFFS AND TO REDUCE TROOP </a:t>
            </a:r>
            <a:r>
              <a:rPr lang="it-IT" dirty="0" err="1"/>
              <a:t>numbers</a:t>
            </a:r>
            <a:r>
              <a:rPr lang="it-IT" dirty="0"/>
              <a:t> in Europe</a:t>
            </a:r>
          </a:p>
          <a:p>
            <a:pPr algn="ctr"/>
            <a:r>
              <a:rPr lang="it-IT" dirty="0" err="1"/>
              <a:t>Intention</a:t>
            </a:r>
            <a:r>
              <a:rPr lang="it-IT" dirty="0"/>
              <a:t> to plan a consumer boom for </a:t>
            </a:r>
            <a:r>
              <a:rPr lang="it-IT" dirty="0" err="1"/>
              <a:t>november</a:t>
            </a:r>
            <a:r>
              <a:rPr lang="it-IT" dirty="0"/>
              <a:t> 1972 </a:t>
            </a:r>
            <a:r>
              <a:rPr lang="it-IT" dirty="0" err="1"/>
              <a:t>elections</a:t>
            </a:r>
            <a:endParaRPr lang="it-IT" dirty="0"/>
          </a:p>
          <a:p>
            <a:pPr algn="ctr"/>
            <a:r>
              <a:rPr lang="it-IT" dirty="0" err="1"/>
              <a:t>Allies</a:t>
            </a:r>
            <a:r>
              <a:rPr lang="it-IT" dirty="0"/>
              <a:t> </a:t>
            </a:r>
            <a:r>
              <a:rPr lang="it-IT" dirty="0" err="1"/>
              <a:t>as</a:t>
            </a:r>
            <a:r>
              <a:rPr lang="it-IT" dirty="0"/>
              <a:t> </a:t>
            </a:r>
            <a:r>
              <a:rPr lang="it-IT" dirty="0" err="1"/>
              <a:t>rich</a:t>
            </a:r>
            <a:r>
              <a:rPr lang="it-IT" dirty="0"/>
              <a:t> </a:t>
            </a:r>
            <a:r>
              <a:rPr lang="it-IT" dirty="0" err="1"/>
              <a:t>as</a:t>
            </a:r>
            <a:r>
              <a:rPr lang="it-IT" dirty="0"/>
              <a:t> </a:t>
            </a:r>
            <a:r>
              <a:rPr lang="it-IT" dirty="0" err="1"/>
              <a:t>us</a:t>
            </a:r>
            <a:r>
              <a:rPr lang="it-IT" dirty="0"/>
              <a:t> so </a:t>
            </a:r>
            <a:r>
              <a:rPr lang="it-IT" dirty="0" err="1"/>
              <a:t>they</a:t>
            </a:r>
            <a:r>
              <a:rPr lang="it-IT" dirty="0"/>
              <a:t> can make Greater </a:t>
            </a:r>
            <a:r>
              <a:rPr lang="it-IT" dirty="0" err="1"/>
              <a:t>sacrifices</a:t>
            </a:r>
            <a:r>
              <a:rPr lang="it-IT" dirty="0"/>
              <a:t> for the common cause of the </a:t>
            </a:r>
            <a:r>
              <a:rPr lang="it-IT" dirty="0" err="1"/>
              <a:t>defence</a:t>
            </a:r>
            <a:r>
              <a:rPr lang="it-IT" dirty="0"/>
              <a:t> of western Europe</a:t>
            </a:r>
          </a:p>
        </p:txBody>
      </p:sp>
    </p:spTree>
    <p:extLst>
      <p:ext uri="{BB962C8B-B14F-4D97-AF65-F5344CB8AC3E}">
        <p14:creationId xmlns:p14="http://schemas.microsoft.com/office/powerpoint/2010/main" val="3763239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4A7A8A-5A0C-4CCF-ABBC-69001729C0B1}"/>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NIXON AUGUST 1971</a:t>
            </a:r>
          </a:p>
        </p:txBody>
      </p:sp>
      <p:sp>
        <p:nvSpPr>
          <p:cNvPr id="3" name="Segnaposto contenuto 2">
            <a:extLst>
              <a:ext uri="{FF2B5EF4-FFF2-40B4-BE49-F238E27FC236}">
                <a16:creationId xmlns:a16="http://schemas.microsoft.com/office/drawing/2014/main" id="{A458371A-95CC-463C-B2B9-BF12102D38FA}"/>
              </a:ext>
            </a:extLst>
          </p:cNvPr>
          <p:cNvSpPr>
            <a:spLocks noGrp="1"/>
          </p:cNvSpPr>
          <p:nvPr>
            <p:ph sz="quarter" idx="13"/>
          </p:nvPr>
        </p:nvSpPr>
        <p:spPr/>
        <p:txBody>
          <a:bodyPr/>
          <a:lstStyle/>
          <a:p>
            <a:pPr marL="0" indent="0" algn="ctr">
              <a:buNone/>
            </a:pPr>
            <a:r>
              <a:rPr lang="it-IT" sz="2800" b="1" dirty="0"/>
              <a:t>NEW ECONOMIC POLICY – REFLATIONARY PACKAGE</a:t>
            </a:r>
          </a:p>
          <a:p>
            <a:pPr>
              <a:buFontTx/>
              <a:buChar char="-"/>
            </a:pPr>
            <a:r>
              <a:rPr lang="it-IT" sz="2200" dirty="0"/>
              <a:t>SUSPENDED THE CONVERTIBILITY OF THE DOLLAR FOR GOLD</a:t>
            </a:r>
          </a:p>
          <a:p>
            <a:pPr>
              <a:buFontTx/>
              <a:buChar char="-"/>
            </a:pPr>
            <a:r>
              <a:rPr lang="it-IT" sz="2200" dirty="0"/>
              <a:t>10% SURCHARGE ON IMPORTS</a:t>
            </a:r>
          </a:p>
          <a:p>
            <a:pPr>
              <a:buFontTx/>
              <a:buChar char="-"/>
            </a:pPr>
            <a:r>
              <a:rPr lang="it-IT" sz="2200" dirty="0"/>
              <a:t>REDUCED TAX CONSUMER</a:t>
            </a:r>
          </a:p>
          <a:p>
            <a:pPr>
              <a:buFontTx/>
              <a:buChar char="-"/>
            </a:pPr>
            <a:r>
              <a:rPr lang="it-IT" sz="2200" dirty="0"/>
              <a:t>MADE CUTS IN FEDERAL SPENDING AND OVERSEAS</a:t>
            </a:r>
          </a:p>
          <a:p>
            <a:pPr>
              <a:buFontTx/>
              <a:buChar char="-"/>
            </a:pPr>
            <a:endParaRPr lang="it-IT" dirty="0"/>
          </a:p>
        </p:txBody>
      </p:sp>
    </p:spTree>
    <p:extLst>
      <p:ext uri="{BB962C8B-B14F-4D97-AF65-F5344CB8AC3E}">
        <p14:creationId xmlns:p14="http://schemas.microsoft.com/office/powerpoint/2010/main" val="3130948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23EFF8-4D2A-4956-AAA5-8C16FA5C1497}"/>
              </a:ext>
            </a:extLst>
          </p:cNvPr>
          <p:cNvSpPr>
            <a:spLocks noGrp="1"/>
          </p:cNvSpPr>
          <p:nvPr>
            <p:ph type="title"/>
          </p:nvPr>
        </p:nvSpPr>
        <p:spPr/>
        <p:txBody>
          <a:bodyPr>
            <a:normAutofit/>
          </a:bodyPr>
          <a:lstStyle/>
          <a:p>
            <a:r>
              <a:rPr lang="it-IT" sz="5400" b="1" dirty="0">
                <a:effectLst>
                  <a:outerShdw blurRad="38100" dist="38100" dir="2700000" algn="tl">
                    <a:srgbClr val="000000">
                      <a:alpha val="43137"/>
                    </a:srgbClr>
                  </a:outerShdw>
                </a:effectLst>
              </a:rPr>
              <a:t>NIXON AUGUST 1971</a:t>
            </a:r>
            <a:endParaRPr lang="it-IT" sz="5400" dirty="0"/>
          </a:p>
        </p:txBody>
      </p:sp>
      <p:sp>
        <p:nvSpPr>
          <p:cNvPr id="3" name="Segnaposto contenuto 2">
            <a:extLst>
              <a:ext uri="{FF2B5EF4-FFF2-40B4-BE49-F238E27FC236}">
                <a16:creationId xmlns:a16="http://schemas.microsoft.com/office/drawing/2014/main" id="{8AFB3DD5-D5BE-4696-981F-50608BF8798A}"/>
              </a:ext>
            </a:extLst>
          </p:cNvPr>
          <p:cNvSpPr>
            <a:spLocks noGrp="1"/>
          </p:cNvSpPr>
          <p:nvPr>
            <p:ph sz="quarter" idx="13"/>
          </p:nvPr>
        </p:nvSpPr>
        <p:spPr/>
        <p:txBody>
          <a:bodyPr>
            <a:normAutofit/>
          </a:bodyPr>
          <a:lstStyle/>
          <a:p>
            <a:pPr marL="0" indent="0" algn="ctr">
              <a:buNone/>
            </a:pPr>
            <a:r>
              <a:rPr lang="it-IT" sz="3600" b="1" dirty="0"/>
              <a:t>EUROPEAN FEARS</a:t>
            </a:r>
          </a:p>
          <a:p>
            <a:pPr algn="ctr"/>
            <a:r>
              <a:rPr lang="it-IT" dirty="0"/>
              <a:t>END OF POSTWAR INTERNATIONALISM</a:t>
            </a:r>
          </a:p>
          <a:p>
            <a:pPr algn="ctr"/>
            <a:r>
              <a:rPr lang="it-IT" dirty="0"/>
              <a:t>GLOBAL ECONOMY TRANSFORMATION WITHOUT ANY CONSULTATIONS WITH THE EUROPEAN LEADERS </a:t>
            </a:r>
          </a:p>
          <a:p>
            <a:pPr algn="ctr"/>
            <a:r>
              <a:rPr lang="it-IT" dirty="0"/>
              <a:t>ASIMMETRY AMONG EXCHANGE RATES AND COMMERCIAL ADVANTAGE TO THOSE COUNTRIES WITH A WEAK CURRENCY</a:t>
            </a:r>
          </a:p>
        </p:txBody>
      </p:sp>
    </p:spTree>
    <p:extLst>
      <p:ext uri="{BB962C8B-B14F-4D97-AF65-F5344CB8AC3E}">
        <p14:creationId xmlns:p14="http://schemas.microsoft.com/office/powerpoint/2010/main" val="256527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2FFC4-E38F-4805-80E8-36E4FB592E49}"/>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A TUNNEL AND A SNAKE</a:t>
            </a:r>
          </a:p>
        </p:txBody>
      </p:sp>
      <p:sp>
        <p:nvSpPr>
          <p:cNvPr id="3" name="Segnaposto contenuto 2">
            <a:extLst>
              <a:ext uri="{FF2B5EF4-FFF2-40B4-BE49-F238E27FC236}">
                <a16:creationId xmlns:a16="http://schemas.microsoft.com/office/drawing/2014/main" id="{5B02EC04-64AC-4C73-9A0B-468E6DAF4A2B}"/>
              </a:ext>
            </a:extLst>
          </p:cNvPr>
          <p:cNvSpPr>
            <a:spLocks noGrp="1"/>
          </p:cNvSpPr>
          <p:nvPr>
            <p:ph sz="quarter" idx="13"/>
          </p:nvPr>
        </p:nvSpPr>
        <p:spPr/>
        <p:txBody>
          <a:bodyPr>
            <a:normAutofit lnSpcReduction="10000"/>
          </a:bodyPr>
          <a:lstStyle/>
          <a:p>
            <a:r>
              <a:rPr lang="en-US" sz="1800" b="1" dirty="0">
                <a:effectLst/>
                <a:latin typeface="DGMetaSerifScience"/>
                <a:cs typeface="DGMetaSerifScience"/>
              </a:rPr>
              <a:t>bilateral meeting Nixon/POMPIDOU in the Azores on 14 December 1971</a:t>
            </a:r>
            <a:r>
              <a:rPr lang="en-US" sz="1800" b="1" dirty="0">
                <a:latin typeface="DGMetaSerifScience"/>
                <a:cs typeface="DGMetaSerifScience"/>
              </a:rPr>
              <a:t>: </a:t>
            </a:r>
            <a:r>
              <a:rPr lang="en-US" sz="1800" dirty="0">
                <a:effectLst/>
                <a:latin typeface="DGMetaSerifScience"/>
                <a:cs typeface="DGMetaSerifScience"/>
              </a:rPr>
              <a:t>Pompidou reached an agreement </a:t>
            </a:r>
            <a:r>
              <a:rPr lang="en-US" sz="1800" b="1" dirty="0">
                <a:effectLst/>
                <a:latin typeface="DGMetaSerifScience"/>
                <a:cs typeface="DGMetaSerifScience"/>
              </a:rPr>
              <a:t>on the exact level of the dollar devaluation: 7.9%</a:t>
            </a:r>
          </a:p>
          <a:p>
            <a:r>
              <a:rPr lang="en-US" sz="1800" dirty="0">
                <a:effectLst/>
                <a:latin typeface="DGMetaSerifScience"/>
                <a:cs typeface="DGMetaSerifScience"/>
              </a:rPr>
              <a:t>the European partners accepted an expansion of the range of the fluctuation of their currencies against the dollar from </a:t>
            </a:r>
            <a:r>
              <a:rPr lang="en-US" sz="1800" b="1" dirty="0">
                <a:effectLst/>
                <a:latin typeface="DGMetaSerifScience"/>
                <a:cs typeface="DGMetaSerifScience"/>
              </a:rPr>
              <a:t>altogether from 1.5 to 4.5%</a:t>
            </a:r>
          </a:p>
          <a:p>
            <a:r>
              <a:rPr lang="en-US" sz="1800" dirty="0">
                <a:effectLst/>
                <a:latin typeface="DGMetaSerifScience"/>
                <a:ea typeface="Calibri" panose="020F0502020204030204" pitchFamily="34" charset="0"/>
                <a:cs typeface="DGMetaSerifScience"/>
              </a:rPr>
              <a:t>to reduce the range of fluctuation among the European currencies</a:t>
            </a:r>
            <a:r>
              <a:rPr lang="en-US" sz="1800" dirty="0">
                <a:latin typeface="DGMetaSerifScience"/>
                <a:ea typeface="Calibri" panose="020F0502020204030204" pitchFamily="34" charset="0"/>
                <a:cs typeface="DGMetaSerifScience"/>
              </a:rPr>
              <a:t>, </a:t>
            </a:r>
            <a:r>
              <a:rPr lang="en-US" sz="1800" b="1" dirty="0">
                <a:effectLst/>
                <a:latin typeface="DGMetaSerifScience"/>
                <a:ea typeface="Calibri" panose="020F0502020204030204" pitchFamily="34" charset="0"/>
                <a:cs typeface="DGMetaSerifScience"/>
              </a:rPr>
              <a:t>on 21 March 1972 the Council of Ministers issued </a:t>
            </a:r>
            <a:r>
              <a:rPr lang="en-US" sz="1800" dirty="0">
                <a:effectLst/>
                <a:latin typeface="DGMetaSerifScience"/>
                <a:ea typeface="Calibri" panose="020F0502020204030204" pitchFamily="34" charset="0"/>
                <a:cs typeface="DGMetaSerifScience"/>
              </a:rPr>
              <a:t>a call for the member states’ central banks </a:t>
            </a:r>
            <a:r>
              <a:rPr lang="en-US" sz="1800" b="1" dirty="0">
                <a:effectLst/>
                <a:latin typeface="DGMetaSerifScience"/>
                <a:ea typeface="Calibri" panose="020F0502020204030204" pitchFamily="34" charset="0"/>
                <a:cs typeface="DGMetaSerifScience"/>
              </a:rPr>
              <a:t>to reduce the fluctuation margins among their currencies to plus/minus 2.25%</a:t>
            </a:r>
          </a:p>
          <a:p>
            <a:pPr marL="0" indent="0" algn="ctr">
              <a:buNone/>
            </a:pPr>
            <a:r>
              <a:rPr lang="en-US" sz="1800" b="1" u="sng" dirty="0">
                <a:effectLst/>
                <a:latin typeface="DGMetaSerifScience"/>
                <a:ea typeface="Calibri" panose="020F0502020204030204" pitchFamily="34" charset="0"/>
                <a:cs typeface="DGMetaSerifScience"/>
              </a:rPr>
              <a:t>Within the “tunnel” of 4.5% </a:t>
            </a:r>
            <a:r>
              <a:rPr lang="en-US" sz="1800" b="1" i="1" u="sng" dirty="0">
                <a:effectLst/>
                <a:latin typeface="DGMetaSerifScience-Italic"/>
                <a:ea typeface="DGMetaSerifScience"/>
                <a:cs typeface="DGMetaSerifScience-Italic"/>
              </a:rPr>
              <a:t>vis-à-vis</a:t>
            </a:r>
            <a:r>
              <a:rPr lang="en-US" sz="1800" b="1" u="sng" dirty="0">
                <a:effectLst/>
                <a:latin typeface="DGMetaSerifScience"/>
                <a:ea typeface="Calibri" panose="020F0502020204030204" pitchFamily="34" charset="0"/>
                <a:cs typeface="DGMetaSerifScience"/>
              </a:rPr>
              <a:t> the dollar, </a:t>
            </a:r>
          </a:p>
          <a:p>
            <a:pPr marL="0" indent="0" algn="ctr">
              <a:buNone/>
            </a:pPr>
            <a:r>
              <a:rPr lang="en-US" sz="1800" b="1" u="sng" dirty="0">
                <a:effectLst/>
                <a:latin typeface="DGMetaSerifScience"/>
                <a:ea typeface="Calibri" panose="020F0502020204030204" pitchFamily="34" charset="0"/>
                <a:cs typeface="DGMetaSerifScience"/>
              </a:rPr>
              <a:t>emerged a “snake” with a range of 2.25%</a:t>
            </a:r>
            <a:endParaRPr lang="it-IT" sz="1800"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b="1" dirty="0"/>
          </a:p>
        </p:txBody>
      </p:sp>
    </p:spTree>
    <p:extLst>
      <p:ext uri="{BB962C8B-B14F-4D97-AF65-F5344CB8AC3E}">
        <p14:creationId xmlns:p14="http://schemas.microsoft.com/office/powerpoint/2010/main" val="256114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1DE844-796E-40B5-AEC0-DE7554659F34}"/>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GEORGES POMPIDOU – JUNE 1969</a:t>
            </a:r>
          </a:p>
        </p:txBody>
      </p:sp>
      <p:pic>
        <p:nvPicPr>
          <p:cNvPr id="5" name="Segnaposto contenuto 4" descr="Immagine che contiene persona, uomo, interni, tuta&#10;&#10;Descrizione generata automaticamente">
            <a:extLst>
              <a:ext uri="{FF2B5EF4-FFF2-40B4-BE49-F238E27FC236}">
                <a16:creationId xmlns:a16="http://schemas.microsoft.com/office/drawing/2014/main" id="{07943A37-DB08-4169-BFE6-3D8E91D864FD}"/>
              </a:ext>
            </a:extLst>
          </p:cNvPr>
          <p:cNvPicPr>
            <a:picLocks noGrp="1" noChangeAspect="1"/>
          </p:cNvPicPr>
          <p:nvPr>
            <p:ph sz="quarter" idx="13"/>
          </p:nvPr>
        </p:nvPicPr>
        <p:blipFill>
          <a:blip r:embed="rId2"/>
          <a:stretch>
            <a:fillRect/>
          </a:stretch>
        </p:blipFill>
        <p:spPr>
          <a:xfrm>
            <a:off x="3933825" y="2383630"/>
            <a:ext cx="3857625" cy="3857625"/>
          </a:xfrm>
        </p:spPr>
      </p:pic>
    </p:spTree>
    <p:extLst>
      <p:ext uri="{BB962C8B-B14F-4D97-AF65-F5344CB8AC3E}">
        <p14:creationId xmlns:p14="http://schemas.microsoft.com/office/powerpoint/2010/main" val="3751405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89E865-FD99-4008-B63E-FC4DE888DF3E}"/>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Franco-</a:t>
            </a:r>
            <a:r>
              <a:rPr lang="it-IT" sz="4000" b="1" dirty="0" err="1">
                <a:effectLst>
                  <a:outerShdw blurRad="38100" dist="38100" dir="2700000" algn="tl">
                    <a:srgbClr val="000000">
                      <a:alpha val="43137"/>
                    </a:srgbClr>
                  </a:outerShdw>
                </a:effectLst>
              </a:rPr>
              <a:t>german</a:t>
            </a:r>
            <a:r>
              <a:rPr lang="it-IT" sz="4000" b="1" dirty="0">
                <a:effectLst>
                  <a:outerShdw blurRad="38100" dist="38100" dir="2700000" algn="tl">
                    <a:srgbClr val="000000">
                      <a:alpha val="43137"/>
                    </a:srgbClr>
                  </a:outerShdw>
                </a:effectLst>
              </a:rPr>
              <a:t> consensus on common </a:t>
            </a:r>
            <a:r>
              <a:rPr lang="it-IT" sz="4000" b="1" dirty="0" err="1">
                <a:effectLst>
                  <a:outerShdw blurRad="38100" dist="38100" dir="2700000" algn="tl">
                    <a:srgbClr val="000000">
                      <a:alpha val="43137"/>
                    </a:srgbClr>
                  </a:outerShdw>
                </a:effectLst>
              </a:rPr>
              <a:t>currency</a:t>
            </a:r>
            <a:endParaRPr lang="it-IT" sz="40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EAD19894-D2BC-42A8-9DA2-F84DA073E820}"/>
              </a:ext>
            </a:extLst>
          </p:cNvPr>
          <p:cNvSpPr>
            <a:spLocks noGrp="1"/>
          </p:cNvSpPr>
          <p:nvPr>
            <p:ph sz="quarter" idx="13"/>
          </p:nvPr>
        </p:nvSpPr>
        <p:spPr/>
        <p:txBody>
          <a:bodyPr>
            <a:normAutofit/>
          </a:bodyPr>
          <a:lstStyle/>
          <a:p>
            <a:pPr algn="just">
              <a:lnSpc>
                <a:spcPct val="107000"/>
              </a:lnSpc>
              <a:spcAft>
                <a:spcPts val="800"/>
              </a:spcAft>
            </a:pPr>
            <a:r>
              <a:rPr lang="en-US" sz="1800" b="1" dirty="0">
                <a:effectLst/>
                <a:latin typeface="DGMetaSerifScience"/>
                <a:ea typeface="Calibri" panose="020F0502020204030204" pitchFamily="34" charset="0"/>
                <a:cs typeface="DGMetaSerifScience"/>
              </a:rPr>
              <a:t>New round of attacks on the European currencies</a:t>
            </a:r>
            <a:r>
              <a:rPr lang="en-US" sz="1800" dirty="0">
                <a:effectLst/>
                <a:latin typeface="DGMetaSerifScience"/>
                <a:ea typeface="Calibri" panose="020F0502020204030204" pitchFamily="34" charset="0"/>
                <a:cs typeface="DGMetaSerifScience"/>
              </a:rPr>
              <a:t>. As American dollars </a:t>
            </a:r>
            <a:r>
              <a:rPr lang="en-US" sz="1800" dirty="0">
                <a:latin typeface="DGMetaSerifScience"/>
                <a:ea typeface="Calibri" panose="020F0502020204030204" pitchFamily="34" charset="0"/>
                <a:cs typeface="DGMetaSerifScience"/>
              </a:rPr>
              <a:t>DEVALUETED </a:t>
            </a:r>
            <a:r>
              <a:rPr lang="en-US" sz="1800" dirty="0">
                <a:effectLst/>
                <a:latin typeface="DGMetaSerifScience"/>
                <a:ea typeface="Calibri" panose="020F0502020204030204" pitchFamily="34" charset="0"/>
                <a:cs typeface="DGMetaSerifScience"/>
              </a:rPr>
              <a:t>once again began flowing increasingly into Europe in </a:t>
            </a:r>
            <a:r>
              <a:rPr lang="en-US" sz="1800" b="1" dirty="0">
                <a:effectLst/>
                <a:latin typeface="DGMetaSerifScience"/>
                <a:ea typeface="Calibri" panose="020F0502020204030204" pitchFamily="34" charset="0"/>
                <a:cs typeface="DGMetaSerifScience"/>
              </a:rPr>
              <a:t>June 1972</a:t>
            </a:r>
            <a:r>
              <a:rPr lang="en-US" sz="1800" dirty="0">
                <a:effectLst/>
                <a:latin typeface="DGMetaSerifScience"/>
                <a:ea typeface="Calibri" panose="020F0502020204030204" pitchFamily="34" charset="0"/>
                <a:cs typeface="DGMetaSerifScience"/>
              </a:rPr>
              <a:t>, British government opted to abandon the snake and </a:t>
            </a:r>
            <a:r>
              <a:rPr lang="en-US" sz="1800" b="1" dirty="0">
                <a:effectLst/>
                <a:latin typeface="DGMetaSerifScience"/>
                <a:ea typeface="Calibri" panose="020F0502020204030204" pitchFamily="34" charset="0"/>
                <a:cs typeface="DGMetaSerifScience"/>
              </a:rPr>
              <a:t>allow the pound to float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b="1" dirty="0">
                <a:effectLst/>
                <a:latin typeface="DGMetaSerifScience"/>
                <a:ea typeface="Calibri" panose="020F0502020204030204" pitchFamily="34" charset="0"/>
                <a:cs typeface="DGMetaSerifScience"/>
              </a:rPr>
              <a:t>Schiller wanted to do the same</a:t>
            </a:r>
            <a:r>
              <a:rPr lang="en-US" sz="1800" dirty="0">
                <a:effectLst/>
                <a:latin typeface="DGMetaSerifScience"/>
                <a:ea typeface="Calibri" panose="020F0502020204030204" pitchFamily="34" charset="0"/>
                <a:cs typeface="DGMetaSerifScience"/>
              </a:rPr>
              <a:t> and once again recommended a community float of the European currencies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DGMetaSerifScience"/>
                <a:ea typeface="Calibri" panose="020F0502020204030204" pitchFamily="34" charset="0"/>
                <a:cs typeface="DGMetaSerifScience"/>
              </a:rPr>
              <a:t>Brandt won over the cabinet on 29 June for initiating capital controls as the French and Italians were doing. This caused Schiller to resign from his ministerial posts. His successor was </a:t>
            </a:r>
            <a:r>
              <a:rPr lang="en-US" sz="1800" b="1" dirty="0">
                <a:effectLst/>
                <a:latin typeface="DGMetaSerifScience"/>
                <a:ea typeface="Calibri" panose="020F0502020204030204" pitchFamily="34" charset="0"/>
                <a:cs typeface="DGMetaSerifScience"/>
              </a:rPr>
              <a:t>Helmut Schmidt</a:t>
            </a:r>
            <a:endParaRPr lang="it-IT" dirty="0"/>
          </a:p>
        </p:txBody>
      </p:sp>
    </p:spTree>
    <p:extLst>
      <p:ext uri="{BB962C8B-B14F-4D97-AF65-F5344CB8AC3E}">
        <p14:creationId xmlns:p14="http://schemas.microsoft.com/office/powerpoint/2010/main" val="4218156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516771-624A-473A-B226-E0C2B2D0181E}"/>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Concrete steps of a </a:t>
            </a:r>
            <a:r>
              <a:rPr lang="it-IT" sz="4000" b="1" dirty="0" err="1">
                <a:effectLst>
                  <a:outerShdw blurRad="38100" dist="38100" dir="2700000" algn="tl">
                    <a:srgbClr val="000000">
                      <a:alpha val="43137"/>
                    </a:srgbClr>
                  </a:outerShdw>
                </a:effectLst>
              </a:rPr>
              <a:t>currency</a:t>
            </a:r>
            <a:r>
              <a:rPr lang="it-IT" sz="4000" b="1" dirty="0">
                <a:effectLst>
                  <a:outerShdw blurRad="38100" dist="38100" dir="2700000" algn="tl">
                    <a:srgbClr val="000000">
                      <a:alpha val="43137"/>
                    </a:srgbClr>
                  </a:outerShdw>
                </a:effectLst>
              </a:rPr>
              <a:t> union</a:t>
            </a:r>
          </a:p>
        </p:txBody>
      </p:sp>
      <p:sp>
        <p:nvSpPr>
          <p:cNvPr id="3" name="Segnaposto contenuto 2">
            <a:extLst>
              <a:ext uri="{FF2B5EF4-FFF2-40B4-BE49-F238E27FC236}">
                <a16:creationId xmlns:a16="http://schemas.microsoft.com/office/drawing/2014/main" id="{C87AC00E-1476-4BAE-B800-C2812FAA2B02}"/>
              </a:ext>
            </a:extLst>
          </p:cNvPr>
          <p:cNvSpPr>
            <a:spLocks noGrp="1"/>
          </p:cNvSpPr>
          <p:nvPr>
            <p:ph sz="quarter" idx="13"/>
          </p:nvPr>
        </p:nvSpPr>
        <p:spPr/>
        <p:txBody>
          <a:bodyPr>
            <a:normAutofit/>
          </a:bodyPr>
          <a:lstStyle/>
          <a:p>
            <a:pPr algn="just">
              <a:lnSpc>
                <a:spcPct val="107000"/>
              </a:lnSpc>
              <a:spcAft>
                <a:spcPts val="800"/>
              </a:spcAft>
            </a:pPr>
            <a:r>
              <a:rPr lang="en-US" dirty="0">
                <a:effectLst/>
                <a:latin typeface="DGMetaSerifScience"/>
                <a:ea typeface="Calibri" panose="020F0502020204030204" pitchFamily="34" charset="0"/>
                <a:cs typeface="DGMetaSerifScience"/>
              </a:rPr>
              <a:t>With preparations </a:t>
            </a:r>
            <a:r>
              <a:rPr lang="en-US" b="1" dirty="0">
                <a:effectLst/>
                <a:latin typeface="DGMetaSerifScience"/>
                <a:ea typeface="Calibri" panose="020F0502020204030204" pitchFamily="34" charset="0"/>
                <a:cs typeface="DGMetaSerifScience"/>
              </a:rPr>
              <a:t>by Giscard and Schmidt</a:t>
            </a:r>
            <a:r>
              <a:rPr lang="en-US" dirty="0">
                <a:effectLst/>
                <a:latin typeface="DGMetaSerifScience"/>
                <a:ea typeface="Calibri" panose="020F0502020204030204" pitchFamily="34" charset="0"/>
                <a:cs typeface="DGMetaSerifScience"/>
              </a:rPr>
              <a:t>, the economy and finance ministers of the Community met on </a:t>
            </a:r>
            <a:r>
              <a:rPr lang="en-US" b="1" dirty="0">
                <a:effectLst/>
                <a:latin typeface="DGMetaSerifScience"/>
                <a:ea typeface="Calibri" panose="020F0502020204030204" pitchFamily="34" charset="0"/>
                <a:cs typeface="DGMetaSerifScience"/>
              </a:rPr>
              <a:t>11 and 12 September 1972</a:t>
            </a:r>
            <a:r>
              <a:rPr lang="en-US" dirty="0">
                <a:effectLst/>
                <a:latin typeface="DGMetaSerifScience"/>
                <a:ea typeface="Calibri" panose="020F0502020204030204" pitchFamily="34" charset="0"/>
                <a:cs typeface="DGMetaSerifScience"/>
              </a:rPr>
              <a:t> and were able to decide on </a:t>
            </a:r>
            <a:r>
              <a:rPr lang="en-US" b="1" dirty="0">
                <a:effectLst/>
                <a:latin typeface="DGMetaSerifScience"/>
                <a:ea typeface="Calibri" panose="020F0502020204030204" pitchFamily="34" charset="0"/>
                <a:cs typeface="DGMetaSerifScience"/>
              </a:rPr>
              <a:t>the establishment of a European Monetary Cooperation Fund</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b="1" dirty="0">
                <a:effectLst/>
                <a:latin typeface="DGMetaSerifScience"/>
                <a:ea typeface="Calibri" panose="020F0502020204030204" pitchFamily="34" charset="0"/>
                <a:cs typeface="DGMetaSerifScience"/>
              </a:rPr>
              <a:t>The fund was initially to serve for the compensation of the central banks in the currency snake and make balance equalization multilateral </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b="1" dirty="0">
                <a:effectLst/>
                <a:latin typeface="DGMetaSerifScience"/>
                <a:ea typeface="Calibri" panose="020F0502020204030204" pitchFamily="34" charset="0"/>
                <a:cs typeface="DGMetaSerifScience"/>
              </a:rPr>
              <a:t>The Paris summit in October 1972 set the launch of this cooperation fund for April of 1973 and confirmed once again the already-determined course to a currency union</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171505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uomo, persona, tuta, cravatta&#10;&#10;Descrizione generata automaticamente">
            <a:extLst>
              <a:ext uri="{FF2B5EF4-FFF2-40B4-BE49-F238E27FC236}">
                <a16:creationId xmlns:a16="http://schemas.microsoft.com/office/drawing/2014/main" id="{0A2D86BE-1BAC-4662-9B82-7AF975C99E86}"/>
              </a:ext>
            </a:extLst>
          </p:cNvPr>
          <p:cNvPicPr>
            <a:picLocks noChangeAspect="1"/>
          </p:cNvPicPr>
          <p:nvPr/>
        </p:nvPicPr>
        <p:blipFill rotWithShape="1">
          <a:blip r:embed="rId2"/>
          <a:srcRect l="25188" r="30688"/>
          <a:stretch/>
        </p:blipFill>
        <p:spPr>
          <a:xfrm>
            <a:off x="8157374" y="10"/>
            <a:ext cx="4034626" cy="6857990"/>
          </a:xfrm>
          <a:prstGeom prst="rect">
            <a:avLst/>
          </a:prstGeom>
        </p:spPr>
      </p:pic>
      <p:pic>
        <p:nvPicPr>
          <p:cNvPr id="16" name="Picture 15">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EA292A72-750D-46B3-93E0-DA18E5869198}"/>
              </a:ext>
            </a:extLst>
          </p:cNvPr>
          <p:cNvSpPr>
            <a:spLocks noGrp="1"/>
          </p:cNvSpPr>
          <p:nvPr>
            <p:ph type="title"/>
          </p:nvPr>
        </p:nvSpPr>
        <p:spPr>
          <a:xfrm>
            <a:off x="913776" y="618517"/>
            <a:ext cx="6672886" cy="1596177"/>
          </a:xfrm>
        </p:spPr>
        <p:txBody>
          <a:bodyPr>
            <a:normAutofit/>
          </a:bodyPr>
          <a:lstStyle/>
          <a:p>
            <a:r>
              <a:rPr lang="it-IT" b="1">
                <a:effectLst>
                  <a:outerShdw blurRad="38100" dist="38100" dir="2700000" algn="tl">
                    <a:srgbClr val="000000">
                      <a:alpha val="43137"/>
                    </a:srgbClr>
                  </a:outerShdw>
                </a:effectLst>
              </a:rPr>
              <a:t>The </a:t>
            </a:r>
            <a:r>
              <a:rPr lang="it-IT" b="1" err="1">
                <a:effectLst>
                  <a:outerShdw blurRad="38100" dist="38100" dir="2700000" algn="tl">
                    <a:srgbClr val="000000">
                      <a:alpha val="43137"/>
                    </a:srgbClr>
                  </a:outerShdw>
                </a:effectLst>
              </a:rPr>
              <a:t>year</a:t>
            </a:r>
            <a:r>
              <a:rPr lang="it-IT" b="1">
                <a:effectLst>
                  <a:outerShdw blurRad="38100" dist="38100" dir="2700000" algn="tl">
                    <a:srgbClr val="000000">
                      <a:alpha val="43137"/>
                    </a:srgbClr>
                  </a:outerShdw>
                </a:effectLst>
              </a:rPr>
              <a:t> of </a:t>
            </a:r>
            <a:r>
              <a:rPr lang="it-IT" b="1" err="1">
                <a:effectLst>
                  <a:outerShdw blurRad="38100" dist="38100" dir="2700000" algn="tl">
                    <a:srgbClr val="000000">
                      <a:alpha val="43137"/>
                    </a:srgbClr>
                  </a:outerShdw>
                </a:effectLst>
              </a:rPr>
              <a:t>europe</a:t>
            </a:r>
            <a:endParaRPr lang="it-IT" b="1">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4CE81B4E-826F-4790-A337-DAE49E542A30}"/>
              </a:ext>
            </a:extLst>
          </p:cNvPr>
          <p:cNvSpPr>
            <a:spLocks noGrp="1"/>
          </p:cNvSpPr>
          <p:nvPr>
            <p:ph sz="quarter" idx="13"/>
          </p:nvPr>
        </p:nvSpPr>
        <p:spPr>
          <a:xfrm>
            <a:off x="913774" y="2367092"/>
            <a:ext cx="6672887" cy="3424107"/>
          </a:xfrm>
        </p:spPr>
        <p:txBody>
          <a:bodyPr>
            <a:normAutofit/>
          </a:bodyPr>
          <a:lstStyle/>
          <a:p>
            <a:pPr marL="0" indent="0" algn="ctr">
              <a:buNone/>
            </a:pPr>
            <a:endParaRPr lang="en-US" sz="2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2800" b="1" dirty="0">
                <a:effectLst/>
                <a:latin typeface="Calibri" panose="020F0502020204030204" pitchFamily="34" charset="0"/>
                <a:ea typeface="Calibri" panose="020F0502020204030204" pitchFamily="34" charset="0"/>
                <a:cs typeface="Times New Roman" panose="02020603050405020304" pitchFamily="18" charset="0"/>
              </a:rPr>
              <a:t>“Europeans were not contributing a fair share of the common effort for the common defense”</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34554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783147-89F9-4007-904C-E40200E0681B}"/>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THE YEAR OF EUROPE</a:t>
            </a:r>
          </a:p>
        </p:txBody>
      </p:sp>
      <p:sp>
        <p:nvSpPr>
          <p:cNvPr id="3" name="Segnaposto contenuto 2">
            <a:extLst>
              <a:ext uri="{FF2B5EF4-FFF2-40B4-BE49-F238E27FC236}">
                <a16:creationId xmlns:a16="http://schemas.microsoft.com/office/drawing/2014/main" id="{6DCE042A-1B78-4E2D-9CC3-1EF42DE075AE}"/>
              </a:ext>
            </a:extLst>
          </p:cNvPr>
          <p:cNvSpPr>
            <a:spLocks noGrp="1"/>
          </p:cNvSpPr>
          <p:nvPr>
            <p:ph sz="quarter" idx="13"/>
          </p:nvPr>
        </p:nvSpPr>
        <p:spPr/>
        <p:txBody>
          <a:bodyPr>
            <a:normAutofit fontScale="92500" lnSpcReduction="20000"/>
          </a:bodyPr>
          <a:lstStyle/>
          <a:p>
            <a:pPr marL="0" indent="0" algn="ctr">
              <a:lnSpc>
                <a:spcPct val="115000"/>
              </a:lnSpc>
              <a:spcAft>
                <a:spcPts val="1000"/>
              </a:spcAft>
              <a:buNone/>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European countries didn’t appreciate Kissinger speech</a:t>
            </a:r>
            <a:endParaRPr lang="it-IT" sz="1800" u="sng"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First of all</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they were still trying to respond to the dollar debacle, so it wasn’t the right moment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Second</a:t>
            </a:r>
            <a:r>
              <a:rPr lang="en-US" sz="1800" dirty="0">
                <a:effectLst/>
                <a:latin typeface="Calibri" panose="020F0502020204030204" pitchFamily="34" charset="0"/>
                <a:ea typeface="Calibri" panose="020F0502020204030204" pitchFamily="34" charset="0"/>
                <a:cs typeface="Times New Roman" panose="02020603050405020304" pitchFamily="18" charset="0"/>
              </a:rPr>
              <a:t> European leaders considered Kissinger’s initiative an attempt to Control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eEC’s</a:t>
            </a:r>
            <a:r>
              <a:rPr lang="en-US" sz="1800" dirty="0">
                <a:effectLst/>
                <a:latin typeface="Calibri" panose="020F0502020204030204" pitchFamily="34" charset="0"/>
                <a:ea typeface="Calibri" panose="020F0502020204030204" pitchFamily="34" charset="0"/>
                <a:cs typeface="Times New Roman" panose="02020603050405020304" pitchFamily="18" charset="0"/>
              </a:rPr>
              <a:t> expanding role in the international affairs.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October 1972</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Six plus the three new entering States had proclaimed that by 1980 they would establish a European Union, with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its own currency</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common foreign policy</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would </a:t>
            </a: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“establish its position in world affairs as a distinct entity determined to promote a better international equilibrium”</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4207407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testo, persona, persone, gruppo&#10;&#10;Descrizione generata automaticamente">
            <a:extLst>
              <a:ext uri="{FF2B5EF4-FFF2-40B4-BE49-F238E27FC236}">
                <a16:creationId xmlns:a16="http://schemas.microsoft.com/office/drawing/2014/main" id="{6BDF2FAA-A0D0-4ACB-83A5-20FC3A6E0415}"/>
              </a:ext>
            </a:extLst>
          </p:cNvPr>
          <p:cNvPicPr>
            <a:picLocks noChangeAspect="1"/>
          </p:cNvPicPr>
          <p:nvPr/>
        </p:nvPicPr>
        <p:blipFill rotWithShape="1">
          <a:blip r:embed="rId2"/>
          <a:srcRect l="10014" r="4922" b="1"/>
          <a:stretch/>
        </p:blipFill>
        <p:spPr>
          <a:xfrm>
            <a:off x="1" y="10"/>
            <a:ext cx="7479157" cy="6857990"/>
          </a:xfrm>
          <a:prstGeom prst="rect">
            <a:avLst/>
          </a:prstGeom>
        </p:spPr>
      </p:pic>
      <p:sp>
        <p:nvSpPr>
          <p:cNvPr id="14" name="Rectangle 13">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91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CB4788BE-AC8F-4B40-BBAD-9309A57F83BB}"/>
              </a:ext>
            </a:extLst>
          </p:cNvPr>
          <p:cNvSpPr>
            <a:spLocks noGrp="1"/>
          </p:cNvSpPr>
          <p:nvPr>
            <p:ph type="title"/>
          </p:nvPr>
        </p:nvSpPr>
        <p:spPr>
          <a:xfrm>
            <a:off x="8196408" y="640831"/>
            <a:ext cx="3352128" cy="1573863"/>
          </a:xfrm>
        </p:spPr>
        <p:txBody>
          <a:bodyPr>
            <a:normAutofit/>
          </a:bodyPr>
          <a:lstStyle/>
          <a:p>
            <a:r>
              <a:rPr lang="it-IT" sz="4000" b="1" dirty="0">
                <a:effectLst>
                  <a:outerShdw blurRad="38100" dist="38100" dir="2700000" algn="tl">
                    <a:srgbClr val="000000">
                      <a:alpha val="43137"/>
                    </a:srgbClr>
                  </a:outerShdw>
                </a:effectLst>
              </a:rPr>
              <a:t>DETENTE</a:t>
            </a:r>
          </a:p>
        </p:txBody>
      </p:sp>
      <p:sp>
        <p:nvSpPr>
          <p:cNvPr id="9" name="Content Placeholder 8">
            <a:extLst>
              <a:ext uri="{FF2B5EF4-FFF2-40B4-BE49-F238E27FC236}">
                <a16:creationId xmlns:a16="http://schemas.microsoft.com/office/drawing/2014/main" id="{AFED2D09-A630-4DBD-BE8E-CAD0758467B0}"/>
              </a:ext>
            </a:extLst>
          </p:cNvPr>
          <p:cNvSpPr>
            <a:spLocks noGrp="1"/>
          </p:cNvSpPr>
          <p:nvPr>
            <p:ph sz="quarter" idx="13"/>
          </p:nvPr>
        </p:nvSpPr>
        <p:spPr>
          <a:xfrm>
            <a:off x="8196408" y="2367092"/>
            <a:ext cx="3352128" cy="3881309"/>
          </a:xfrm>
        </p:spPr>
        <p:txBody>
          <a:bodyPr>
            <a:normAutofit/>
          </a:bodyPr>
          <a:lstStyle/>
          <a:p>
            <a:pPr marL="0" indent="0" algn="ctr">
              <a:buNone/>
            </a:pPr>
            <a:r>
              <a:rPr lang="en-US" sz="2700" b="1" dirty="0"/>
              <a:t>26 MAY 1972 - SALT I</a:t>
            </a:r>
          </a:p>
          <a:p>
            <a:pPr marL="0" indent="0" algn="ctr">
              <a:buNone/>
            </a:pPr>
            <a:r>
              <a:rPr lang="en-US" sz="2400" dirty="0"/>
              <a:t>LIMITATION AND REGULARIZATION OF THE NUCLEAR ARSENALS</a:t>
            </a:r>
          </a:p>
          <a:p>
            <a:pPr marL="0" indent="0" algn="ctr">
              <a:buNone/>
            </a:pPr>
            <a:r>
              <a:rPr lang="en-US" sz="2400" dirty="0"/>
              <a:t>WITHOUT ANY DISCUSSIONS WITH THE ALLIES</a:t>
            </a:r>
          </a:p>
        </p:txBody>
      </p:sp>
    </p:spTree>
    <p:extLst>
      <p:ext uri="{BB962C8B-B14F-4D97-AF65-F5344CB8AC3E}">
        <p14:creationId xmlns:p14="http://schemas.microsoft.com/office/powerpoint/2010/main" val="12541441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8" name="Rectangle 11">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persona, uomo, tuta, sedendo&#10;&#10;Descrizione generata automaticamente">
            <a:extLst>
              <a:ext uri="{FF2B5EF4-FFF2-40B4-BE49-F238E27FC236}">
                <a16:creationId xmlns:a16="http://schemas.microsoft.com/office/drawing/2014/main" id="{D627B828-3590-45CD-8A65-4F5AD688CB63}"/>
              </a:ext>
            </a:extLst>
          </p:cNvPr>
          <p:cNvPicPr>
            <a:picLocks noChangeAspect="1"/>
          </p:cNvPicPr>
          <p:nvPr/>
        </p:nvPicPr>
        <p:blipFill>
          <a:blip r:embed="rId2"/>
          <a:stretch>
            <a:fillRect/>
          </a:stretch>
        </p:blipFill>
        <p:spPr>
          <a:xfrm>
            <a:off x="5248643" y="1599682"/>
            <a:ext cx="6299887" cy="3543686"/>
          </a:xfrm>
          <a:prstGeom prst="rect">
            <a:avLst/>
          </a:prstGeom>
        </p:spPr>
      </p:pic>
      <p:pic>
        <p:nvPicPr>
          <p:cNvPr id="19" name="Picture 13">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0" name="Content Placeholder 8">
            <a:extLst>
              <a:ext uri="{FF2B5EF4-FFF2-40B4-BE49-F238E27FC236}">
                <a16:creationId xmlns:a16="http://schemas.microsoft.com/office/drawing/2014/main" id="{A934043C-9272-4475-954C-5B4F2926A99C}"/>
              </a:ext>
            </a:extLst>
          </p:cNvPr>
          <p:cNvSpPr>
            <a:spLocks noGrp="1"/>
          </p:cNvSpPr>
          <p:nvPr>
            <p:ph sz="quarter" idx="13"/>
          </p:nvPr>
        </p:nvSpPr>
        <p:spPr>
          <a:xfrm>
            <a:off x="913774" y="2367092"/>
            <a:ext cx="3740509" cy="3881309"/>
          </a:xfrm>
        </p:spPr>
        <p:txBody>
          <a:bodyPr>
            <a:normAutofit lnSpcReduction="10000"/>
          </a:bodyPr>
          <a:lstStyle/>
          <a:p>
            <a:pPr marL="0" indent="0" algn="jus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European doubts increased when in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June 1973 Nixon and Brezhnev</a:t>
            </a:r>
            <a:r>
              <a:rPr lang="en-US" sz="1800" dirty="0">
                <a:effectLst/>
                <a:latin typeface="Calibri" panose="020F0502020204030204" pitchFamily="34" charset="0"/>
                <a:ea typeface="Calibri" panose="020F0502020204030204" pitchFamily="34" charset="0"/>
                <a:cs typeface="Times New Roman" panose="02020603050405020304" pitchFamily="18" charset="0"/>
              </a:rPr>
              <a:t> met in Washington and signed the Soviet-American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“declaration of common resolve”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en-US" sz="1800" dirty="0">
              <a:latin typeface="Calibri" panose="020F0502020204030204" pitchFamily="34" charset="0"/>
              <a:cs typeface="Times New Roman" panose="02020603050405020304" pitchFamily="18" charset="0"/>
            </a:endParaRPr>
          </a:p>
          <a:p>
            <a:pPr marL="0" indent="0" algn="ctr">
              <a:buNone/>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A TACIT NUCLEAR NON-AGGRESSION PACT BETWEEN THE TWO SUPERPOWERS WOULD LEAVE EUROPE VULNERABLE</a:t>
            </a:r>
            <a:endParaRPr lang="en-US" sz="1800" u="sng" dirty="0"/>
          </a:p>
        </p:txBody>
      </p:sp>
      <p:sp>
        <p:nvSpPr>
          <p:cNvPr id="2" name="Titolo 1">
            <a:extLst>
              <a:ext uri="{FF2B5EF4-FFF2-40B4-BE49-F238E27FC236}">
                <a16:creationId xmlns:a16="http://schemas.microsoft.com/office/drawing/2014/main" id="{940AF770-B731-48C7-BC9D-4A19AF62D515}"/>
              </a:ext>
            </a:extLst>
          </p:cNvPr>
          <p:cNvSpPr>
            <a:spLocks noGrp="1"/>
          </p:cNvSpPr>
          <p:nvPr>
            <p:ph type="title"/>
          </p:nvPr>
        </p:nvSpPr>
        <p:spPr>
          <a:xfrm>
            <a:off x="913774" y="640831"/>
            <a:ext cx="3740515" cy="1573863"/>
          </a:xfrm>
        </p:spPr>
        <p:txBody>
          <a:bodyPr>
            <a:normAutofit/>
          </a:bodyPr>
          <a:lstStyle/>
          <a:p>
            <a:r>
              <a:rPr lang="it-IT" b="1" dirty="0" err="1">
                <a:effectLst>
                  <a:outerShdw blurRad="38100" dist="38100" dir="2700000" algn="tl">
                    <a:srgbClr val="000000">
                      <a:alpha val="43137"/>
                    </a:srgbClr>
                  </a:outerShdw>
                </a:effectLst>
              </a:rPr>
              <a:t>Cold</a:t>
            </a:r>
            <a:r>
              <a:rPr lang="it-IT" b="1" dirty="0">
                <a:effectLst>
                  <a:outerShdw blurRad="38100" dist="38100" dir="2700000" algn="tl">
                    <a:srgbClr val="000000">
                      <a:alpha val="43137"/>
                    </a:srgbClr>
                  </a:outerShdw>
                </a:effectLst>
              </a:rPr>
              <a:t> war </a:t>
            </a:r>
            <a:r>
              <a:rPr lang="it-IT" b="1" dirty="0" err="1">
                <a:effectLst>
                  <a:outerShdw blurRad="38100" dist="38100" dir="2700000" algn="tl">
                    <a:srgbClr val="000000">
                      <a:alpha val="43137"/>
                    </a:srgbClr>
                  </a:outerShdw>
                </a:effectLst>
              </a:rPr>
              <a:t>troubles</a:t>
            </a:r>
            <a:endParaRPr lang="it-IT"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604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38403D-EE46-452A-91FE-75476E06AD33}"/>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Oil and euro-</a:t>
            </a:r>
            <a:r>
              <a:rPr lang="it-IT" sz="4400" b="1" dirty="0" err="1">
                <a:effectLst>
                  <a:outerShdw blurRad="38100" dist="38100" dir="2700000" algn="tl">
                    <a:srgbClr val="000000">
                      <a:alpha val="43137"/>
                    </a:srgbClr>
                  </a:outerShdw>
                </a:effectLst>
              </a:rPr>
              <a:t>atlantic</a:t>
            </a:r>
            <a:r>
              <a:rPr lang="it-IT" sz="4400" b="1" dirty="0">
                <a:effectLst>
                  <a:outerShdw blurRad="38100" dist="38100" dir="2700000" algn="tl">
                    <a:srgbClr val="000000">
                      <a:alpha val="43137"/>
                    </a:srgbClr>
                  </a:outerShdw>
                </a:effectLst>
              </a:rPr>
              <a:t> </a:t>
            </a:r>
            <a:r>
              <a:rPr lang="it-IT" sz="4400" b="1" dirty="0" err="1">
                <a:effectLst>
                  <a:outerShdw blurRad="38100" dist="38100" dir="2700000" algn="tl">
                    <a:srgbClr val="000000">
                      <a:alpha val="43137"/>
                    </a:srgbClr>
                  </a:outerShdw>
                </a:effectLst>
              </a:rPr>
              <a:t>crisis</a:t>
            </a:r>
            <a:endParaRPr lang="it-IT" sz="44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8B33B599-1653-4685-8873-47452EB18290}"/>
              </a:ext>
            </a:extLst>
          </p:cNvPr>
          <p:cNvSpPr>
            <a:spLocks noGrp="1"/>
          </p:cNvSpPr>
          <p:nvPr>
            <p:ph sz="quarter" idx="13"/>
          </p:nvPr>
        </p:nvSpPr>
        <p:spPr/>
        <p:txBody>
          <a:bodyPr>
            <a:normAutofit fontScale="85000" lnSpcReduction="20000"/>
          </a:bodyPr>
          <a:lstStyle/>
          <a:p>
            <a:pPr marL="0" indent="0" algn="ctr">
              <a:lnSpc>
                <a:spcPct val="115000"/>
              </a:lnSpc>
              <a:spcAft>
                <a:spcPts val="10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2100" b="1" dirty="0">
                <a:effectLst/>
                <a:latin typeface="Calibri" panose="020F0502020204030204" pitchFamily="34" charset="0"/>
                <a:ea typeface="Calibri" panose="020F0502020204030204" pitchFamily="34" charset="0"/>
                <a:cs typeface="Times New Roman" panose="02020603050405020304" pitchFamily="18" charset="0"/>
              </a:rPr>
              <a:t>Europeans decided to challenge US strategy in Middle East</a:t>
            </a:r>
            <a:endParaRPr lang="it-IT" sz="21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Only Portugal and the Netherlands</a:t>
            </a:r>
            <a:r>
              <a:rPr lang="en-US" sz="1800" dirty="0">
                <a:effectLst/>
                <a:latin typeface="Calibri" panose="020F0502020204030204" pitchFamily="34" charset="0"/>
                <a:ea typeface="Calibri" panose="020F0502020204030204" pitchFamily="34" charset="0"/>
                <a:cs typeface="Times New Roman" panose="02020603050405020304" pitchFamily="18" charset="0"/>
              </a:rPr>
              <a:t> allowed US transport planes flying to Israel to use their territory as a base, the others banned such aid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On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6 November 1973</a:t>
            </a:r>
            <a:r>
              <a:rPr lang="en-US" sz="1800" dirty="0">
                <a:effectLst/>
                <a:latin typeface="Calibri" panose="020F0502020204030204" pitchFamily="34" charset="0"/>
                <a:ea typeface="Calibri" panose="020F0502020204030204" pitchFamily="34" charset="0"/>
                <a:cs typeface="Times New Roman" panose="02020603050405020304" pitchFamily="18" charset="0"/>
              </a:rPr>
              <a:t> ten days after the fighting ended, EEC foreign ministers called for Israeli withdrawal to the 1967 borders as a necessary condition for achieving a lasting peace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In December</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1973</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OPEC had doubled the price of oil the EEC Nine announced they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would start a dialogue</a:t>
            </a:r>
            <a:r>
              <a:rPr lang="en-US" sz="1800" dirty="0">
                <a:effectLst/>
                <a:latin typeface="Calibri" panose="020F0502020204030204" pitchFamily="34" charset="0"/>
                <a:ea typeface="Calibri" panose="020F0502020204030204" pitchFamily="34" charset="0"/>
                <a:cs typeface="Times New Roman" panose="02020603050405020304" pitchFamily="18" charset="0"/>
              </a:rPr>
              <a:t> with the oil producers to achieve a “global regime” that would balance the economic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developEment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the industrial nations with “reasonable prices” for the oil producers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On 14 December 1973</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EC’s foreign ministers produced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“Declaration on European Identity”,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a document that stressed the community’s values and its need to unity if they wanted to count in world affairs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649128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61BEF3-4133-4CE1-B1C4-1E0645D475E5}"/>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American </a:t>
            </a:r>
            <a:r>
              <a:rPr lang="it-IT" sz="4400" b="1" dirty="0" err="1">
                <a:effectLst>
                  <a:outerShdw blurRad="38100" dist="38100" dir="2700000" algn="tl">
                    <a:srgbClr val="000000">
                      <a:alpha val="43137"/>
                    </a:srgbClr>
                  </a:outerShdw>
                </a:effectLst>
              </a:rPr>
              <a:t>response</a:t>
            </a:r>
            <a:endParaRPr lang="it-IT" sz="44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5ACCA1E0-F1C1-4A08-BD32-891A10711631}"/>
              </a:ext>
            </a:extLst>
          </p:cNvPr>
          <p:cNvSpPr>
            <a:spLocks noGrp="1"/>
          </p:cNvSpPr>
          <p:nvPr>
            <p:ph sz="quarter" idx="13"/>
          </p:nvPr>
        </p:nvSpPr>
        <p:spPr/>
        <p:txBody>
          <a:bodyPr>
            <a:normAutofit fontScale="77500" lnSpcReduction="20000"/>
          </a:bodyPr>
          <a:lstStyle/>
          <a:p>
            <a:pPr marL="0" indent="0" algn="ctr">
              <a:lnSpc>
                <a:spcPct val="115000"/>
              </a:lnSpc>
              <a:spcAft>
                <a:spcPts val="1000"/>
              </a:spcAft>
              <a:buNone/>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What was US response to this European posture?</a:t>
            </a:r>
            <a:endParaRPr lang="it-IT" sz="1800" u="sng"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The proposal for the creation of a consumers’ cartel of the largest industrial nations</a:t>
            </a:r>
            <a:r>
              <a:rPr lang="en-US" sz="1800" dirty="0">
                <a:effectLst/>
                <a:latin typeface="Calibri" panose="020F0502020204030204" pitchFamily="34" charset="0"/>
                <a:ea typeface="Calibri" panose="020F0502020204030204" pitchFamily="34" charset="0"/>
                <a:cs typeface="Times New Roman" panose="02020603050405020304" pitchFamily="18" charset="0"/>
              </a:rPr>
              <a:t> who would negotiate as a group with OPEC.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Washington, in February 1974,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US forced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Europeans into accepting it scheme.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Nixon administration linked the energy question to the issue of European security and threatened troop withdrawals from Europe, if the EC did not back down.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the so-called </a:t>
            </a: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Gymnich</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Castle agreement in April 1974</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EEC agreed that its member states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had to consult with Washington whenever they took foreign policy initiatives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At the end of June 1974 NATO</a:t>
            </a:r>
            <a:r>
              <a:rPr lang="en-US" sz="1800" dirty="0">
                <a:effectLst/>
                <a:latin typeface="Calibri" panose="020F0502020204030204" pitchFamily="34" charset="0"/>
                <a:ea typeface="Calibri" panose="020F0502020204030204" pitchFamily="34" charset="0"/>
                <a:cs typeface="Times New Roman" panose="02020603050405020304" pitchFamily="18" charset="0"/>
              </a:rPr>
              <a:t> member states finally signed the “Declaration on Atlantic Relations”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425392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585721-7848-4420-BEA2-6888FD4D5BD8}"/>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IMPORTANT CHANGES IN 1974</a:t>
            </a:r>
          </a:p>
        </p:txBody>
      </p:sp>
      <p:sp>
        <p:nvSpPr>
          <p:cNvPr id="3" name="Segnaposto contenuto 2">
            <a:extLst>
              <a:ext uri="{FF2B5EF4-FFF2-40B4-BE49-F238E27FC236}">
                <a16:creationId xmlns:a16="http://schemas.microsoft.com/office/drawing/2014/main" id="{0A2AA2D6-CD4A-491B-B2ED-B4DB6785D84D}"/>
              </a:ext>
            </a:extLst>
          </p:cNvPr>
          <p:cNvSpPr>
            <a:spLocks noGrp="1"/>
          </p:cNvSpPr>
          <p:nvPr>
            <p:ph sz="quarter" idx="13"/>
          </p:nvPr>
        </p:nvSpPr>
        <p:spPr/>
        <p:txBody>
          <a:bodyPr/>
          <a:lstStyle/>
          <a:p>
            <a:pPr algn="ctr"/>
            <a:r>
              <a:rPr lang="it-IT" dirty="0" err="1"/>
              <a:t>February</a:t>
            </a:r>
            <a:r>
              <a:rPr lang="it-IT" dirty="0"/>
              <a:t> 1974: </a:t>
            </a:r>
            <a:r>
              <a:rPr lang="it-IT" dirty="0" err="1"/>
              <a:t>election</a:t>
            </a:r>
            <a:r>
              <a:rPr lang="it-IT" dirty="0"/>
              <a:t> in UK – </a:t>
            </a:r>
            <a:r>
              <a:rPr lang="it-IT" dirty="0" err="1"/>
              <a:t>Laburist</a:t>
            </a:r>
            <a:r>
              <a:rPr lang="it-IT" dirty="0"/>
              <a:t> </a:t>
            </a:r>
            <a:r>
              <a:rPr lang="it-IT" dirty="0" err="1"/>
              <a:t>won</a:t>
            </a:r>
            <a:r>
              <a:rPr lang="it-IT" dirty="0"/>
              <a:t> with a </a:t>
            </a:r>
            <a:r>
              <a:rPr lang="it-IT" dirty="0" err="1"/>
              <a:t>majority</a:t>
            </a:r>
            <a:r>
              <a:rPr lang="it-IT" dirty="0"/>
              <a:t> of 4 </a:t>
            </a:r>
            <a:r>
              <a:rPr lang="it-IT" dirty="0" err="1"/>
              <a:t>seats</a:t>
            </a:r>
            <a:endParaRPr lang="it-IT" dirty="0"/>
          </a:p>
          <a:p>
            <a:pPr algn="ctr"/>
            <a:r>
              <a:rPr lang="it-IT" dirty="0"/>
              <a:t>2 </a:t>
            </a:r>
            <a:r>
              <a:rPr lang="it-IT" dirty="0" err="1"/>
              <a:t>april</a:t>
            </a:r>
            <a:r>
              <a:rPr lang="it-IT" dirty="0"/>
              <a:t> 1974: </a:t>
            </a:r>
            <a:r>
              <a:rPr lang="it-IT" dirty="0" err="1"/>
              <a:t>pompidou’s</a:t>
            </a:r>
            <a:r>
              <a:rPr lang="it-IT" dirty="0"/>
              <a:t> </a:t>
            </a:r>
            <a:r>
              <a:rPr lang="it-IT" dirty="0" err="1"/>
              <a:t>death</a:t>
            </a:r>
            <a:endParaRPr lang="it-IT" dirty="0"/>
          </a:p>
          <a:p>
            <a:pPr algn="ctr"/>
            <a:r>
              <a:rPr lang="it-IT" dirty="0"/>
              <a:t>6 </a:t>
            </a:r>
            <a:r>
              <a:rPr lang="it-IT" dirty="0" err="1"/>
              <a:t>may</a:t>
            </a:r>
            <a:r>
              <a:rPr lang="it-IT" dirty="0"/>
              <a:t> 1974: </a:t>
            </a:r>
            <a:r>
              <a:rPr lang="it-IT" dirty="0" err="1"/>
              <a:t>brandt</a:t>
            </a:r>
            <a:r>
              <a:rPr lang="it-IT" dirty="0"/>
              <a:t> </a:t>
            </a:r>
            <a:r>
              <a:rPr lang="it-IT" dirty="0" err="1"/>
              <a:t>substitued</a:t>
            </a:r>
            <a:r>
              <a:rPr lang="it-IT" dirty="0"/>
              <a:t> by </a:t>
            </a:r>
            <a:r>
              <a:rPr lang="it-IT" dirty="0" err="1"/>
              <a:t>schmidt</a:t>
            </a:r>
            <a:endParaRPr lang="it-IT" dirty="0"/>
          </a:p>
          <a:p>
            <a:pPr algn="ctr"/>
            <a:r>
              <a:rPr lang="it-IT" dirty="0"/>
              <a:t>27 </a:t>
            </a:r>
            <a:r>
              <a:rPr lang="it-IT" dirty="0" err="1"/>
              <a:t>may</a:t>
            </a:r>
            <a:r>
              <a:rPr lang="it-IT" dirty="0"/>
              <a:t> 1974: </a:t>
            </a:r>
            <a:r>
              <a:rPr lang="it-IT" dirty="0" err="1"/>
              <a:t>valery</a:t>
            </a:r>
            <a:r>
              <a:rPr lang="it-IT" dirty="0"/>
              <a:t> </a:t>
            </a:r>
            <a:r>
              <a:rPr lang="it-IT" dirty="0" err="1"/>
              <a:t>giscard</a:t>
            </a:r>
            <a:r>
              <a:rPr lang="it-IT" dirty="0"/>
              <a:t> </a:t>
            </a:r>
            <a:r>
              <a:rPr lang="it-IT" dirty="0" err="1"/>
              <a:t>d’estaing</a:t>
            </a:r>
            <a:r>
              <a:rPr lang="it-IT" dirty="0"/>
              <a:t> french </a:t>
            </a:r>
            <a:r>
              <a:rPr lang="it-IT" dirty="0" err="1"/>
              <a:t>president</a:t>
            </a:r>
            <a:endParaRPr lang="it-IT" dirty="0"/>
          </a:p>
          <a:p>
            <a:pPr algn="ctr"/>
            <a:r>
              <a:rPr lang="it-IT" dirty="0"/>
              <a:t>10 </a:t>
            </a:r>
            <a:r>
              <a:rPr lang="it-IT" dirty="0" err="1"/>
              <a:t>october</a:t>
            </a:r>
            <a:r>
              <a:rPr lang="it-IT" dirty="0"/>
              <a:t> 1974: </a:t>
            </a:r>
            <a:r>
              <a:rPr lang="it-IT" dirty="0" err="1"/>
              <a:t>wilson</a:t>
            </a:r>
            <a:r>
              <a:rPr lang="it-IT" dirty="0"/>
              <a:t> prime </a:t>
            </a:r>
            <a:r>
              <a:rPr lang="it-IT" dirty="0" err="1"/>
              <a:t>minister</a:t>
            </a:r>
            <a:r>
              <a:rPr lang="it-IT" dirty="0"/>
              <a:t> in </a:t>
            </a:r>
            <a:r>
              <a:rPr lang="it-IT" dirty="0" err="1"/>
              <a:t>uk</a:t>
            </a:r>
            <a:endParaRPr lang="it-IT" dirty="0"/>
          </a:p>
          <a:p>
            <a:pPr algn="ctr"/>
            <a:r>
              <a:rPr lang="it-IT" dirty="0"/>
              <a:t>9-10 </a:t>
            </a:r>
            <a:r>
              <a:rPr lang="it-IT" dirty="0" err="1"/>
              <a:t>december</a:t>
            </a:r>
            <a:r>
              <a:rPr lang="it-IT" dirty="0"/>
              <a:t> 1974: </a:t>
            </a:r>
            <a:r>
              <a:rPr lang="it-IT" dirty="0" err="1"/>
              <a:t>paris</a:t>
            </a:r>
            <a:r>
              <a:rPr lang="it-IT" dirty="0"/>
              <a:t> summit</a:t>
            </a:r>
          </a:p>
          <a:p>
            <a:pPr marL="0" indent="0">
              <a:buNone/>
            </a:pPr>
            <a:endParaRPr lang="it-IT" dirty="0"/>
          </a:p>
        </p:txBody>
      </p:sp>
    </p:spTree>
    <p:extLst>
      <p:ext uri="{BB962C8B-B14F-4D97-AF65-F5344CB8AC3E}">
        <p14:creationId xmlns:p14="http://schemas.microsoft.com/office/powerpoint/2010/main" val="3198653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305C88-60DC-42AD-8DCD-71E6DF613489}"/>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PARIS SUMMIT</a:t>
            </a:r>
          </a:p>
        </p:txBody>
      </p:sp>
      <p:sp>
        <p:nvSpPr>
          <p:cNvPr id="3" name="Segnaposto contenuto 2">
            <a:extLst>
              <a:ext uri="{FF2B5EF4-FFF2-40B4-BE49-F238E27FC236}">
                <a16:creationId xmlns:a16="http://schemas.microsoft.com/office/drawing/2014/main" id="{6ECA4AB1-3FA9-4E6F-8546-ADD2002D4515}"/>
              </a:ext>
            </a:extLst>
          </p:cNvPr>
          <p:cNvSpPr>
            <a:spLocks noGrp="1"/>
          </p:cNvSpPr>
          <p:nvPr>
            <p:ph sz="quarter" idx="13"/>
          </p:nvPr>
        </p:nvSpPr>
        <p:spPr/>
        <p:txBody>
          <a:bodyPr>
            <a:normAutofit fontScale="92500" lnSpcReduction="20000"/>
          </a:bodyPr>
          <a:lstStyle/>
          <a:p>
            <a:pPr marL="0" indent="0" algn="ctr">
              <a:lnSpc>
                <a:spcPct val="107000"/>
              </a:lnSpc>
              <a:spcAft>
                <a:spcPts val="800"/>
              </a:spcAft>
              <a:buNone/>
            </a:pPr>
            <a:endParaRPr lang="it-IT"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DGMetaSerifScience"/>
                <a:cs typeface="Calibri" panose="020F0502020204030204" pitchFamily="34" charset="0"/>
              </a:rPr>
              <a:t>Transformation of the summit Conference in European Council (every four months). The attempt to connect supranational evolution of European Integration and intergovernmental evolution of European Integration. In a certain sense to find a solution to the crisis opened in 1965 between </a:t>
            </a:r>
            <a:r>
              <a:rPr lang="en-US" sz="1800" dirty="0" err="1">
                <a:effectLst/>
                <a:latin typeface="Calibri" panose="020F0502020204030204" pitchFamily="34" charset="0"/>
                <a:ea typeface="DGMetaSerifScience"/>
                <a:cs typeface="Calibri" panose="020F0502020204030204" pitchFamily="34" charset="0"/>
              </a:rPr>
              <a:t>Hallstein</a:t>
            </a:r>
            <a:r>
              <a:rPr lang="en-US" sz="1800" dirty="0">
                <a:effectLst/>
                <a:latin typeface="Calibri" panose="020F0502020204030204" pitchFamily="34" charset="0"/>
                <a:ea typeface="DGMetaSerifScience"/>
                <a:cs typeface="Calibri" panose="020F0502020204030204" pitchFamily="34" charset="0"/>
              </a:rPr>
              <a:t> and de Gaulle</a:t>
            </a:r>
            <a:endParaRPr lang="it-IT"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DGMetaSerifScience"/>
                <a:cs typeface="Calibri" panose="020F0502020204030204" pitchFamily="34" charset="0"/>
              </a:rPr>
              <a:t>Direct elections of the members of the so called European Parliamentary Assembly (as written in Rome Treaties) – first election in 1979</a:t>
            </a:r>
            <a:endParaRPr lang="it-IT"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DGMetaSerifScience"/>
                <a:cs typeface="Calibri" panose="020F0502020204030204" pitchFamily="34" charset="0"/>
              </a:rPr>
              <a:t>Discussion on the so called “British renegotiation”, finally decided to the first official European Council in March 1975 in Dublin (not so important mediation on financing CAP and on milk products imported by New Zealand) but politically really important because of the referendum on UK membership held on 5 June 1975 and 67% voted yes</a:t>
            </a:r>
            <a:endParaRPr lang="it-IT" sz="1800" dirty="0">
              <a:effectLst/>
              <a:latin typeface="Calibri" panose="020F0502020204030204" pitchFamily="34" charset="0"/>
              <a:ea typeface="Calibri" panose="020F0502020204030204" pitchFamily="34" charset="0"/>
              <a:cs typeface="Calibri" panose="020F0502020204030204" pitchFamily="34" charset="0"/>
            </a:endParaRPr>
          </a:p>
          <a:p>
            <a:endParaRPr lang="it-IT" dirty="0"/>
          </a:p>
        </p:txBody>
      </p:sp>
    </p:spTree>
    <p:extLst>
      <p:ext uri="{BB962C8B-B14F-4D97-AF65-F5344CB8AC3E}">
        <p14:creationId xmlns:p14="http://schemas.microsoft.com/office/powerpoint/2010/main" val="2765761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AB58AF-51E6-4C69-A974-8D83AB9ACCF5}"/>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WILLY BRANDT – OCTOBER 1969</a:t>
            </a:r>
          </a:p>
        </p:txBody>
      </p:sp>
      <p:pic>
        <p:nvPicPr>
          <p:cNvPr id="5" name="Segnaposto contenuto 4" descr="Immagine che contiene uomo, persona, cravatta, esterni&#10;&#10;Descrizione generata automaticamente">
            <a:extLst>
              <a:ext uri="{FF2B5EF4-FFF2-40B4-BE49-F238E27FC236}">
                <a16:creationId xmlns:a16="http://schemas.microsoft.com/office/drawing/2014/main" id="{5E6F5578-9DFC-4654-AE2C-4B383FB174F8}"/>
              </a:ext>
            </a:extLst>
          </p:cNvPr>
          <p:cNvPicPr>
            <a:picLocks noGrp="1" noChangeAspect="1"/>
          </p:cNvPicPr>
          <p:nvPr>
            <p:ph sz="quarter" idx="13"/>
          </p:nvPr>
        </p:nvPicPr>
        <p:blipFill>
          <a:blip r:embed="rId2"/>
          <a:stretch>
            <a:fillRect/>
          </a:stretch>
        </p:blipFill>
        <p:spPr>
          <a:xfrm>
            <a:off x="3148370" y="2366963"/>
            <a:ext cx="5895260" cy="3424237"/>
          </a:xfrm>
        </p:spPr>
      </p:pic>
    </p:spTree>
    <p:extLst>
      <p:ext uri="{BB962C8B-B14F-4D97-AF65-F5344CB8AC3E}">
        <p14:creationId xmlns:p14="http://schemas.microsoft.com/office/powerpoint/2010/main" val="1520050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58FB8E-1BCA-48C1-AD99-A2F17E3B2375}"/>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HAGUE CONFERENCE 1-2 DECEMBER 1969</a:t>
            </a:r>
          </a:p>
        </p:txBody>
      </p:sp>
      <p:sp>
        <p:nvSpPr>
          <p:cNvPr id="3" name="Segnaposto contenuto 2">
            <a:extLst>
              <a:ext uri="{FF2B5EF4-FFF2-40B4-BE49-F238E27FC236}">
                <a16:creationId xmlns:a16="http://schemas.microsoft.com/office/drawing/2014/main" id="{9922D66B-31BA-4845-A3CB-00A3EDD024E7}"/>
              </a:ext>
            </a:extLst>
          </p:cNvPr>
          <p:cNvSpPr>
            <a:spLocks noGrp="1"/>
          </p:cNvSpPr>
          <p:nvPr>
            <p:ph sz="quarter" idx="13"/>
          </p:nvPr>
        </p:nvSpPr>
        <p:spPr/>
        <p:txBody>
          <a:bodyPr>
            <a:normAutofit/>
          </a:bodyPr>
          <a:lstStyle/>
          <a:p>
            <a:pPr algn="just"/>
            <a:r>
              <a:rPr lang="en-US" sz="1800" dirty="0">
                <a:effectLst/>
                <a:latin typeface="DGMetaSerifScience"/>
                <a:cs typeface="DGMetaSerifScience"/>
              </a:rPr>
              <a:t>partners agreed that the </a:t>
            </a:r>
            <a:r>
              <a:rPr lang="en-US" sz="1800" b="1" dirty="0">
                <a:effectLst/>
                <a:latin typeface="DGMetaSerifScience"/>
                <a:cs typeface="DGMetaSerifScience"/>
              </a:rPr>
              <a:t>transition to definitive financing of the Common Agricultural Policy could be completed on 1 January 1970</a:t>
            </a:r>
            <a:r>
              <a:rPr lang="en-US" sz="1800" b="1" dirty="0">
                <a:latin typeface="DGMetaSerifScience"/>
                <a:cs typeface="DGMetaSerifScience"/>
              </a:rPr>
              <a:t> </a:t>
            </a:r>
            <a:r>
              <a:rPr lang="en-US" sz="1800" dirty="0">
                <a:effectLst/>
                <a:latin typeface="DGMetaSerifScience"/>
                <a:cs typeface="DGMetaSerifScience"/>
              </a:rPr>
              <a:t>and that the financial contributions of member states be incrementally replaced by revenue under the Community’s own control, as the Commission had proposed. </a:t>
            </a:r>
            <a:r>
              <a:rPr lang="en-US" sz="1800" b="1" dirty="0">
                <a:effectLst/>
                <a:latin typeface="DGMetaSerifScience"/>
                <a:cs typeface="DGMetaSerifScience"/>
              </a:rPr>
              <a:t>STARTING POINT FOR CREATING A COMMUNITY BUDGET</a:t>
            </a:r>
          </a:p>
          <a:p>
            <a:pPr algn="just"/>
            <a:r>
              <a:rPr lang="en-US" sz="1800" dirty="0">
                <a:effectLst/>
                <a:latin typeface="DGMetaSerifScience"/>
                <a:cs typeface="DGMetaSerifScience"/>
              </a:rPr>
              <a:t>In the closing communique, </a:t>
            </a:r>
            <a:r>
              <a:rPr lang="en-US" sz="1800" b="1" dirty="0">
                <a:effectLst/>
                <a:latin typeface="DGMetaSerifScience"/>
                <a:cs typeface="DGMetaSerifScience"/>
              </a:rPr>
              <a:t>it was stipulated that the candidates had to accept the Community’s entire </a:t>
            </a:r>
            <a:r>
              <a:rPr lang="en-US" sz="1800" b="1" i="1" dirty="0">
                <a:effectLst/>
                <a:latin typeface="DGMetaSerifScience-Italic"/>
                <a:ea typeface="DGMetaSerifScience"/>
                <a:cs typeface="DGMetaSerifScience-Italic"/>
              </a:rPr>
              <a:t>acquis Communautaire</a:t>
            </a:r>
            <a:r>
              <a:rPr lang="en-US" sz="1800" b="1" dirty="0">
                <a:effectLst/>
                <a:latin typeface="DGMetaSerifScience"/>
                <a:cs typeface="DGMetaSerifScience"/>
              </a:rPr>
              <a:t> </a:t>
            </a:r>
            <a:r>
              <a:rPr lang="en-US" sz="1800" dirty="0">
                <a:effectLst/>
                <a:latin typeface="DGMetaSerifScience"/>
                <a:cs typeface="DGMetaSerifScience"/>
              </a:rPr>
              <a:t>and that negotiations would proceed on the basis of a position previously </a:t>
            </a:r>
            <a:r>
              <a:rPr lang="en-US" sz="1800" b="1" dirty="0">
                <a:effectLst/>
                <a:latin typeface="DGMetaSerifScience"/>
                <a:cs typeface="DGMetaSerifScience"/>
              </a:rPr>
              <a:t>agreed upon by the Six</a:t>
            </a:r>
          </a:p>
          <a:p>
            <a:pPr>
              <a:lnSpc>
                <a:spcPct val="107000"/>
              </a:lnSpc>
              <a:spcAft>
                <a:spcPts val="800"/>
              </a:spcAft>
            </a:pPr>
            <a:r>
              <a:rPr lang="en-US" sz="1800" dirty="0">
                <a:effectLst/>
                <a:latin typeface="DGMetaSerifScience"/>
                <a:ea typeface="Calibri" panose="020F0502020204030204" pitchFamily="34" charset="0"/>
                <a:cs typeface="DGMetaSerifScience"/>
              </a:rPr>
              <a:t>the heads of state and of government drafted a resolution to develop </a:t>
            </a:r>
            <a:r>
              <a:rPr lang="en-US" sz="1800" b="1" dirty="0">
                <a:effectLst/>
                <a:latin typeface="DGMetaSerifScience"/>
                <a:ea typeface="Calibri" panose="020F0502020204030204" pitchFamily="34" charset="0"/>
                <a:cs typeface="DGMetaSerifScience"/>
              </a:rPr>
              <a:t>“during </a:t>
            </a:r>
            <a:r>
              <a:rPr lang="en-US" sz="1800" b="1" dirty="0">
                <a:effectLst/>
                <a:latin typeface="DGMetaSerifScience"/>
                <a:cs typeface="DGMetaSerifScience"/>
              </a:rPr>
              <a:t>the year 1970 an incremental plan for the establishment of an economic and currency union.”</a:t>
            </a:r>
            <a:endParaRPr lang="en-US" sz="1800" b="1" dirty="0">
              <a:latin typeface="DGMetaSerifScience"/>
              <a:cs typeface="DGMetaSerifScience"/>
            </a:endParaRPr>
          </a:p>
          <a:p>
            <a:endParaRPr lang="it-IT" dirty="0"/>
          </a:p>
        </p:txBody>
      </p:sp>
    </p:spTree>
    <p:extLst>
      <p:ext uri="{BB962C8B-B14F-4D97-AF65-F5344CB8AC3E}">
        <p14:creationId xmlns:p14="http://schemas.microsoft.com/office/powerpoint/2010/main" val="1017000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FE7978-1AB6-4CF7-8323-A8AFB5D2B105}"/>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NEGOTIATION GUIDELINES</a:t>
            </a:r>
          </a:p>
        </p:txBody>
      </p:sp>
      <p:sp>
        <p:nvSpPr>
          <p:cNvPr id="3" name="Segnaposto contenuto 2">
            <a:extLst>
              <a:ext uri="{FF2B5EF4-FFF2-40B4-BE49-F238E27FC236}">
                <a16:creationId xmlns:a16="http://schemas.microsoft.com/office/drawing/2014/main" id="{2CCCE9C6-7783-49DC-9799-D93BED65A012}"/>
              </a:ext>
            </a:extLst>
          </p:cNvPr>
          <p:cNvSpPr>
            <a:spLocks noGrp="1"/>
          </p:cNvSpPr>
          <p:nvPr>
            <p:ph sz="quarter" idx="13"/>
          </p:nvPr>
        </p:nvSpPr>
        <p:spPr/>
        <p:txBody>
          <a:bodyPr/>
          <a:lstStyle/>
          <a:p>
            <a:pPr marL="342900" lvl="0" indent="-342900" algn="just">
              <a:lnSpc>
                <a:spcPct val="107000"/>
              </a:lnSpc>
              <a:buFont typeface="DGMetaSerifScience"/>
              <a:buChar char="-"/>
            </a:pPr>
            <a:r>
              <a:rPr lang="en-US" dirty="0">
                <a:effectLst/>
                <a:latin typeface="DGMetaSerifScience"/>
                <a:ea typeface="Calibri" panose="020F0502020204030204" pitchFamily="34" charset="0"/>
                <a:cs typeface="DGMetaSerifScience"/>
              </a:rPr>
              <a:t>to accept the preference of the Community, uniformity of prices, and solidarity in financing the agricultural market</a:t>
            </a:r>
            <a:endParaRPr lang="it-IT"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buFont typeface="DGMetaSerifScience"/>
              <a:buChar char="-"/>
            </a:pPr>
            <a:r>
              <a:rPr lang="en-US" dirty="0">
                <a:effectLst/>
                <a:latin typeface="DGMetaSerifScience"/>
                <a:ea typeface="Calibri" panose="020F0502020204030204" pitchFamily="34" charset="0"/>
                <a:cs typeface="DGMetaSerifScience"/>
              </a:rPr>
              <a:t>transition period FOR ADJUSTING to be kept as brief as possible</a:t>
            </a:r>
            <a:endParaRPr lang="it-IT" dirty="0">
              <a:effectLst/>
              <a:latin typeface="Calibri" panose="020F0502020204030204" pitchFamily="34" charset="0"/>
              <a:ea typeface="Calibri" panose="020F0502020204030204" pitchFamily="34" charset="0"/>
              <a:cs typeface="DGMetaSerifScience"/>
            </a:endParaRPr>
          </a:p>
          <a:p>
            <a:pPr marL="342900" lvl="0" indent="-342900" algn="just">
              <a:lnSpc>
                <a:spcPct val="107000"/>
              </a:lnSpc>
              <a:buFont typeface="DGMetaSerifScience"/>
              <a:buChar char="-"/>
            </a:pPr>
            <a:r>
              <a:rPr lang="en-US" dirty="0">
                <a:effectLst/>
                <a:latin typeface="DGMetaSerifScience"/>
                <a:ea typeface="Calibri" panose="020F0502020204030204" pitchFamily="34" charset="0"/>
                <a:cs typeface="DGMetaSerifScience"/>
              </a:rPr>
              <a:t>leadership role in negotiations was to be given to the Council (WHICH MEANS TO THE FRENCH GOVERNMENT)</a:t>
            </a:r>
          </a:p>
          <a:p>
            <a:pPr marL="342900" lvl="0" indent="-342900" algn="just">
              <a:lnSpc>
                <a:spcPct val="107000"/>
              </a:lnSpc>
              <a:buFont typeface="DGMetaSerifScience"/>
              <a:buChar char="-"/>
            </a:pPr>
            <a:r>
              <a:rPr lang="en-US" dirty="0">
                <a:effectLst/>
                <a:latin typeface="DGMetaSerifScience"/>
                <a:ea typeface="Calibri" panose="020F0502020204030204" pitchFamily="34" charset="0"/>
                <a:cs typeface="DGMetaSerifScience"/>
              </a:rPr>
              <a:t>The Commission was given the task of supporting the French government in operative detail and at the same time watching that British opportunities would not be overplayed</a:t>
            </a:r>
            <a:endParaRPr lang="it-IT" dirty="0">
              <a:effectLst/>
              <a:latin typeface="Calibri" panose="020F0502020204030204" pitchFamily="34" charset="0"/>
              <a:ea typeface="Calibri" panose="020F0502020204030204" pitchFamily="34" charset="0"/>
              <a:cs typeface="DGMetaSerifScience"/>
            </a:endParaRPr>
          </a:p>
          <a:p>
            <a:endParaRPr lang="it-IT" dirty="0"/>
          </a:p>
        </p:txBody>
      </p:sp>
    </p:spTree>
    <p:extLst>
      <p:ext uri="{BB962C8B-B14F-4D97-AF65-F5344CB8AC3E}">
        <p14:creationId xmlns:p14="http://schemas.microsoft.com/office/powerpoint/2010/main" val="3837407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8B021B-7A69-4436-B589-69B9E761585F}"/>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POMPIDOU – 21 JANUARY 1971</a:t>
            </a:r>
          </a:p>
        </p:txBody>
      </p:sp>
      <p:sp>
        <p:nvSpPr>
          <p:cNvPr id="3" name="Segnaposto contenuto 2">
            <a:extLst>
              <a:ext uri="{FF2B5EF4-FFF2-40B4-BE49-F238E27FC236}">
                <a16:creationId xmlns:a16="http://schemas.microsoft.com/office/drawing/2014/main" id="{4834651B-B110-4C1B-890D-DDC0AC9A994B}"/>
              </a:ext>
            </a:extLst>
          </p:cNvPr>
          <p:cNvSpPr>
            <a:spLocks noGrp="1"/>
          </p:cNvSpPr>
          <p:nvPr>
            <p:ph sz="quarter" idx="13"/>
          </p:nvPr>
        </p:nvSpPr>
        <p:spPr/>
        <p:txBody>
          <a:bodyPr/>
          <a:lstStyle/>
          <a:p>
            <a:pPr marL="0" indent="0" algn="ctr">
              <a:buNone/>
            </a:pPr>
            <a:r>
              <a:rPr lang="en-US" sz="2400" i="1" dirty="0">
                <a:effectLst/>
                <a:latin typeface="DGMetaSerifScience"/>
                <a:ea typeface="Calibri" panose="020F0502020204030204" pitchFamily="34" charset="0"/>
                <a:cs typeface="DGMetaSerifScience"/>
              </a:rPr>
              <a:t>“One gladly concedes to the British three qualities: humor, tenacity, and realism. </a:t>
            </a:r>
          </a:p>
          <a:p>
            <a:pPr marL="0" indent="0" algn="ctr">
              <a:buNone/>
            </a:pPr>
            <a:r>
              <a:rPr lang="en-US" sz="2400" i="1" dirty="0">
                <a:effectLst/>
                <a:latin typeface="DGMetaSerifScience"/>
                <a:ea typeface="Calibri" panose="020F0502020204030204" pitchFamily="34" charset="0"/>
                <a:cs typeface="DGMetaSerifScience"/>
              </a:rPr>
              <a:t>The thought occurs to me that we still find ourselves a bit in the </a:t>
            </a:r>
            <a:r>
              <a:rPr lang="en-US" sz="2400" b="1" i="1" dirty="0">
                <a:effectLst/>
                <a:latin typeface="DGMetaSerifScience"/>
                <a:ea typeface="Calibri" panose="020F0502020204030204" pitchFamily="34" charset="0"/>
                <a:cs typeface="DGMetaSerifScience"/>
              </a:rPr>
              <a:t>humor </a:t>
            </a:r>
            <a:r>
              <a:rPr lang="en-US" sz="2400" i="1" dirty="0">
                <a:effectLst/>
                <a:latin typeface="DGMetaSerifScience"/>
                <a:ea typeface="Calibri" panose="020F0502020204030204" pitchFamily="34" charset="0"/>
                <a:cs typeface="DGMetaSerifScience"/>
              </a:rPr>
              <a:t>stage. </a:t>
            </a:r>
          </a:p>
          <a:p>
            <a:pPr marL="0" indent="0" algn="ctr">
              <a:buNone/>
            </a:pPr>
            <a:r>
              <a:rPr lang="en-US" sz="2400" i="1" dirty="0">
                <a:effectLst/>
                <a:latin typeface="DGMetaSerifScience"/>
                <a:ea typeface="Calibri" panose="020F0502020204030204" pitchFamily="34" charset="0"/>
                <a:cs typeface="DGMetaSerifScience"/>
              </a:rPr>
              <a:t>I have no doubt that </a:t>
            </a:r>
            <a:r>
              <a:rPr lang="en-US" sz="2400" b="1" i="1" dirty="0">
                <a:effectLst/>
                <a:latin typeface="DGMetaSerifScience"/>
                <a:ea typeface="Calibri" panose="020F0502020204030204" pitchFamily="34" charset="0"/>
                <a:cs typeface="DGMetaSerifScience"/>
              </a:rPr>
              <a:t>tenacity</a:t>
            </a:r>
            <a:r>
              <a:rPr lang="en-US" sz="2400" i="1" dirty="0">
                <a:effectLst/>
                <a:latin typeface="DGMetaSerifScience"/>
                <a:ea typeface="Calibri" panose="020F0502020204030204" pitchFamily="34" charset="0"/>
                <a:cs typeface="DGMetaSerifScience"/>
              </a:rPr>
              <a:t> will follow. </a:t>
            </a:r>
          </a:p>
          <a:p>
            <a:pPr marL="0" indent="0" algn="ctr">
              <a:buNone/>
            </a:pPr>
            <a:r>
              <a:rPr lang="en-US" sz="2400" i="1" dirty="0">
                <a:effectLst/>
                <a:latin typeface="DGMetaSerifScience"/>
                <a:ea typeface="Calibri" panose="020F0502020204030204" pitchFamily="34" charset="0"/>
                <a:cs typeface="DGMetaSerifScience"/>
              </a:rPr>
              <a:t>I hope too that </a:t>
            </a:r>
            <a:r>
              <a:rPr lang="en-US" sz="2400" b="1" i="1" dirty="0">
                <a:effectLst/>
                <a:latin typeface="DGMetaSerifScience"/>
                <a:ea typeface="Calibri" panose="020F0502020204030204" pitchFamily="34" charset="0"/>
                <a:cs typeface="DGMetaSerifScience"/>
              </a:rPr>
              <a:t>realism</a:t>
            </a:r>
            <a:r>
              <a:rPr lang="en-US" sz="2400" i="1" dirty="0">
                <a:effectLst/>
                <a:latin typeface="DGMetaSerifScience"/>
                <a:ea typeface="Calibri" panose="020F0502020204030204" pitchFamily="34" charset="0"/>
                <a:cs typeface="DGMetaSerifScience"/>
              </a:rPr>
              <a:t> will come and will triumph”</a:t>
            </a:r>
            <a:endParaRPr lang="it-IT" sz="24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4234888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9C5601-FFD3-46AC-B545-0E4A8B42FBDC}"/>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BUDGET: THE MAIN PROBLEM</a:t>
            </a:r>
          </a:p>
        </p:txBody>
      </p:sp>
      <p:sp>
        <p:nvSpPr>
          <p:cNvPr id="3" name="Segnaposto contenuto 2">
            <a:extLst>
              <a:ext uri="{FF2B5EF4-FFF2-40B4-BE49-F238E27FC236}">
                <a16:creationId xmlns:a16="http://schemas.microsoft.com/office/drawing/2014/main" id="{7D2828FD-08AA-4D12-80E7-659BEA81243D}"/>
              </a:ext>
            </a:extLst>
          </p:cNvPr>
          <p:cNvSpPr>
            <a:spLocks noGrp="1"/>
          </p:cNvSpPr>
          <p:nvPr>
            <p:ph sz="quarter" idx="13"/>
          </p:nvPr>
        </p:nvSpPr>
        <p:spPr/>
        <p:txBody>
          <a:bodyPr>
            <a:normAutofit fontScale="92500" lnSpcReduction="20000"/>
          </a:bodyPr>
          <a:lstStyle/>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UK RISK: to pay big sums while receiving little in return, because the EC’s budget was dominated by the Common Agricultural Policy and London had a small agricultural sector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EEC initially proposed that Britain should contribute a fifth of the Community’s budget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Britain’s counterproposal was to pay 3% of the EEC’s budget at the beginning and gradually increase year by year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issue was resolved only after a May 1971 summit between Pompidou and Heath: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Britain’s contribution would rise to 19% of the budget over five years from a starting point in 1973 of just under 9%</a:t>
            </a:r>
            <a:r>
              <a:rPr lang="en-US" sz="1800" dirty="0">
                <a:effectLst/>
                <a:latin typeface="Calibri" panose="020F0502020204030204" pitchFamily="34" charset="0"/>
                <a:ea typeface="Calibri" panose="020F0502020204030204" pitchFamily="34" charset="0"/>
                <a:cs typeface="Times New Roman" panose="02020603050405020304" pitchFamily="18" charset="0"/>
              </a:rPr>
              <a:t>. After the compromise on the budget things proceeded quite fast and reached a conclusion in June 1971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409676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16A909-0000-46E8-9676-B3382648DB10}"/>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BETTER INSIDE</a:t>
            </a:r>
          </a:p>
        </p:txBody>
      </p:sp>
      <p:sp>
        <p:nvSpPr>
          <p:cNvPr id="3" name="Segnaposto contenuto 2">
            <a:extLst>
              <a:ext uri="{FF2B5EF4-FFF2-40B4-BE49-F238E27FC236}">
                <a16:creationId xmlns:a16="http://schemas.microsoft.com/office/drawing/2014/main" id="{280B92E1-7B6F-420E-90BE-0901FDA3D63B}"/>
              </a:ext>
            </a:extLst>
          </p:cNvPr>
          <p:cNvSpPr>
            <a:spLocks noGrp="1"/>
          </p:cNvSpPr>
          <p:nvPr>
            <p:ph sz="quarter" idx="13"/>
          </p:nvPr>
        </p:nvSpPr>
        <p:spPr/>
        <p:txBody>
          <a:bodyPr/>
          <a:lstStyle/>
          <a:p>
            <a:pPr marL="0" indent="0" algn="ctr">
              <a:buNone/>
            </a:pPr>
            <a:endParaRPr lang="en-US" sz="2800" dirty="0">
              <a:effectLst/>
              <a:latin typeface="DGMetaSerifScience"/>
              <a:ea typeface="Calibri" panose="020F0502020204030204" pitchFamily="34" charset="0"/>
              <a:cs typeface="DGMetaSerifScience"/>
            </a:endParaRPr>
          </a:p>
          <a:p>
            <a:pPr marL="0" indent="0" algn="ctr">
              <a:buNone/>
            </a:pPr>
            <a:r>
              <a:rPr lang="en-US" sz="2800" i="1" dirty="0">
                <a:effectLst/>
                <a:latin typeface="DGMetaSerifScience"/>
                <a:ea typeface="Calibri" panose="020F0502020204030204" pitchFamily="34" charset="0"/>
                <a:cs typeface="DGMetaSerifScience"/>
              </a:rPr>
              <a:t>“</a:t>
            </a:r>
            <a:r>
              <a:rPr lang="en-US" sz="2800" b="1" i="1" dirty="0">
                <a:effectLst/>
                <a:latin typeface="DGMetaSerifScience"/>
                <a:ea typeface="Calibri" panose="020F0502020204030204" pitchFamily="34" charset="0"/>
                <a:cs typeface="DGMetaSerifScience"/>
              </a:rPr>
              <a:t>It would be easier for England to block the</a:t>
            </a:r>
            <a:r>
              <a:rPr lang="en-US" sz="2800" i="1" dirty="0">
                <a:effectLst/>
                <a:latin typeface="DGMetaSerifScience"/>
                <a:ea typeface="Calibri" panose="020F0502020204030204" pitchFamily="34" charset="0"/>
                <a:cs typeface="DGMetaSerifScience"/>
              </a:rPr>
              <a:t> </a:t>
            </a:r>
            <a:r>
              <a:rPr lang="en-US" sz="2800" b="1" i="1" dirty="0">
                <a:effectLst/>
                <a:latin typeface="DGMetaSerifScience"/>
                <a:ea typeface="Calibri" panose="020F0502020204030204" pitchFamily="34" charset="0"/>
                <a:cs typeface="DGMetaSerifScience"/>
              </a:rPr>
              <a:t>Community if it stays out rather than if it is in. Its absence gives every member</a:t>
            </a:r>
            <a:r>
              <a:rPr lang="en-US" sz="2800" i="1" dirty="0">
                <a:effectLst/>
                <a:latin typeface="DGMetaSerifScience"/>
                <a:ea typeface="Calibri" panose="020F0502020204030204" pitchFamily="34" charset="0"/>
                <a:cs typeface="DGMetaSerifScience"/>
              </a:rPr>
              <a:t> </a:t>
            </a:r>
            <a:r>
              <a:rPr lang="en-US" sz="2800" b="1" i="1" dirty="0">
                <a:effectLst/>
                <a:latin typeface="DGMetaSerifScience"/>
                <a:ea typeface="Calibri" panose="020F0502020204030204" pitchFamily="34" charset="0"/>
                <a:cs typeface="DGMetaSerifScience"/>
              </a:rPr>
              <a:t>that doesn’t want to negotiate a constant excuse</a:t>
            </a:r>
            <a:r>
              <a:rPr lang="en-US" sz="2800" b="1" i="1" dirty="0">
                <a:effectLst/>
                <a:latin typeface="DGMetaSerifScience"/>
                <a:ea typeface="DGMetaSerifScience"/>
                <a:cs typeface="DGMetaSerifScience"/>
              </a:rPr>
              <a:t>”</a:t>
            </a:r>
            <a:endParaRPr lang="it-IT" sz="2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52518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415B27-BEEB-4E93-9380-25C39DDD96A3}"/>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TOO LATE</a:t>
            </a:r>
          </a:p>
        </p:txBody>
      </p:sp>
      <p:sp>
        <p:nvSpPr>
          <p:cNvPr id="3" name="Segnaposto contenuto 2">
            <a:extLst>
              <a:ext uri="{FF2B5EF4-FFF2-40B4-BE49-F238E27FC236}">
                <a16:creationId xmlns:a16="http://schemas.microsoft.com/office/drawing/2014/main" id="{3517AF30-C84C-4D69-BB9D-AE3DD5C1B698}"/>
              </a:ext>
            </a:extLst>
          </p:cNvPr>
          <p:cNvSpPr>
            <a:spLocks noGrp="1"/>
          </p:cNvSpPr>
          <p:nvPr>
            <p:ph sz="quarter" idx="13"/>
          </p:nvPr>
        </p:nvSpPr>
        <p:spPr/>
        <p:txBody>
          <a:bodyPr>
            <a:noAutofit/>
          </a:bodyPr>
          <a:lstStyle/>
          <a:p>
            <a:pPr algn="ctr"/>
            <a:r>
              <a:rPr lang="it-IT" sz="2800" dirty="0"/>
              <a:t>UK MEMBERSHIP ARRIVED AT THE END OF POSTWAR ECONOMIC BOOM</a:t>
            </a:r>
          </a:p>
          <a:p>
            <a:pPr algn="ctr"/>
            <a:r>
              <a:rPr lang="it-IT" sz="2800" dirty="0"/>
              <a:t>UK MEMBERSHIP ARRIVED AT THE BEGINNING OF A COMPLICATED PERIOD</a:t>
            </a:r>
          </a:p>
          <a:p>
            <a:pPr algn="ctr"/>
            <a:r>
              <a:rPr lang="it-IT" sz="2800" dirty="0"/>
              <a:t>IT WAS LATE FOR CREATING A SHOCK CONDITION: FOR THE EEC AND FOR UK AS WELL </a:t>
            </a:r>
          </a:p>
        </p:txBody>
      </p:sp>
    </p:spTree>
    <p:extLst>
      <p:ext uri="{BB962C8B-B14F-4D97-AF65-F5344CB8AC3E}">
        <p14:creationId xmlns:p14="http://schemas.microsoft.com/office/powerpoint/2010/main" val="1518457219"/>
      </p:ext>
    </p:extLst>
  </p:cSld>
  <p:clrMapOvr>
    <a:masterClrMapping/>
  </p:clrMapOvr>
</p:sld>
</file>

<file path=ppt/theme/theme1.xml><?xml version="1.0" encoding="utf-8"?>
<a:theme xmlns:a="http://schemas.openxmlformats.org/drawingml/2006/main" name="Gocci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otalTime>121</TotalTime>
  <Words>1824</Words>
  <Application>Microsoft Office PowerPoint</Application>
  <PresentationFormat>Widescreen</PresentationFormat>
  <Paragraphs>129</Paragraphs>
  <Slides>29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29</vt:i4>
      </vt:variant>
    </vt:vector>
  </HeadingPairs>
  <TitlesOfParts>
    <vt:vector size="35" baseType="lpstr">
      <vt:lpstr>Arial</vt:lpstr>
      <vt:lpstr>Calibri</vt:lpstr>
      <vt:lpstr>DGMetaSerifScience</vt:lpstr>
      <vt:lpstr>DGMetaSerifScience-Italic</vt:lpstr>
      <vt:lpstr>Tw Cen MT</vt:lpstr>
      <vt:lpstr>Goccia</vt:lpstr>
      <vt:lpstr>LESSON 11</vt:lpstr>
      <vt:lpstr>GEORGES POMPIDOU – JUNE 1969</vt:lpstr>
      <vt:lpstr>WILLY BRANDT – OCTOBER 1969</vt:lpstr>
      <vt:lpstr>HAGUE CONFERENCE 1-2 DECEMBER 1969</vt:lpstr>
      <vt:lpstr>NEGOTIATION GUIDELINES</vt:lpstr>
      <vt:lpstr>POMPIDOU – 21 JANUARY 1971</vt:lpstr>
      <vt:lpstr>BUDGET: THE MAIN PROBLEM</vt:lpstr>
      <vt:lpstr>BETTER INSIDE</vt:lpstr>
      <vt:lpstr>TOO LATE</vt:lpstr>
      <vt:lpstr>UNCONDITIONAL SURRENDER</vt:lpstr>
      <vt:lpstr>ECONOMIC AND CURRENCY UNION </vt:lpstr>
      <vt:lpstr>WERNER REPORT – OCTOBER 1970</vt:lpstr>
      <vt:lpstr>DIFFERENT PRIORITIES</vt:lpstr>
      <vt:lpstr>HOW TO REACT?</vt:lpstr>
      <vt:lpstr>BRETTON WOODS - 1944</vt:lpstr>
      <vt:lpstr>NIXON 1971</vt:lpstr>
      <vt:lpstr>NIXON AUGUST 1971</vt:lpstr>
      <vt:lpstr>NIXON AUGUST 1971</vt:lpstr>
      <vt:lpstr>A TUNNEL AND A SNAKE</vt:lpstr>
      <vt:lpstr>Franco-german consensus on common currency</vt:lpstr>
      <vt:lpstr>Concrete steps of a currency union</vt:lpstr>
      <vt:lpstr>The year of europe</vt:lpstr>
      <vt:lpstr>THE YEAR OF EUROPE</vt:lpstr>
      <vt:lpstr>DETENTE</vt:lpstr>
      <vt:lpstr>Cold war troubles</vt:lpstr>
      <vt:lpstr>Oil and euro-atlantic crisis</vt:lpstr>
      <vt:lpstr>American response</vt:lpstr>
      <vt:lpstr>IMPORTANT CHANGES IN 1974</vt:lpstr>
      <vt:lpstr>PARIS SUMMIT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11</dc:title>
  <dc:creator>Michele Marchi</dc:creator>
  <cp:lastModifiedBy>Michele Marchi</cp:lastModifiedBy>
  <cp:revision>9</cp:revision>
  <dcterms:created xsi:type="dcterms:W3CDTF">2020-12-02T14:51:48Z</dcterms:created>
  <dcterms:modified xsi:type="dcterms:W3CDTF">2022-12-12T14:23:12Z</dcterms:modified>
</cp:coreProperties>
</file>