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68" r:id="rId3"/>
    <p:sldId id="257" r:id="rId4"/>
    <p:sldId id="262" r:id="rId5"/>
    <p:sldId id="258" r:id="rId6"/>
    <p:sldId id="259" r:id="rId7"/>
    <p:sldId id="260" r:id="rId8"/>
    <p:sldId id="261" r:id="rId9"/>
    <p:sldId id="263" r:id="rId10"/>
    <p:sldId id="277" r:id="rId11"/>
    <p:sldId id="271" r:id="rId12"/>
    <p:sldId id="272" r:id="rId13"/>
    <p:sldId id="269" r:id="rId14"/>
    <p:sldId id="273" r:id="rId15"/>
    <p:sldId id="270" r:id="rId16"/>
    <p:sldId id="276" r:id="rId17"/>
    <p:sldId id="265" r:id="rId18"/>
    <p:sldId id="264" r:id="rId19"/>
    <p:sldId id="266" r:id="rId20"/>
    <p:sldId id="274" r:id="rId21"/>
    <p:sldId id="267" r:id="rId22"/>
    <p:sldId id="275" r:id="rId23"/>
  </p:sldIdLst>
  <p:sldSz cx="9144000" cy="6858000" type="screen4x3"/>
  <p:notesSz cx="6858000" cy="9144000"/>
  <p:defaultTextStyle>
    <a:defPPr>
      <a:defRPr lang="it-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94"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CH"/>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3871A7-227B-4FD4-809B-7AF3386CD914}" type="datetimeFigureOut">
              <a:rPr lang="it-CH" smtClean="0"/>
              <a:t>13.11.2022</a:t>
            </a:fld>
            <a:endParaRPr lang="it-CH"/>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CH"/>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CH"/>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CH"/>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A2B181-6CDC-4B19-9A36-8210A43BBB2C}" type="slidenum">
              <a:rPr lang="it-CH" smtClean="0"/>
              <a:t>‹N›</a:t>
            </a:fld>
            <a:endParaRPr lang="it-CH"/>
          </a:p>
        </p:txBody>
      </p:sp>
    </p:spTree>
    <p:extLst>
      <p:ext uri="{BB962C8B-B14F-4D97-AF65-F5344CB8AC3E}">
        <p14:creationId xmlns:p14="http://schemas.microsoft.com/office/powerpoint/2010/main" val="4147948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CH" dirty="0"/>
          </a:p>
        </p:txBody>
      </p:sp>
      <p:sp>
        <p:nvSpPr>
          <p:cNvPr id="4" name="Segnaposto numero diapositiva 3"/>
          <p:cNvSpPr>
            <a:spLocks noGrp="1"/>
          </p:cNvSpPr>
          <p:nvPr>
            <p:ph type="sldNum" sz="quarter" idx="10"/>
          </p:nvPr>
        </p:nvSpPr>
        <p:spPr/>
        <p:txBody>
          <a:bodyPr/>
          <a:lstStyle/>
          <a:p>
            <a:fld id="{B1A2B181-6CDC-4B19-9A36-8210A43BBB2C}" type="slidenum">
              <a:rPr lang="it-CH" smtClean="0"/>
              <a:t>8</a:t>
            </a:fld>
            <a:endParaRPr lang="it-CH"/>
          </a:p>
        </p:txBody>
      </p:sp>
    </p:spTree>
    <p:extLst>
      <p:ext uri="{BB962C8B-B14F-4D97-AF65-F5344CB8AC3E}">
        <p14:creationId xmlns:p14="http://schemas.microsoft.com/office/powerpoint/2010/main" val="999950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75442C92-8E76-42C9-AB78-47E95E36B737}" type="datetimeFigureOut">
              <a:rPr lang="it-CH" smtClean="0"/>
              <a:t>13.11.2022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989AA8C0-CA1F-4125-9A4C-56447E4192C2}" type="slidenum">
              <a:rPr lang="it-CH" smtClean="0"/>
              <a:t>‹N›</a:t>
            </a:fld>
            <a:endParaRPr lang="it-CH"/>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it-IT"/>
              <a:t>Fare clic per modificare lo stile del titolo</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75442C92-8E76-42C9-AB78-47E95E36B737}" type="datetimeFigureOut">
              <a:rPr lang="it-CH" smtClean="0"/>
              <a:t>13.11.2022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lo stile del titolo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75442C92-8E76-42C9-AB78-47E95E36B737}" type="datetimeFigureOut">
              <a:rPr lang="it-CH" smtClean="0"/>
              <a:t>13.11.2022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75442C92-8E76-42C9-AB78-47E95E36B737}" type="datetimeFigureOut">
              <a:rPr lang="it-CH" smtClean="0"/>
              <a:t>13.11.2022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95" name="Title 94"/>
          <p:cNvSpPr>
            <a:spLocks noGrp="1"/>
          </p:cNvSpPr>
          <p:nvPr>
            <p:ph type="title"/>
          </p:nvPr>
        </p:nvSpPr>
        <p:spPr>
          <a:xfrm>
            <a:off x="457200" y="4463568"/>
            <a:ext cx="8305800" cy="1143000"/>
          </a:xfrm>
        </p:spPr>
        <p:txBody>
          <a:bodyPr/>
          <a:lstStyle/>
          <a:p>
            <a:r>
              <a:rPr lang="it-IT"/>
              <a:t>Fare clic per modificare lo stile del titolo</a:t>
            </a:r>
            <a:endParaRPr lang="en-US"/>
          </a:p>
        </p:txBody>
      </p:sp>
      <p:sp>
        <p:nvSpPr>
          <p:cNvPr id="2" name="Date Placeholder 1"/>
          <p:cNvSpPr>
            <a:spLocks noGrp="1"/>
          </p:cNvSpPr>
          <p:nvPr>
            <p:ph type="dt" sz="half" idx="10"/>
          </p:nvPr>
        </p:nvSpPr>
        <p:spPr/>
        <p:txBody>
          <a:bodyPr/>
          <a:lstStyle/>
          <a:p>
            <a:fld id="{75442C92-8E76-42C9-AB78-47E95E36B737}" type="datetimeFigureOut">
              <a:rPr lang="it-CH" smtClean="0"/>
              <a:t>13.11.2022</a:t>
            </a:fld>
            <a:endParaRPr lang="it-CH"/>
          </a:p>
        </p:txBody>
      </p:sp>
      <p:sp>
        <p:nvSpPr>
          <p:cNvPr id="91" name="Footer Placeholder 90"/>
          <p:cNvSpPr>
            <a:spLocks noGrp="1"/>
          </p:cNvSpPr>
          <p:nvPr>
            <p:ph type="ftr" sz="quarter" idx="11"/>
          </p:nvPr>
        </p:nvSpPr>
        <p:spPr/>
        <p:txBody>
          <a:bodyPr/>
          <a:lstStyle/>
          <a:p>
            <a:endParaRPr lang="it-CH"/>
          </a:p>
        </p:txBody>
      </p:sp>
      <p:sp>
        <p:nvSpPr>
          <p:cNvPr id="92" name="Slide Number Placeholder 91"/>
          <p:cNvSpPr>
            <a:spLocks noGrp="1"/>
          </p:cNvSpPr>
          <p:nvPr>
            <p:ph type="sldNum" sz="quarter" idx="12"/>
          </p:nvPr>
        </p:nvSpPr>
        <p:spPr/>
        <p:txBody>
          <a:bodyPr/>
          <a:lstStyle/>
          <a:p>
            <a:fld id="{989AA8C0-CA1F-4125-9A4C-56447E4192C2}" type="slidenum">
              <a:rPr lang="it-CH" smtClean="0"/>
              <a:t>‹N›</a:t>
            </a:fld>
            <a:endParaRPr lang="it-CH"/>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75442C92-8E76-42C9-AB78-47E95E36B737}" type="datetimeFigureOut">
              <a:rPr lang="it-CH" smtClean="0"/>
              <a:t>13.11.2022</a:t>
            </a:fld>
            <a:endParaRPr lang="it-CH"/>
          </a:p>
        </p:txBody>
      </p:sp>
      <p:sp>
        <p:nvSpPr>
          <p:cNvPr id="6" name="Footer Placeholder 5"/>
          <p:cNvSpPr>
            <a:spLocks noGrp="1"/>
          </p:cNvSpPr>
          <p:nvPr>
            <p:ph type="ftr" sz="quarter" idx="11"/>
          </p:nvPr>
        </p:nvSpPr>
        <p:spPr/>
        <p:txBody>
          <a:bodyPr/>
          <a:lstStyle/>
          <a:p>
            <a:endParaRPr lang="it-CH"/>
          </a:p>
        </p:txBody>
      </p:sp>
      <p:sp>
        <p:nvSpPr>
          <p:cNvPr id="7" name="Slide Number Placeholder 6"/>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75442C92-8E76-42C9-AB78-47E95E36B737}" type="datetimeFigureOut">
              <a:rPr lang="it-CH" smtClean="0"/>
              <a:t>13.11.2022</a:t>
            </a:fld>
            <a:endParaRPr lang="it-CH"/>
          </a:p>
        </p:txBody>
      </p:sp>
      <p:sp>
        <p:nvSpPr>
          <p:cNvPr id="8" name="Footer Placeholder 7"/>
          <p:cNvSpPr>
            <a:spLocks noGrp="1"/>
          </p:cNvSpPr>
          <p:nvPr>
            <p:ph type="ftr" sz="quarter" idx="11"/>
          </p:nvPr>
        </p:nvSpPr>
        <p:spPr/>
        <p:txBody>
          <a:bodyPr/>
          <a:lstStyle/>
          <a:p>
            <a:endParaRPr lang="it-CH"/>
          </a:p>
        </p:txBody>
      </p:sp>
      <p:sp>
        <p:nvSpPr>
          <p:cNvPr id="9" name="Slide Number Placeholder 8"/>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75442C92-8E76-42C9-AB78-47E95E36B737}" type="datetimeFigureOut">
              <a:rPr lang="it-CH" smtClean="0"/>
              <a:t>13.11.2022</a:t>
            </a:fld>
            <a:endParaRPr lang="it-CH"/>
          </a:p>
        </p:txBody>
      </p:sp>
      <p:sp>
        <p:nvSpPr>
          <p:cNvPr id="4" name="Footer Placeholder 3"/>
          <p:cNvSpPr>
            <a:spLocks noGrp="1"/>
          </p:cNvSpPr>
          <p:nvPr>
            <p:ph type="ftr" sz="quarter" idx="11"/>
          </p:nvPr>
        </p:nvSpPr>
        <p:spPr/>
        <p:txBody>
          <a:bodyPr/>
          <a:lstStyle/>
          <a:p>
            <a:endParaRPr lang="it-CH"/>
          </a:p>
        </p:txBody>
      </p:sp>
      <p:sp>
        <p:nvSpPr>
          <p:cNvPr id="5" name="Slide Number Placeholder 4"/>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42C92-8E76-42C9-AB78-47E95E36B737}" type="datetimeFigureOut">
              <a:rPr lang="it-CH" smtClean="0"/>
              <a:t>13.11.2022</a:t>
            </a:fld>
            <a:endParaRPr lang="it-CH"/>
          </a:p>
        </p:txBody>
      </p:sp>
      <p:sp>
        <p:nvSpPr>
          <p:cNvPr id="3" name="Footer Placeholder 2"/>
          <p:cNvSpPr>
            <a:spLocks noGrp="1"/>
          </p:cNvSpPr>
          <p:nvPr>
            <p:ph type="ftr" sz="quarter" idx="11"/>
          </p:nvPr>
        </p:nvSpPr>
        <p:spPr/>
        <p:txBody>
          <a:bodyPr/>
          <a:lstStyle/>
          <a:p>
            <a:endParaRPr lang="it-CH"/>
          </a:p>
        </p:txBody>
      </p:sp>
      <p:sp>
        <p:nvSpPr>
          <p:cNvPr id="4" name="Slide Number Placeholder 3"/>
          <p:cNvSpPr>
            <a:spLocks noGrp="1"/>
          </p:cNvSpPr>
          <p:nvPr>
            <p:ph type="sldNum" sz="quarter" idx="12"/>
          </p:nvPr>
        </p:nvSpPr>
        <p:spPr/>
        <p:txBody>
          <a:bodyPr/>
          <a:lstStyle/>
          <a:p>
            <a:fld id="{989AA8C0-CA1F-4125-9A4C-56447E4192C2}" type="slidenum">
              <a:rPr lang="it-CH" smtClean="0"/>
              <a:t>‹N›</a:t>
            </a:fld>
            <a:endParaRPr lang="it-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5442C92-8E76-42C9-AB78-47E95E36B737}" type="datetimeFigureOut">
              <a:rPr lang="it-CH" smtClean="0"/>
              <a:t>13.11.2022</a:t>
            </a:fld>
            <a:endParaRPr lang="it-CH"/>
          </a:p>
        </p:txBody>
      </p:sp>
      <p:sp>
        <p:nvSpPr>
          <p:cNvPr id="6" name="Footer Placeholder 5"/>
          <p:cNvSpPr>
            <a:spLocks noGrp="1"/>
          </p:cNvSpPr>
          <p:nvPr>
            <p:ph type="ftr" sz="quarter" idx="11"/>
          </p:nvPr>
        </p:nvSpPr>
        <p:spPr/>
        <p:txBody>
          <a:bodyPr/>
          <a:lstStyle/>
          <a:p>
            <a:endParaRPr lang="it-CH"/>
          </a:p>
        </p:txBody>
      </p:sp>
      <p:sp>
        <p:nvSpPr>
          <p:cNvPr id="7" name="Slide Number Placeholder 6"/>
          <p:cNvSpPr>
            <a:spLocks noGrp="1"/>
          </p:cNvSpPr>
          <p:nvPr>
            <p:ph type="sldNum" sz="quarter" idx="12"/>
          </p:nvPr>
        </p:nvSpPr>
        <p:spPr/>
        <p:txBody>
          <a:bodyPr/>
          <a:lstStyle/>
          <a:p>
            <a:fld id="{989AA8C0-CA1F-4125-9A4C-56447E4192C2}" type="slidenum">
              <a:rPr lang="it-CH" smtClean="0"/>
              <a:t>‹N›</a:t>
            </a:fld>
            <a:endParaRPr lang="it-CH"/>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it-IT"/>
              <a:t>Fare clic per modificare lo stile del titolo</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a:p>
        </p:txBody>
      </p:sp>
      <p:sp>
        <p:nvSpPr>
          <p:cNvPr id="5" name="Date Placeholder 4"/>
          <p:cNvSpPr>
            <a:spLocks noGrp="1"/>
          </p:cNvSpPr>
          <p:nvPr>
            <p:ph type="dt" sz="half" idx="10"/>
          </p:nvPr>
        </p:nvSpPr>
        <p:spPr/>
        <p:txBody>
          <a:bodyPr/>
          <a:lstStyle/>
          <a:p>
            <a:fld id="{75442C92-8E76-42C9-AB78-47E95E36B737}" type="datetimeFigureOut">
              <a:rPr lang="it-CH" smtClean="0"/>
              <a:t>13.11.2022</a:t>
            </a:fld>
            <a:endParaRPr lang="it-CH"/>
          </a:p>
        </p:txBody>
      </p:sp>
      <p:sp>
        <p:nvSpPr>
          <p:cNvPr id="6" name="Footer Placeholder 5"/>
          <p:cNvSpPr>
            <a:spLocks noGrp="1"/>
          </p:cNvSpPr>
          <p:nvPr>
            <p:ph type="ftr" sz="quarter" idx="11"/>
          </p:nvPr>
        </p:nvSpPr>
        <p:spPr/>
        <p:txBody>
          <a:bodyPr/>
          <a:lstStyle/>
          <a:p>
            <a:endParaRPr lang="it-CH"/>
          </a:p>
        </p:txBody>
      </p:sp>
      <p:sp>
        <p:nvSpPr>
          <p:cNvPr id="7" name="Slide Number Placeholder 6"/>
          <p:cNvSpPr>
            <a:spLocks noGrp="1"/>
          </p:cNvSpPr>
          <p:nvPr>
            <p:ph type="sldNum" sz="quarter" idx="12"/>
          </p:nvPr>
        </p:nvSpPr>
        <p:spPr/>
        <p:txBody>
          <a:bodyPr/>
          <a:lstStyle/>
          <a:p>
            <a:fld id="{989AA8C0-CA1F-4125-9A4C-56447E4192C2}" type="slidenum">
              <a:rPr lang="it-CH" smtClean="0"/>
              <a:t>‹N›</a:t>
            </a:fld>
            <a:endParaRPr lang="it-CH"/>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it-IT"/>
              <a:t>Fare clic per modificare lo stile del titolo</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75442C92-8E76-42C9-AB78-47E95E36B737}" type="datetimeFigureOut">
              <a:rPr lang="it-CH" smtClean="0"/>
              <a:t>13.11.2022</a:t>
            </a:fld>
            <a:endParaRPr lang="it-CH"/>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it-CH"/>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89AA8C0-CA1F-4125-9A4C-56447E4192C2}" type="slidenum">
              <a:rPr lang="it-CH" smtClean="0"/>
              <a:t>‹N›</a:t>
            </a:fld>
            <a:endParaRPr lang="it-CH"/>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pPr algn="ctr"/>
            <a:r>
              <a:rPr lang="it-CH" dirty="0">
                <a:effectLst>
                  <a:outerShdw blurRad="38100" dist="38100" dir="2700000" algn="tl">
                    <a:srgbClr val="000000">
                      <a:alpha val="43137"/>
                    </a:srgbClr>
                  </a:outerShdw>
                </a:effectLst>
              </a:rPr>
              <a:t>POLITICAL HISTORY OF EUROPEAN INTEGRATION</a:t>
            </a:r>
          </a:p>
        </p:txBody>
      </p:sp>
      <p:sp>
        <p:nvSpPr>
          <p:cNvPr id="3" name="Sottotitolo 2"/>
          <p:cNvSpPr>
            <a:spLocks noGrp="1"/>
          </p:cNvSpPr>
          <p:nvPr>
            <p:ph type="subTitle" idx="1"/>
          </p:nvPr>
        </p:nvSpPr>
        <p:spPr/>
        <p:txBody>
          <a:bodyPr/>
          <a:lstStyle/>
          <a:p>
            <a:pPr algn="ctr"/>
            <a:endParaRPr lang="it-CH" dirty="0"/>
          </a:p>
          <a:p>
            <a:pPr algn="ctr"/>
            <a:r>
              <a:rPr lang="it-CH" dirty="0"/>
              <a:t>LESSON 1</a:t>
            </a:r>
          </a:p>
        </p:txBody>
      </p:sp>
    </p:spTree>
    <p:extLst>
      <p:ext uri="{BB962C8B-B14F-4D97-AF65-F5344CB8AC3E}">
        <p14:creationId xmlns:p14="http://schemas.microsoft.com/office/powerpoint/2010/main" val="367384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C40FF2-55FE-0414-E9BB-00FA549613B3}"/>
              </a:ext>
            </a:extLst>
          </p:cNvPr>
          <p:cNvSpPr>
            <a:spLocks noGrp="1"/>
          </p:cNvSpPr>
          <p:nvPr>
            <p:ph type="title"/>
          </p:nvPr>
        </p:nvSpPr>
        <p:spPr/>
        <p:txBody>
          <a:bodyPr/>
          <a:lstStyle/>
          <a:p>
            <a:pPr algn="ctr"/>
            <a:r>
              <a:rPr lang="it-IT" dirty="0">
                <a:effectLst>
                  <a:outerShdw blurRad="38100" dist="38100" dir="2700000" algn="tl">
                    <a:srgbClr val="000000">
                      <a:alpha val="43137"/>
                    </a:srgbClr>
                  </a:outerShdw>
                </a:effectLst>
              </a:rPr>
              <a:t>UNITED STATES OF EUROPE</a:t>
            </a:r>
          </a:p>
        </p:txBody>
      </p:sp>
      <p:sp>
        <p:nvSpPr>
          <p:cNvPr id="3" name="Segnaposto contenuto 2">
            <a:extLst>
              <a:ext uri="{FF2B5EF4-FFF2-40B4-BE49-F238E27FC236}">
                <a16:creationId xmlns:a16="http://schemas.microsoft.com/office/drawing/2014/main" id="{5A3B45CA-0AA9-D849-F20B-FCAFF1C958E9}"/>
              </a:ext>
            </a:extLst>
          </p:cNvPr>
          <p:cNvSpPr>
            <a:spLocks noGrp="1"/>
          </p:cNvSpPr>
          <p:nvPr>
            <p:ph idx="1"/>
          </p:nvPr>
        </p:nvSpPr>
        <p:spPr/>
        <p:txBody>
          <a:bodyPr>
            <a:normAutofit fontScale="92500" lnSpcReduction="20000"/>
          </a:bodyPr>
          <a:lstStyle/>
          <a:p>
            <a:pPr marL="0" indent="0" algn="ctr">
              <a:buNone/>
            </a:pPr>
            <a:r>
              <a:rPr lang="it-IT" b="1" dirty="0"/>
              <a:t>Churchill – Zurich 19 </a:t>
            </a:r>
            <a:r>
              <a:rPr lang="it-IT" b="1" dirty="0" err="1"/>
              <a:t>October</a:t>
            </a:r>
            <a:r>
              <a:rPr lang="it-IT" b="1" dirty="0"/>
              <a:t> 1946</a:t>
            </a:r>
          </a:p>
          <a:p>
            <a:pPr marL="0" indent="0" algn="ctr">
              <a:buNone/>
            </a:pPr>
            <a:endParaRPr lang="it-IT" dirty="0"/>
          </a:p>
          <a:p>
            <a:pPr marL="0" indent="0" algn="just">
              <a:lnSpc>
                <a:spcPct val="107000"/>
              </a:lnSpc>
              <a:spcAft>
                <a:spcPts val="800"/>
              </a:spcAft>
              <a:buNone/>
            </a:pPr>
            <a:r>
              <a:rPr lang="en-US" sz="1900" dirty="0">
                <a:effectLst/>
                <a:ea typeface="Calibri" panose="020F0502020204030204" pitchFamily="34" charset="0"/>
                <a:cs typeface="Times New Roman" panose="02020603050405020304" pitchFamily="18" charset="0"/>
              </a:rPr>
              <a:t>We must build a kind of </a:t>
            </a:r>
            <a:r>
              <a:rPr lang="en-US" sz="1900" dirty="0">
                <a:effectLst/>
                <a:highlight>
                  <a:srgbClr val="000080"/>
                </a:highlight>
                <a:ea typeface="Calibri" panose="020F0502020204030204" pitchFamily="34" charset="0"/>
                <a:cs typeface="Times New Roman" panose="02020603050405020304" pitchFamily="18" charset="0"/>
              </a:rPr>
              <a:t>United States of Europe</a:t>
            </a:r>
            <a:r>
              <a:rPr lang="en-US" sz="1900" dirty="0">
                <a:effectLst/>
                <a:ea typeface="Calibri" panose="020F0502020204030204" pitchFamily="34" charset="0"/>
                <a:cs typeface="Times New Roman" panose="02020603050405020304" pitchFamily="18" charset="0"/>
              </a:rPr>
              <a:t>. In this way only will hundreds of millions of toilers be able to regain the simple joys and hopes which make life worth living. […]</a:t>
            </a:r>
            <a:endParaRPr lang="it-IT" sz="19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US" sz="1900" dirty="0">
                <a:effectLst/>
                <a:ea typeface="Calibri" panose="020F0502020204030204" pitchFamily="34" charset="0"/>
                <a:cs typeface="Times New Roman" panose="02020603050405020304" pitchFamily="18" charset="0"/>
              </a:rPr>
              <a:t>The first step in the re-creation of the European family must be </a:t>
            </a:r>
            <a:r>
              <a:rPr lang="en-US" sz="1900" dirty="0">
                <a:effectLst/>
                <a:highlight>
                  <a:srgbClr val="000080"/>
                </a:highlight>
                <a:ea typeface="Calibri" panose="020F0502020204030204" pitchFamily="34" charset="0"/>
                <a:cs typeface="Times New Roman" panose="02020603050405020304" pitchFamily="18" charset="0"/>
              </a:rPr>
              <a:t>a partnership between France and Germany.</a:t>
            </a:r>
            <a:r>
              <a:rPr lang="en-US" sz="1900" dirty="0">
                <a:effectLst/>
                <a:ea typeface="Calibri" panose="020F0502020204030204" pitchFamily="34" charset="0"/>
                <a:cs typeface="Times New Roman" panose="02020603050405020304" pitchFamily="18" charset="0"/>
              </a:rPr>
              <a:t> In this way only can France recover the moral and cultural leadership of Europe. There can be no revival of Europe without a spiritually great France and a spiritually great Germany […].</a:t>
            </a:r>
            <a:endParaRPr lang="it-IT" sz="1900" dirty="0">
              <a:effectLst/>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US" sz="1900" dirty="0">
                <a:effectLst/>
                <a:ea typeface="Calibri" panose="020F0502020204030204" pitchFamily="34" charset="0"/>
                <a:cs typeface="Times New Roman" panose="02020603050405020304" pitchFamily="18" charset="0"/>
              </a:rPr>
              <a:t>The salvation of the common people of every race and every land from war and servitude must be established on solid foundations and must be created by the readiness of all men and women to die rather than to submit to tyranny. In this urgent work France and Germany must take the lead together. </a:t>
            </a:r>
            <a:r>
              <a:rPr lang="en-US" sz="1900" dirty="0">
                <a:effectLst/>
                <a:highlight>
                  <a:srgbClr val="000080"/>
                </a:highlight>
                <a:ea typeface="Calibri" panose="020F0502020204030204" pitchFamily="34" charset="0"/>
                <a:cs typeface="Times New Roman" panose="02020603050405020304" pitchFamily="18" charset="0"/>
              </a:rPr>
              <a:t>Great Britain, the British Commonwealth of Nations, mighty America</a:t>
            </a:r>
            <a:r>
              <a:rPr lang="en-US" sz="1900" dirty="0">
                <a:effectLst/>
                <a:ea typeface="Calibri" panose="020F0502020204030204" pitchFamily="34" charset="0"/>
                <a:cs typeface="Times New Roman" panose="02020603050405020304" pitchFamily="18" charset="0"/>
              </a:rPr>
              <a:t> - and, I trust, Soviet Russia, for then indeed all would be well - must be the </a:t>
            </a:r>
            <a:r>
              <a:rPr lang="en-US" sz="1900" dirty="0">
                <a:effectLst/>
                <a:highlight>
                  <a:srgbClr val="000080"/>
                </a:highlight>
                <a:ea typeface="Calibri" panose="020F0502020204030204" pitchFamily="34" charset="0"/>
                <a:cs typeface="Times New Roman" panose="02020603050405020304" pitchFamily="18" charset="0"/>
              </a:rPr>
              <a:t>friends and sponsors of the new Europe </a:t>
            </a:r>
            <a:r>
              <a:rPr lang="en-US" sz="1900" dirty="0">
                <a:effectLst/>
                <a:ea typeface="Calibri" panose="020F0502020204030204" pitchFamily="34" charset="0"/>
                <a:cs typeface="Times New Roman" panose="02020603050405020304" pitchFamily="18" charset="0"/>
              </a:rPr>
              <a:t>and must champion its right to live. Therefore I say to you “Let Europe arise!”.</a:t>
            </a:r>
            <a:endParaRPr lang="it-IT" sz="1900" dirty="0">
              <a:effectLst/>
              <a:ea typeface="Calibri" panose="020F0502020204030204" pitchFamily="34" charset="0"/>
              <a:cs typeface="Times New Roman" panose="02020603050405020304" pitchFamily="18" charset="0"/>
            </a:endParaRPr>
          </a:p>
          <a:p>
            <a:pPr marL="0" indent="0" algn="ctr">
              <a:buNone/>
            </a:pPr>
            <a:endParaRPr lang="it-IT" dirty="0"/>
          </a:p>
        </p:txBody>
      </p:sp>
    </p:spTree>
    <p:extLst>
      <p:ext uri="{BB962C8B-B14F-4D97-AF65-F5344CB8AC3E}">
        <p14:creationId xmlns:p14="http://schemas.microsoft.com/office/powerpoint/2010/main" val="3226245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740D5B-8F6B-4B46-AEED-3D1DAF02A742}"/>
              </a:ext>
            </a:extLst>
          </p:cNvPr>
          <p:cNvSpPr>
            <a:spLocks noGrp="1"/>
          </p:cNvSpPr>
          <p:nvPr>
            <p:ph type="title"/>
          </p:nvPr>
        </p:nvSpPr>
        <p:spPr/>
        <p:txBody>
          <a:bodyPr/>
          <a:lstStyle/>
          <a:p>
            <a:pPr algn="ctr"/>
            <a:r>
              <a:rPr lang="it-IT" dirty="0">
                <a:effectLst>
                  <a:outerShdw blurRad="38100" dist="38100" dir="2700000" algn="tl">
                    <a:srgbClr val="000000">
                      <a:alpha val="43137"/>
                    </a:srgbClr>
                  </a:outerShdw>
                </a:effectLst>
              </a:rPr>
              <a:t>INTELLECTUAL ORIGINS AFTER WWII</a:t>
            </a:r>
          </a:p>
        </p:txBody>
      </p:sp>
      <p:sp>
        <p:nvSpPr>
          <p:cNvPr id="3" name="Segnaposto contenuto 2">
            <a:extLst>
              <a:ext uri="{FF2B5EF4-FFF2-40B4-BE49-F238E27FC236}">
                <a16:creationId xmlns:a16="http://schemas.microsoft.com/office/drawing/2014/main" id="{6F205E20-2EB5-4FB6-A2FB-72097F024FFC}"/>
              </a:ext>
            </a:extLst>
          </p:cNvPr>
          <p:cNvSpPr>
            <a:spLocks noGrp="1"/>
          </p:cNvSpPr>
          <p:nvPr>
            <p:ph idx="1"/>
          </p:nvPr>
        </p:nvSpPr>
        <p:spPr/>
        <p:txBody>
          <a:bodyPr>
            <a:normAutofit/>
          </a:bodyPr>
          <a:lstStyle/>
          <a:p>
            <a:pPr algn="just">
              <a:lnSpc>
                <a:spcPct val="115000"/>
              </a:lnSpc>
              <a:spcAft>
                <a:spcPts val="1000"/>
              </a:spcAft>
            </a:pPr>
            <a:r>
              <a:rPr lang="en-US" sz="1800" b="1"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Duncan Sandys</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(Churchill’s son in law) to organize a group of representative figures to promote European unification ideas in Britain. On </a:t>
            </a:r>
            <a:r>
              <a:rPr lang="en-US" sz="1800" b="1"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14 May 1947</a:t>
            </a:r>
            <a:r>
              <a:rPr lang="en-US" sz="1800" b="1" u="sng"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United Europe Movement (UEM)</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Paul van Zeeland</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former Belgian Prime Minister organized a group that wanted to build the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European customs union</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On 7 March 1947 they were able to announce the formation of the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Independent League of European Co-Operation (ILEC)</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b="1" u="sng"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Coudenhove-Kalergi</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In November 1946 he organized a poll among Western European members of parliament</a:t>
            </a:r>
          </a:p>
          <a:p>
            <a:pPr algn="just">
              <a:lnSpc>
                <a:spcPct val="115000"/>
              </a:lnSpc>
              <a:spcAft>
                <a:spcPts val="1000"/>
              </a:spcAft>
            </a:pPr>
            <a:r>
              <a:rPr lang="en-US" sz="1800" b="1"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Federalist</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option with the birth in December 1946 of the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Union </a:t>
            </a:r>
            <a:r>
              <a:rPr lang="en-US" sz="1800" b="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Européenne</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des </a:t>
            </a:r>
            <a:r>
              <a:rPr lang="en-US" sz="1800" b="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Fédéralistes</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(UEF)</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They hoped for a Europe structured along a social-democratic line, as a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Third Force</a:t>
            </a:r>
            <a:endParaRPr lang="it-IT" dirty="0"/>
          </a:p>
        </p:txBody>
      </p:sp>
    </p:spTree>
    <p:extLst>
      <p:ext uri="{BB962C8B-B14F-4D97-AF65-F5344CB8AC3E}">
        <p14:creationId xmlns:p14="http://schemas.microsoft.com/office/powerpoint/2010/main" val="3987896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406946-342F-4830-8AE1-F10D1C1AFA83}"/>
              </a:ext>
            </a:extLst>
          </p:cNvPr>
          <p:cNvSpPr>
            <a:spLocks noGrp="1"/>
          </p:cNvSpPr>
          <p:nvPr>
            <p:ph type="title"/>
          </p:nvPr>
        </p:nvSpPr>
        <p:spPr/>
        <p:txBody>
          <a:bodyPr/>
          <a:lstStyle/>
          <a:p>
            <a:pPr algn="ctr"/>
            <a:r>
              <a:rPr lang="it-IT" dirty="0"/>
              <a:t>FEDERALIST’S PROGRAM – APRIL 1947</a:t>
            </a:r>
          </a:p>
        </p:txBody>
      </p:sp>
      <p:sp>
        <p:nvSpPr>
          <p:cNvPr id="3" name="Segnaposto contenuto 2">
            <a:extLst>
              <a:ext uri="{FF2B5EF4-FFF2-40B4-BE49-F238E27FC236}">
                <a16:creationId xmlns:a16="http://schemas.microsoft.com/office/drawing/2014/main" id="{41DB1864-537C-4049-83B7-A3339BB5AD0A}"/>
              </a:ext>
            </a:extLst>
          </p:cNvPr>
          <p:cNvSpPr>
            <a:spLocks noGrp="1"/>
          </p:cNvSpPr>
          <p:nvPr>
            <p:ph idx="1"/>
          </p:nvPr>
        </p:nvSpPr>
        <p:spPr/>
        <p:txBody>
          <a:bodyPr/>
          <a:lstStyle/>
          <a:p>
            <a:pPr marL="0" indent="0" algn="ctr">
              <a:buNone/>
            </a:pPr>
            <a:r>
              <a:rPr lang="en-US" sz="2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 do not want a moribund Europe, marked out as a victim for ambitions of every kind, and governed either by pseudo-liberal capitalism that subordinates human values to the money power, or by some totalitarian system seeking, by fair means or foul, to exalt its idea of justice over the rights of man and communities. </a:t>
            </a:r>
            <a:r>
              <a:rPr lang="en-US" sz="2800" i="1" dirty="0">
                <a:solidFill>
                  <a:srgbClr val="000000"/>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What we want is a Europe which shall be an open society, friendly to both East and West, prepared to cooperate with all”.</a:t>
            </a:r>
            <a:endParaRPr lang="it-IT" sz="2800"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697924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4000" dirty="0">
                <a:effectLst>
                  <a:outerShdw blurRad="38100" dist="38100" dir="2700000" algn="tl">
                    <a:srgbClr val="000000">
                      <a:alpha val="43137"/>
                    </a:srgbClr>
                  </a:outerShdw>
                </a:effectLst>
              </a:rPr>
              <a:t>COMMUNIST POINT OF VIEW</a:t>
            </a:r>
          </a:p>
        </p:txBody>
      </p:sp>
      <p:sp>
        <p:nvSpPr>
          <p:cNvPr id="3" name="Segnaposto contenuto 2"/>
          <p:cNvSpPr>
            <a:spLocks noGrp="1"/>
          </p:cNvSpPr>
          <p:nvPr>
            <p:ph idx="1"/>
          </p:nvPr>
        </p:nvSpPr>
        <p:spPr/>
        <p:txBody>
          <a:bodyPr>
            <a:normAutofit fontScale="92500"/>
          </a:bodyPr>
          <a:lstStyle/>
          <a:p>
            <a:pPr marL="0" indent="0" algn="ctr">
              <a:buNone/>
            </a:pPr>
            <a:r>
              <a:rPr lang="en-US" i="1" dirty="0"/>
              <a:t>“</a:t>
            </a:r>
            <a:r>
              <a:rPr lang="en-US" i="1" dirty="0">
                <a:highlight>
                  <a:srgbClr val="000080"/>
                </a:highlight>
              </a:rPr>
              <a:t>The foreign policy of the United States, which reflects the imperialist tendencies of American monopolistic capital, is characterized in the postwar period by a striving for world supremacy</a:t>
            </a:r>
            <a:r>
              <a:rPr lang="en-US" i="1" dirty="0"/>
              <a:t>. This is the real meaning of the many statements by President Truman and other representatives of American ruling circles; that the United States has the right to lead the world. All the forces of American diplomacy -- the army, the air force, the navy, industry, and science -- are enlisted in the service of this foreign policy. For this purpose broad plans for expansion have been developed and are being implemented through diplomacy and the establishment of a system of naval and air bases stretching far beyond the boundaries of the United States, through the arms race, and through the creation of ever newer types of weapons”.</a:t>
            </a:r>
          </a:p>
          <a:p>
            <a:pPr marL="0" indent="0" algn="ctr">
              <a:buNone/>
            </a:pPr>
            <a:r>
              <a:rPr lang="en-US" dirty="0"/>
              <a:t>(N. </a:t>
            </a:r>
            <a:r>
              <a:rPr lang="en-US" dirty="0" err="1"/>
              <a:t>Novikov</a:t>
            </a:r>
            <a:r>
              <a:rPr lang="en-US" dirty="0"/>
              <a:t> – September 1946)</a:t>
            </a:r>
            <a:endParaRPr lang="it-CH" dirty="0"/>
          </a:p>
          <a:p>
            <a:pPr marL="0" indent="0">
              <a:buNone/>
            </a:pPr>
            <a:endParaRPr lang="it-CH" dirty="0"/>
          </a:p>
        </p:txBody>
      </p:sp>
    </p:spTree>
    <p:extLst>
      <p:ext uri="{BB962C8B-B14F-4D97-AF65-F5344CB8AC3E}">
        <p14:creationId xmlns:p14="http://schemas.microsoft.com/office/powerpoint/2010/main" val="3181668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31F55-DAFF-45BA-9FF7-742A2F33ECE9}"/>
              </a:ext>
            </a:extLst>
          </p:cNvPr>
          <p:cNvSpPr>
            <a:spLocks noGrp="1"/>
          </p:cNvSpPr>
          <p:nvPr>
            <p:ph type="title"/>
          </p:nvPr>
        </p:nvSpPr>
        <p:spPr/>
        <p:txBody>
          <a:bodyPr/>
          <a:lstStyle/>
          <a:p>
            <a:pPr algn="ctr"/>
            <a:r>
              <a:rPr lang="it-IT" dirty="0">
                <a:effectLst>
                  <a:outerShdw blurRad="38100" dist="38100" dir="2700000" algn="tl">
                    <a:srgbClr val="000000">
                      <a:alpha val="43137"/>
                    </a:srgbClr>
                  </a:outerShdw>
                </a:effectLst>
              </a:rPr>
              <a:t>THE NEED TO RE-INTEGRATE GERMANY</a:t>
            </a:r>
          </a:p>
        </p:txBody>
      </p:sp>
      <p:sp>
        <p:nvSpPr>
          <p:cNvPr id="3" name="Segnaposto contenuto 2">
            <a:extLst>
              <a:ext uri="{FF2B5EF4-FFF2-40B4-BE49-F238E27FC236}">
                <a16:creationId xmlns:a16="http://schemas.microsoft.com/office/drawing/2014/main" id="{54591443-8522-4E21-BA6A-0E03E385ABBE}"/>
              </a:ext>
            </a:extLst>
          </p:cNvPr>
          <p:cNvSpPr>
            <a:spLocks noGrp="1"/>
          </p:cNvSpPr>
          <p:nvPr>
            <p:ph idx="1"/>
          </p:nvPr>
        </p:nvSpPr>
        <p:spPr/>
        <p:txBody>
          <a:bodyPr>
            <a:normAutofit lnSpcReduction="10000"/>
          </a:bodyPr>
          <a:lstStyle/>
          <a:p>
            <a:pPr marL="342900" lvl="0" indent="-342900" algn="just">
              <a:lnSpc>
                <a:spcPct val="115000"/>
              </a:lnSpc>
              <a:buFont typeface="Calibri" panose="020F0502020204030204" pitchFamily="34" charset="0"/>
              <a:buChar char="-"/>
            </a:pPr>
            <a:r>
              <a:rPr lang="en-US" sz="2000" dirty="0">
                <a:effectLst/>
                <a:latin typeface="Calibri" panose="020F0502020204030204" pitchFamily="34" charset="0"/>
                <a:ea typeface="Calibri" panose="020F0502020204030204" pitchFamily="34" charset="0"/>
                <a:cs typeface="Times New Roman" panose="02020603050405020304" pitchFamily="18" charset="0"/>
              </a:rPr>
              <a:t>In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May 1946</a:t>
            </a:r>
            <a:r>
              <a:rPr lang="en-US" sz="2000" dirty="0">
                <a:effectLst/>
                <a:latin typeface="Calibri" panose="020F0502020204030204" pitchFamily="34" charset="0"/>
                <a:ea typeface="Calibri" panose="020F0502020204030204" pitchFamily="34" charset="0"/>
                <a:cs typeface="Times New Roman" panose="02020603050405020304" pitchFamily="18" charset="0"/>
              </a:rPr>
              <a:t>, American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abolished reparations</a:t>
            </a:r>
            <a:r>
              <a:rPr lang="en-US" sz="2000" dirty="0">
                <a:effectLst/>
                <a:latin typeface="Calibri" panose="020F0502020204030204" pitchFamily="34" charset="0"/>
                <a:ea typeface="Calibri" panose="020F0502020204030204" pitchFamily="34" charset="0"/>
                <a:cs typeface="Times New Roman" panose="02020603050405020304" pitchFamily="18" charset="0"/>
              </a:rPr>
              <a:t> in their zone unilaterally</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en-US" sz="2000" b="1" dirty="0">
                <a:effectLst/>
                <a:latin typeface="Calibri" panose="020F0502020204030204" pitchFamily="34" charset="0"/>
                <a:ea typeface="Calibri" panose="020F0502020204030204" pitchFamily="34" charset="0"/>
                <a:cs typeface="Times New Roman" panose="02020603050405020304" pitchFamily="18" charset="0"/>
              </a:rPr>
              <a:t>In June 1946</a:t>
            </a:r>
            <a:r>
              <a:rPr lang="en-US" sz="2000" dirty="0">
                <a:effectLst/>
                <a:latin typeface="Calibri" panose="020F0502020204030204" pitchFamily="34" charset="0"/>
                <a:ea typeface="Calibri" panose="020F0502020204030204" pitchFamily="34" charset="0"/>
                <a:cs typeface="Times New Roman" panose="02020603050405020304" pitchFamily="18" charset="0"/>
              </a:rPr>
              <a:t> the Anglo-American occupation authorities authorized elections for regional assemblies. They also spend a lot of emphasis on the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re-education” of Germany away from Nazism towards western values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en-US" sz="2000" dirty="0">
                <a:effectLst/>
                <a:latin typeface="Calibri" panose="020F0502020204030204" pitchFamily="34" charset="0"/>
                <a:ea typeface="Calibri" panose="020F0502020204030204" pitchFamily="34" charset="0"/>
                <a:cs typeface="Times New Roman" panose="02020603050405020304" pitchFamily="18" charset="0"/>
              </a:rPr>
              <a:t>In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September 1946</a:t>
            </a:r>
            <a:r>
              <a:rPr lang="en-US" sz="2000" dirty="0">
                <a:effectLst/>
                <a:latin typeface="Calibri" panose="020F0502020204030204" pitchFamily="34" charset="0"/>
                <a:ea typeface="Calibri" panose="020F0502020204030204" pitchFamily="34" charset="0"/>
                <a:cs typeface="Times New Roman" panose="02020603050405020304" pitchFamily="18" charset="0"/>
              </a:rPr>
              <a:t> the Secretary of State James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F. Byrnes</a:t>
            </a:r>
            <a:r>
              <a:rPr lang="en-US" sz="2000" dirty="0">
                <a:effectLst/>
                <a:latin typeface="Calibri" panose="020F0502020204030204" pitchFamily="34" charset="0"/>
                <a:ea typeface="Calibri" panose="020F0502020204030204" pitchFamily="34" charset="0"/>
                <a:cs typeface="Times New Roman" panose="02020603050405020304" pitchFamily="18" charset="0"/>
              </a:rPr>
              <a:t> announced that Us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would remain committed to Western Europe and that he desired to work for German self-determination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en-US" sz="2000" dirty="0">
                <a:effectLst/>
                <a:latin typeface="Calibri" panose="020F0502020204030204" pitchFamily="34" charset="0"/>
                <a:ea typeface="Calibri" panose="020F0502020204030204" pitchFamily="34" charset="0"/>
                <a:cs typeface="Times New Roman" panose="02020603050405020304" pitchFamily="18" charset="0"/>
              </a:rPr>
              <a:t>General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Lucius D. Clay</a:t>
            </a:r>
            <a:r>
              <a:rPr lang="en-US" sz="2000" dirty="0">
                <a:effectLst/>
                <a:latin typeface="Calibri" panose="020F0502020204030204" pitchFamily="34" charset="0"/>
                <a:ea typeface="Calibri" panose="020F0502020204030204" pitchFamily="34" charset="0"/>
                <a:cs typeface="Times New Roman" panose="02020603050405020304" pitchFamily="18" charset="0"/>
              </a:rPr>
              <a:t>, the US military governor </a:t>
            </a:r>
            <a:r>
              <a:rPr lang="en-US" sz="2000" dirty="0">
                <a:latin typeface="Calibri" panose="020F0502020204030204" pitchFamily="34" charset="0"/>
                <a:ea typeface="Calibri" panose="020F0502020204030204" pitchFamily="34" charset="0"/>
                <a:cs typeface="Times New Roman" panose="02020603050405020304" pitchFamily="18" charset="0"/>
              </a:rPr>
              <a:t>worked </a:t>
            </a:r>
            <a:r>
              <a:rPr lang="en-US" sz="2000" dirty="0">
                <a:effectLst/>
                <a:latin typeface="Calibri" panose="020F0502020204030204" pitchFamily="34" charset="0"/>
                <a:ea typeface="Calibri" panose="020F0502020204030204" pitchFamily="34" charset="0"/>
                <a:cs typeface="Times New Roman" panose="02020603050405020304" pitchFamily="18" charset="0"/>
              </a:rPr>
              <a:t>closely with the West German elites Clay encouraged the restoration of participation and political life</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2000" dirty="0">
                <a:effectLst/>
                <a:latin typeface="Calibri" panose="020F0502020204030204" pitchFamily="34" charset="0"/>
                <a:ea typeface="Calibri" panose="020F0502020204030204" pitchFamily="34" charset="0"/>
                <a:cs typeface="Times New Roman" panose="02020603050405020304" pitchFamily="18" charset="0"/>
              </a:rPr>
              <a:t>At the end of the year, British and Americans announced the intention to merge this area and to create a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Bizonia</a:t>
            </a:r>
            <a:r>
              <a:rPr lang="en-US" sz="2000" dirty="0">
                <a:effectLst/>
                <a:latin typeface="Calibri" panose="020F0502020204030204" pitchFamily="34" charset="0"/>
                <a:ea typeface="Calibri" panose="020F0502020204030204" pitchFamily="34" charset="0"/>
                <a:cs typeface="Times New Roman" panose="02020603050405020304" pitchFamily="18" charset="0"/>
              </a:rPr>
              <a:t>”</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505286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THE NEEDS IN 1947</a:t>
            </a:r>
          </a:p>
        </p:txBody>
      </p:sp>
      <p:sp>
        <p:nvSpPr>
          <p:cNvPr id="3" name="Segnaposto contenuto 2"/>
          <p:cNvSpPr>
            <a:spLocks noGrp="1"/>
          </p:cNvSpPr>
          <p:nvPr>
            <p:ph idx="1"/>
          </p:nvPr>
        </p:nvSpPr>
        <p:spPr/>
        <p:txBody>
          <a:bodyPr>
            <a:normAutofit/>
          </a:bodyPr>
          <a:lstStyle/>
          <a:p>
            <a:pPr algn="ctr"/>
            <a:r>
              <a:rPr lang="it-CH" sz="2800" b="1" dirty="0"/>
              <a:t>HOUSES AND TRANSPORTS</a:t>
            </a:r>
          </a:p>
          <a:p>
            <a:pPr marL="0" indent="0" algn="ctr">
              <a:buNone/>
            </a:pPr>
            <a:endParaRPr lang="it-CH" sz="2800" b="1" dirty="0"/>
          </a:p>
          <a:p>
            <a:pPr algn="ctr"/>
            <a:r>
              <a:rPr lang="it-CH" sz="2800" b="1" dirty="0"/>
              <a:t>RESTART GERMAN ECONOMY</a:t>
            </a:r>
          </a:p>
          <a:p>
            <a:pPr marL="0" indent="0" algn="ctr">
              <a:buNone/>
            </a:pPr>
            <a:endParaRPr lang="it-CH" sz="2800" b="1" dirty="0"/>
          </a:p>
          <a:p>
            <a:pPr algn="ctr"/>
            <a:r>
              <a:rPr lang="it-CH" sz="2800" b="1" dirty="0"/>
              <a:t>AMERICAN BALANCE OF PAYMENT’S PROBLEMS</a:t>
            </a:r>
          </a:p>
          <a:p>
            <a:pPr marL="0" indent="0" algn="ctr">
              <a:buNone/>
            </a:pPr>
            <a:endParaRPr lang="it-CH" sz="2800" b="1" dirty="0"/>
          </a:p>
          <a:p>
            <a:pPr algn="ctr"/>
            <a:r>
              <a:rPr lang="it-CH" sz="2800" b="1" dirty="0"/>
              <a:t>UK DECISIONS ON GREECE AND TURKEY</a:t>
            </a:r>
          </a:p>
        </p:txBody>
      </p:sp>
    </p:spTree>
    <p:extLst>
      <p:ext uri="{BB962C8B-B14F-4D97-AF65-F5344CB8AC3E}">
        <p14:creationId xmlns:p14="http://schemas.microsoft.com/office/powerpoint/2010/main" val="890400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629FA8-A607-4298-912D-756423290E6B}"/>
              </a:ext>
            </a:extLst>
          </p:cNvPr>
          <p:cNvSpPr>
            <a:spLocks noGrp="1"/>
          </p:cNvSpPr>
          <p:nvPr>
            <p:ph type="title"/>
          </p:nvPr>
        </p:nvSpPr>
        <p:spPr/>
        <p:txBody>
          <a:bodyPr>
            <a:normAutofit/>
          </a:bodyPr>
          <a:lstStyle/>
          <a:p>
            <a:pPr algn="ctr"/>
            <a:r>
              <a:rPr lang="it-IT" sz="4800" dirty="0">
                <a:effectLst>
                  <a:outerShdw blurRad="38100" dist="38100" dir="2700000" algn="tl">
                    <a:srgbClr val="000000">
                      <a:alpha val="43137"/>
                    </a:srgbClr>
                  </a:outerShdw>
                </a:effectLst>
              </a:rPr>
              <a:t>SPRING 1947</a:t>
            </a:r>
          </a:p>
        </p:txBody>
      </p:sp>
      <p:sp>
        <p:nvSpPr>
          <p:cNvPr id="3" name="Segnaposto contenuto 2">
            <a:extLst>
              <a:ext uri="{FF2B5EF4-FFF2-40B4-BE49-F238E27FC236}">
                <a16:creationId xmlns:a16="http://schemas.microsoft.com/office/drawing/2014/main" id="{191FE033-7739-4622-9560-40CC54448D3A}"/>
              </a:ext>
            </a:extLst>
          </p:cNvPr>
          <p:cNvSpPr>
            <a:spLocks noGrp="1"/>
          </p:cNvSpPr>
          <p:nvPr>
            <p:ph idx="1"/>
          </p:nvPr>
        </p:nvSpPr>
        <p:spPr/>
        <p:txBody>
          <a:bodyPr/>
          <a:lstStyle/>
          <a:p>
            <a:pPr algn="ctr"/>
            <a:r>
              <a:rPr lang="it-IT" sz="2800" dirty="0"/>
              <a:t>MISERY</a:t>
            </a:r>
          </a:p>
          <a:p>
            <a:pPr algn="ctr"/>
            <a:r>
              <a:rPr lang="it-IT" sz="2800" dirty="0"/>
              <a:t>ANARCHY</a:t>
            </a:r>
          </a:p>
          <a:p>
            <a:pPr algn="ctr"/>
            <a:r>
              <a:rPr lang="it-IT" sz="2800" dirty="0"/>
              <a:t>COMMUNISM</a:t>
            </a:r>
          </a:p>
          <a:p>
            <a:pPr marL="0" indent="0">
              <a:buNone/>
            </a:pPr>
            <a:endParaRPr lang="it-IT" dirty="0"/>
          </a:p>
          <a:p>
            <a:pPr marL="0" indent="0" algn="ctr">
              <a:buNone/>
            </a:pPr>
            <a:r>
              <a:rPr lang="it-IT" sz="2800" b="1" dirty="0"/>
              <a:t>TRUMAN DOCTRINE </a:t>
            </a:r>
          </a:p>
          <a:p>
            <a:pPr marL="0" indent="0" algn="ctr">
              <a:buNone/>
            </a:pPr>
            <a:r>
              <a:rPr lang="it-IT" sz="2800" dirty="0"/>
              <a:t>TO PROVIDE POLITICAL, MILITARY AND ECONOMIC ASSISTANCE TO ALL DEMOCRATIC NATIONS UNDER THREAT FROM EXTERNAL OR INTERNAL AUTHORITARIAN FORCES</a:t>
            </a:r>
          </a:p>
        </p:txBody>
      </p:sp>
    </p:spTree>
    <p:extLst>
      <p:ext uri="{BB962C8B-B14F-4D97-AF65-F5344CB8AC3E}">
        <p14:creationId xmlns:p14="http://schemas.microsoft.com/office/powerpoint/2010/main" val="2930730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TURNING POINT</a:t>
            </a:r>
          </a:p>
        </p:txBody>
      </p:sp>
      <p:sp>
        <p:nvSpPr>
          <p:cNvPr id="3" name="Segnaposto contenuto 2"/>
          <p:cNvSpPr>
            <a:spLocks noGrp="1"/>
          </p:cNvSpPr>
          <p:nvPr>
            <p:ph idx="1"/>
          </p:nvPr>
        </p:nvSpPr>
        <p:spPr/>
        <p:txBody>
          <a:bodyPr>
            <a:normAutofit lnSpcReduction="10000"/>
          </a:bodyPr>
          <a:lstStyle/>
          <a:p>
            <a:pPr marL="0" indent="0" algn="ctr">
              <a:buNone/>
            </a:pPr>
            <a:r>
              <a:rPr lang="it-IT" i="1" dirty="0">
                <a:highlight>
                  <a:srgbClr val="FF0000"/>
                </a:highlight>
              </a:rPr>
              <a:t>The </a:t>
            </a:r>
            <a:r>
              <a:rPr lang="it-IT" i="1" dirty="0" err="1">
                <a:highlight>
                  <a:srgbClr val="FF0000"/>
                </a:highlight>
              </a:rPr>
              <a:t>seeds</a:t>
            </a:r>
            <a:r>
              <a:rPr lang="it-IT" i="1" dirty="0">
                <a:highlight>
                  <a:srgbClr val="FF0000"/>
                </a:highlight>
              </a:rPr>
              <a:t> of </a:t>
            </a:r>
            <a:r>
              <a:rPr lang="it-IT" i="1" dirty="0" err="1">
                <a:highlight>
                  <a:srgbClr val="FF0000"/>
                </a:highlight>
              </a:rPr>
              <a:t>totalitarian</a:t>
            </a:r>
            <a:r>
              <a:rPr lang="it-IT" i="1" dirty="0">
                <a:highlight>
                  <a:srgbClr val="FF0000"/>
                </a:highlight>
              </a:rPr>
              <a:t> </a:t>
            </a:r>
            <a:r>
              <a:rPr lang="it-IT" i="1" dirty="0" err="1">
                <a:highlight>
                  <a:srgbClr val="FF0000"/>
                </a:highlight>
              </a:rPr>
              <a:t>regimes</a:t>
            </a:r>
            <a:r>
              <a:rPr lang="it-IT" i="1" dirty="0">
                <a:highlight>
                  <a:srgbClr val="FF0000"/>
                </a:highlight>
              </a:rPr>
              <a:t> are </a:t>
            </a:r>
            <a:r>
              <a:rPr lang="it-IT" i="1" dirty="0" err="1">
                <a:highlight>
                  <a:srgbClr val="FF0000"/>
                </a:highlight>
              </a:rPr>
              <a:t>nurtured</a:t>
            </a:r>
            <a:r>
              <a:rPr lang="it-IT" i="1" dirty="0">
                <a:highlight>
                  <a:srgbClr val="FF0000"/>
                </a:highlight>
              </a:rPr>
              <a:t> by </a:t>
            </a:r>
            <a:r>
              <a:rPr lang="it-IT" i="1" dirty="0" err="1">
                <a:highlight>
                  <a:srgbClr val="FF0000"/>
                </a:highlight>
              </a:rPr>
              <a:t>misery</a:t>
            </a:r>
            <a:r>
              <a:rPr lang="it-IT" i="1" dirty="0">
                <a:highlight>
                  <a:srgbClr val="FF0000"/>
                </a:highlight>
              </a:rPr>
              <a:t> and </a:t>
            </a:r>
            <a:r>
              <a:rPr lang="it-IT" i="1" dirty="0" err="1">
                <a:highlight>
                  <a:srgbClr val="FF0000"/>
                </a:highlight>
              </a:rPr>
              <a:t>want</a:t>
            </a:r>
            <a:r>
              <a:rPr lang="it-IT" i="1" dirty="0">
                <a:highlight>
                  <a:srgbClr val="FF0000"/>
                </a:highlight>
              </a:rPr>
              <a:t>. </a:t>
            </a:r>
            <a:r>
              <a:rPr lang="it-IT" i="1" dirty="0" err="1">
                <a:highlight>
                  <a:srgbClr val="FF0000"/>
                </a:highlight>
              </a:rPr>
              <a:t>They</a:t>
            </a:r>
            <a:r>
              <a:rPr lang="it-IT" i="1" dirty="0">
                <a:highlight>
                  <a:srgbClr val="FF0000"/>
                </a:highlight>
              </a:rPr>
              <a:t> spread </a:t>
            </a:r>
            <a:r>
              <a:rPr lang="en-US" i="1" dirty="0">
                <a:highlight>
                  <a:srgbClr val="FF0000"/>
                </a:highlight>
              </a:rPr>
              <a:t>and</a:t>
            </a:r>
            <a:r>
              <a:rPr lang="it-IT" i="1" dirty="0">
                <a:highlight>
                  <a:srgbClr val="FF0000"/>
                </a:highlight>
              </a:rPr>
              <a:t> </a:t>
            </a:r>
            <a:r>
              <a:rPr lang="it-IT" i="1" dirty="0" err="1">
                <a:highlight>
                  <a:srgbClr val="FF0000"/>
                </a:highlight>
              </a:rPr>
              <a:t>grow</a:t>
            </a:r>
            <a:r>
              <a:rPr lang="it-IT" i="1" dirty="0">
                <a:highlight>
                  <a:srgbClr val="FF0000"/>
                </a:highlight>
              </a:rPr>
              <a:t> in the </a:t>
            </a:r>
            <a:r>
              <a:rPr lang="it-IT" i="1" dirty="0" err="1">
                <a:highlight>
                  <a:srgbClr val="FF0000"/>
                </a:highlight>
              </a:rPr>
              <a:t>evil</a:t>
            </a:r>
            <a:r>
              <a:rPr lang="it-IT" i="1" dirty="0">
                <a:highlight>
                  <a:srgbClr val="FF0000"/>
                </a:highlight>
              </a:rPr>
              <a:t> </a:t>
            </a:r>
            <a:r>
              <a:rPr lang="it-IT" i="1" dirty="0" err="1">
                <a:highlight>
                  <a:srgbClr val="FF0000"/>
                </a:highlight>
              </a:rPr>
              <a:t>soil</a:t>
            </a:r>
            <a:r>
              <a:rPr lang="it-IT" i="1" dirty="0">
                <a:highlight>
                  <a:srgbClr val="FF0000"/>
                </a:highlight>
              </a:rPr>
              <a:t> of </a:t>
            </a:r>
            <a:r>
              <a:rPr lang="it-IT" i="1" dirty="0" err="1">
                <a:highlight>
                  <a:srgbClr val="FF0000"/>
                </a:highlight>
              </a:rPr>
              <a:t>poverty</a:t>
            </a:r>
            <a:r>
              <a:rPr lang="it-IT" i="1" dirty="0">
                <a:highlight>
                  <a:srgbClr val="FF0000"/>
                </a:highlight>
              </a:rPr>
              <a:t> and </a:t>
            </a:r>
            <a:r>
              <a:rPr lang="it-IT" i="1" dirty="0" err="1">
                <a:highlight>
                  <a:srgbClr val="FF0000"/>
                </a:highlight>
              </a:rPr>
              <a:t>strife</a:t>
            </a:r>
            <a:r>
              <a:rPr lang="it-IT" i="1" dirty="0">
                <a:highlight>
                  <a:srgbClr val="FF0000"/>
                </a:highlight>
              </a:rPr>
              <a:t>. </a:t>
            </a:r>
            <a:r>
              <a:rPr lang="it-IT" i="1" dirty="0" err="1">
                <a:highlight>
                  <a:srgbClr val="FF0000"/>
                </a:highlight>
              </a:rPr>
              <a:t>They</a:t>
            </a:r>
            <a:r>
              <a:rPr lang="it-IT" i="1" dirty="0">
                <a:highlight>
                  <a:srgbClr val="FF0000"/>
                </a:highlight>
              </a:rPr>
              <a:t> </a:t>
            </a:r>
            <a:r>
              <a:rPr lang="it-IT" i="1" dirty="0" err="1">
                <a:highlight>
                  <a:srgbClr val="FF0000"/>
                </a:highlight>
              </a:rPr>
              <a:t>reach</a:t>
            </a:r>
            <a:r>
              <a:rPr lang="it-IT" i="1" dirty="0">
                <a:highlight>
                  <a:srgbClr val="FF0000"/>
                </a:highlight>
              </a:rPr>
              <a:t> </a:t>
            </a:r>
            <a:r>
              <a:rPr lang="it-IT" i="1" dirty="0" err="1">
                <a:highlight>
                  <a:srgbClr val="FF0000"/>
                </a:highlight>
              </a:rPr>
              <a:t>their</a:t>
            </a:r>
            <a:r>
              <a:rPr lang="it-IT" i="1" dirty="0">
                <a:highlight>
                  <a:srgbClr val="FF0000"/>
                </a:highlight>
              </a:rPr>
              <a:t> full </a:t>
            </a:r>
            <a:r>
              <a:rPr lang="it-IT" i="1" dirty="0" err="1">
                <a:highlight>
                  <a:srgbClr val="FF0000"/>
                </a:highlight>
              </a:rPr>
              <a:t>growth</a:t>
            </a:r>
            <a:r>
              <a:rPr lang="it-IT" i="1" dirty="0">
                <a:highlight>
                  <a:srgbClr val="FF0000"/>
                </a:highlight>
              </a:rPr>
              <a:t> </a:t>
            </a:r>
            <a:r>
              <a:rPr lang="it-IT" i="1" dirty="0" err="1">
                <a:highlight>
                  <a:srgbClr val="FF0000"/>
                </a:highlight>
              </a:rPr>
              <a:t>when</a:t>
            </a:r>
            <a:r>
              <a:rPr lang="it-IT" i="1" dirty="0">
                <a:highlight>
                  <a:srgbClr val="FF0000"/>
                </a:highlight>
              </a:rPr>
              <a:t> the </a:t>
            </a:r>
            <a:r>
              <a:rPr lang="it-IT" i="1" dirty="0" err="1">
                <a:highlight>
                  <a:srgbClr val="FF0000"/>
                </a:highlight>
              </a:rPr>
              <a:t>hope</a:t>
            </a:r>
            <a:r>
              <a:rPr lang="it-IT" i="1" dirty="0">
                <a:highlight>
                  <a:srgbClr val="FF0000"/>
                </a:highlight>
              </a:rPr>
              <a:t> of a </a:t>
            </a:r>
            <a:r>
              <a:rPr lang="it-IT" i="1" dirty="0" err="1">
                <a:highlight>
                  <a:srgbClr val="FF0000"/>
                </a:highlight>
              </a:rPr>
              <a:t>people</a:t>
            </a:r>
            <a:r>
              <a:rPr lang="it-IT" i="1" dirty="0">
                <a:highlight>
                  <a:srgbClr val="FF0000"/>
                </a:highlight>
              </a:rPr>
              <a:t> for a </a:t>
            </a:r>
            <a:r>
              <a:rPr lang="it-IT" i="1" dirty="0" err="1">
                <a:highlight>
                  <a:srgbClr val="FF0000"/>
                </a:highlight>
              </a:rPr>
              <a:t>better</a:t>
            </a:r>
            <a:r>
              <a:rPr lang="it-IT" i="1" dirty="0">
                <a:highlight>
                  <a:srgbClr val="FF0000"/>
                </a:highlight>
              </a:rPr>
              <a:t> life </a:t>
            </a:r>
            <a:r>
              <a:rPr lang="it-IT" i="1" dirty="0" err="1">
                <a:highlight>
                  <a:srgbClr val="FF0000"/>
                </a:highlight>
              </a:rPr>
              <a:t>has</a:t>
            </a:r>
            <a:r>
              <a:rPr lang="it-IT" i="1" dirty="0">
                <a:highlight>
                  <a:srgbClr val="FF0000"/>
                </a:highlight>
              </a:rPr>
              <a:t> </a:t>
            </a:r>
            <a:r>
              <a:rPr lang="it-IT" i="1" dirty="0" err="1">
                <a:highlight>
                  <a:srgbClr val="FF0000"/>
                </a:highlight>
              </a:rPr>
              <a:t>died</a:t>
            </a:r>
            <a:r>
              <a:rPr lang="it-IT" i="1" dirty="0">
                <a:highlight>
                  <a:srgbClr val="FF0000"/>
                </a:highlight>
              </a:rPr>
              <a:t>. </a:t>
            </a:r>
            <a:r>
              <a:rPr lang="it-IT" i="1" dirty="0" err="1">
                <a:highlight>
                  <a:srgbClr val="FF0000"/>
                </a:highlight>
              </a:rPr>
              <a:t>We</a:t>
            </a:r>
            <a:r>
              <a:rPr lang="it-IT" i="1" dirty="0">
                <a:highlight>
                  <a:srgbClr val="FF0000"/>
                </a:highlight>
              </a:rPr>
              <a:t> must </a:t>
            </a:r>
            <a:r>
              <a:rPr lang="it-IT" i="1" dirty="0" err="1">
                <a:highlight>
                  <a:srgbClr val="FF0000"/>
                </a:highlight>
              </a:rPr>
              <a:t>keep</a:t>
            </a:r>
            <a:r>
              <a:rPr lang="it-IT" i="1" dirty="0">
                <a:highlight>
                  <a:srgbClr val="FF0000"/>
                </a:highlight>
              </a:rPr>
              <a:t> </a:t>
            </a:r>
            <a:r>
              <a:rPr lang="it-IT" i="1" dirty="0" err="1">
                <a:highlight>
                  <a:srgbClr val="FF0000"/>
                </a:highlight>
              </a:rPr>
              <a:t>that</a:t>
            </a:r>
            <a:r>
              <a:rPr lang="it-IT" i="1" dirty="0">
                <a:highlight>
                  <a:srgbClr val="FF0000"/>
                </a:highlight>
              </a:rPr>
              <a:t> </a:t>
            </a:r>
            <a:r>
              <a:rPr lang="it-IT" i="1" dirty="0" err="1">
                <a:highlight>
                  <a:srgbClr val="FF0000"/>
                </a:highlight>
              </a:rPr>
              <a:t>hope</a:t>
            </a:r>
            <a:r>
              <a:rPr lang="it-IT" i="1" dirty="0">
                <a:highlight>
                  <a:srgbClr val="FF0000"/>
                </a:highlight>
              </a:rPr>
              <a:t> </a:t>
            </a:r>
            <a:r>
              <a:rPr lang="it-IT" i="1" dirty="0" err="1">
                <a:highlight>
                  <a:srgbClr val="FF0000"/>
                </a:highlight>
              </a:rPr>
              <a:t>alive</a:t>
            </a:r>
            <a:r>
              <a:rPr lang="it-IT" i="1" dirty="0">
                <a:highlight>
                  <a:srgbClr val="FF0000"/>
                </a:highlight>
              </a:rPr>
              <a:t>. </a:t>
            </a:r>
            <a:endParaRPr lang="it-CH" i="1" dirty="0">
              <a:highlight>
                <a:srgbClr val="FF0000"/>
              </a:highlight>
            </a:endParaRPr>
          </a:p>
          <a:p>
            <a:pPr marL="0" indent="0" algn="ctr">
              <a:buNone/>
            </a:pPr>
            <a:r>
              <a:rPr lang="en-US" i="1" dirty="0"/>
              <a:t>The free peoples of the </a:t>
            </a:r>
            <a:r>
              <a:rPr lang="en-US" i="1" dirty="0">
                <a:highlight>
                  <a:srgbClr val="FF0000"/>
                </a:highlight>
              </a:rPr>
              <a:t>world look to us for support in maintaining their freedoms</a:t>
            </a:r>
            <a:r>
              <a:rPr lang="en-US" i="1" dirty="0"/>
              <a:t>. If we falter in our leadership, we may endanger the peace of the world -- and we shall surely endanger the welfare of our own nation. </a:t>
            </a:r>
            <a:endParaRPr lang="it-CH" i="1" dirty="0"/>
          </a:p>
          <a:p>
            <a:pPr marL="0" indent="0" algn="ctr">
              <a:buNone/>
            </a:pPr>
            <a:r>
              <a:rPr lang="en-US" i="1" dirty="0">
                <a:highlight>
                  <a:srgbClr val="FF0000"/>
                </a:highlight>
              </a:rPr>
              <a:t>Great responsibilities have been placed upon us </a:t>
            </a:r>
            <a:r>
              <a:rPr lang="en-US" i="1" dirty="0"/>
              <a:t>by the swift movement of events. I am confident that the Congress will face these responsibilities squarely </a:t>
            </a:r>
          </a:p>
          <a:p>
            <a:pPr marL="0" indent="0" algn="ctr">
              <a:buNone/>
            </a:pPr>
            <a:r>
              <a:rPr lang="en-US" b="1" dirty="0"/>
              <a:t>(H. Truman – 12 March 1947)</a:t>
            </a:r>
            <a:endParaRPr lang="it-CH" b="1" dirty="0"/>
          </a:p>
          <a:p>
            <a:pPr marL="0" indent="0">
              <a:buNone/>
            </a:pPr>
            <a:endParaRPr lang="it-CH" b="1" dirty="0"/>
          </a:p>
        </p:txBody>
      </p:sp>
    </p:spTree>
    <p:extLst>
      <p:ext uri="{BB962C8B-B14F-4D97-AF65-F5344CB8AC3E}">
        <p14:creationId xmlns:p14="http://schemas.microsoft.com/office/powerpoint/2010/main" val="2377530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TURNING POINT</a:t>
            </a:r>
          </a:p>
        </p:txBody>
      </p:sp>
      <p:sp>
        <p:nvSpPr>
          <p:cNvPr id="3" name="Segnaposto contenuto 2"/>
          <p:cNvSpPr>
            <a:spLocks noGrp="1"/>
          </p:cNvSpPr>
          <p:nvPr>
            <p:ph idx="1"/>
          </p:nvPr>
        </p:nvSpPr>
        <p:spPr/>
        <p:txBody>
          <a:bodyPr>
            <a:normAutofit fontScale="92500" lnSpcReduction="20000"/>
          </a:bodyPr>
          <a:lstStyle/>
          <a:p>
            <a:pPr marL="0" indent="0" algn="ctr">
              <a:buNone/>
            </a:pPr>
            <a:r>
              <a:rPr lang="en-US" i="1" dirty="0"/>
              <a:t>The Policy Planning Staff does not see communist activities as the root of the difficulties of western Europe. It believes that the present </a:t>
            </a:r>
            <a:r>
              <a:rPr lang="it-CH" i="1" dirty="0" err="1"/>
              <a:t>crisis</a:t>
            </a:r>
            <a:r>
              <a:rPr lang="it-CH" i="1" dirty="0"/>
              <a:t> </a:t>
            </a:r>
            <a:r>
              <a:rPr lang="it-CH" i="1" dirty="0" err="1"/>
              <a:t>results</a:t>
            </a:r>
            <a:r>
              <a:rPr lang="it-CH" i="1" dirty="0"/>
              <a:t> in large part from the disruptive </a:t>
            </a:r>
            <a:r>
              <a:rPr lang="it-CH" i="1" dirty="0" err="1"/>
              <a:t>effect</a:t>
            </a:r>
            <a:r>
              <a:rPr lang="it-CH" i="1" dirty="0"/>
              <a:t> of the war on the </a:t>
            </a:r>
            <a:r>
              <a:rPr lang="it-CH" i="1" dirty="0" err="1"/>
              <a:t>economic</a:t>
            </a:r>
            <a:r>
              <a:rPr lang="it-CH" i="1" dirty="0"/>
              <a:t>, </a:t>
            </a:r>
            <a:r>
              <a:rPr lang="it-CH" i="1" dirty="0" err="1"/>
              <a:t>political</a:t>
            </a:r>
            <a:r>
              <a:rPr lang="it-CH" i="1" dirty="0"/>
              <a:t>, and social </a:t>
            </a:r>
            <a:r>
              <a:rPr lang="it-CH" i="1" dirty="0" err="1"/>
              <a:t>structure</a:t>
            </a:r>
            <a:r>
              <a:rPr lang="it-CH" i="1" dirty="0"/>
              <a:t> of Europe and from</a:t>
            </a:r>
            <a:r>
              <a:rPr lang="it-CH" i="1" dirty="0">
                <a:highlight>
                  <a:srgbClr val="FF0000"/>
                </a:highlight>
              </a:rPr>
              <a:t> </a:t>
            </a:r>
            <a:r>
              <a:rPr lang="it-CH" b="1" i="1" dirty="0">
                <a:highlight>
                  <a:srgbClr val="FF0000"/>
                </a:highlight>
              </a:rPr>
              <a:t>a </a:t>
            </a:r>
            <a:r>
              <a:rPr lang="it-CH" b="1" i="1" dirty="0" err="1">
                <a:highlight>
                  <a:srgbClr val="FF0000"/>
                </a:highlight>
              </a:rPr>
              <a:t>profound</a:t>
            </a:r>
            <a:r>
              <a:rPr lang="it-CH" b="1" i="1" dirty="0">
                <a:highlight>
                  <a:srgbClr val="FF0000"/>
                </a:highlight>
              </a:rPr>
              <a:t> </a:t>
            </a:r>
            <a:r>
              <a:rPr lang="it-CH" b="1" i="1" dirty="0" err="1">
                <a:highlight>
                  <a:srgbClr val="FF0000"/>
                </a:highlight>
              </a:rPr>
              <a:t>exhaustion</a:t>
            </a:r>
            <a:r>
              <a:rPr lang="it-CH" b="1" i="1" dirty="0">
                <a:highlight>
                  <a:srgbClr val="FF0000"/>
                </a:highlight>
              </a:rPr>
              <a:t> of </a:t>
            </a:r>
            <a:r>
              <a:rPr lang="it-CH" b="1" i="1" dirty="0" err="1">
                <a:highlight>
                  <a:srgbClr val="FF0000"/>
                </a:highlight>
              </a:rPr>
              <a:t>physical</a:t>
            </a:r>
            <a:r>
              <a:rPr lang="it-CH" b="1" i="1" dirty="0">
                <a:highlight>
                  <a:srgbClr val="FF0000"/>
                </a:highlight>
              </a:rPr>
              <a:t> </a:t>
            </a:r>
            <a:r>
              <a:rPr lang="it-CH" b="1" i="1" dirty="0" err="1">
                <a:highlight>
                  <a:srgbClr val="FF0000"/>
                </a:highlight>
              </a:rPr>
              <a:t>plant</a:t>
            </a:r>
            <a:r>
              <a:rPr lang="it-CH" b="1" i="1" dirty="0">
                <a:highlight>
                  <a:srgbClr val="FF0000"/>
                </a:highlight>
              </a:rPr>
              <a:t> and of spiritual </a:t>
            </a:r>
            <a:r>
              <a:rPr lang="it-CH" b="1" i="1" dirty="0" err="1">
                <a:highlight>
                  <a:srgbClr val="FF0000"/>
                </a:highlight>
              </a:rPr>
              <a:t>vigor</a:t>
            </a:r>
            <a:r>
              <a:rPr lang="it-CH" b="1" i="1" dirty="0"/>
              <a:t>. </a:t>
            </a:r>
            <a:r>
              <a:rPr lang="it-CH" i="1" dirty="0" err="1"/>
              <a:t>This</a:t>
            </a:r>
            <a:r>
              <a:rPr lang="it-CH" i="1" dirty="0"/>
              <a:t> situation </a:t>
            </a:r>
            <a:r>
              <a:rPr lang="it-CH" i="1" dirty="0" err="1"/>
              <a:t>has</a:t>
            </a:r>
            <a:r>
              <a:rPr lang="it-CH" i="1" dirty="0"/>
              <a:t> </a:t>
            </a:r>
            <a:r>
              <a:rPr lang="it-CH" i="1" dirty="0" err="1"/>
              <a:t>been</a:t>
            </a:r>
            <a:r>
              <a:rPr lang="it-CH" i="1" dirty="0"/>
              <a:t> </a:t>
            </a:r>
            <a:r>
              <a:rPr lang="it-CH" i="1" dirty="0" err="1"/>
              <a:t>aggravated</a:t>
            </a:r>
            <a:r>
              <a:rPr lang="it-CH" i="1" dirty="0"/>
              <a:t> and </a:t>
            </a:r>
            <a:r>
              <a:rPr lang="it-CH" i="1" dirty="0" err="1"/>
              <a:t>rendered</a:t>
            </a:r>
            <a:r>
              <a:rPr lang="it-CH" i="1" dirty="0"/>
              <a:t> far more </a:t>
            </a:r>
            <a:r>
              <a:rPr lang="it-CH" i="1" dirty="0" err="1"/>
              <a:t>difficult</a:t>
            </a:r>
            <a:r>
              <a:rPr lang="it-CH" i="1" dirty="0"/>
              <a:t> of </a:t>
            </a:r>
            <a:r>
              <a:rPr lang="it-CH" i="1" dirty="0" err="1"/>
              <a:t>remedy</a:t>
            </a:r>
            <a:r>
              <a:rPr lang="it-CH" i="1" dirty="0"/>
              <a:t> by the </a:t>
            </a:r>
            <a:r>
              <a:rPr lang="it-CH" i="1" dirty="0" err="1"/>
              <a:t>division</a:t>
            </a:r>
            <a:r>
              <a:rPr lang="it-CH" i="1" dirty="0"/>
              <a:t> of the </a:t>
            </a:r>
            <a:r>
              <a:rPr lang="it-CH" i="1" dirty="0" err="1"/>
              <a:t>continent</a:t>
            </a:r>
            <a:r>
              <a:rPr lang="it-CH" i="1" dirty="0"/>
              <a:t> </a:t>
            </a:r>
            <a:r>
              <a:rPr lang="it-CH" i="1" dirty="0" err="1"/>
              <a:t>into</a:t>
            </a:r>
            <a:r>
              <a:rPr lang="it-CH" i="1" dirty="0"/>
              <a:t> </a:t>
            </a:r>
            <a:r>
              <a:rPr lang="it-CH" i="1" dirty="0" err="1"/>
              <a:t>east</a:t>
            </a:r>
            <a:r>
              <a:rPr lang="it-CH" i="1" dirty="0"/>
              <a:t> and west. The Planning Staff </a:t>
            </a:r>
            <a:r>
              <a:rPr lang="it-CH" i="1" dirty="0" err="1"/>
              <a:t>recognizes</a:t>
            </a:r>
            <a:r>
              <a:rPr lang="it-CH" i="1" dirty="0"/>
              <a:t> </a:t>
            </a:r>
            <a:r>
              <a:rPr lang="it-CH" i="1" dirty="0" err="1"/>
              <a:t>that</a:t>
            </a:r>
            <a:r>
              <a:rPr lang="it-CH" i="1" dirty="0"/>
              <a:t> the </a:t>
            </a:r>
            <a:r>
              <a:rPr lang="it-CH" i="1" dirty="0" err="1"/>
              <a:t>communists</a:t>
            </a:r>
            <a:r>
              <a:rPr lang="it-CH" i="1" dirty="0"/>
              <a:t> are </a:t>
            </a:r>
            <a:r>
              <a:rPr lang="it-CH" i="1" dirty="0" err="1"/>
              <a:t>exploiting</a:t>
            </a:r>
            <a:r>
              <a:rPr lang="it-CH" i="1" dirty="0"/>
              <a:t> the </a:t>
            </a:r>
            <a:r>
              <a:rPr lang="it-CH" i="1" dirty="0" err="1"/>
              <a:t>European</a:t>
            </a:r>
            <a:r>
              <a:rPr lang="it-CH" i="1" dirty="0"/>
              <a:t> </a:t>
            </a:r>
            <a:r>
              <a:rPr lang="it-CH" i="1" dirty="0" err="1"/>
              <a:t>crisis</a:t>
            </a:r>
            <a:r>
              <a:rPr lang="it-CH" i="1" dirty="0"/>
              <a:t> and </a:t>
            </a:r>
            <a:r>
              <a:rPr lang="it-CH" i="1" dirty="0" err="1"/>
              <a:t>that</a:t>
            </a:r>
            <a:r>
              <a:rPr lang="it-CH" i="1" dirty="0"/>
              <a:t> </a:t>
            </a:r>
            <a:r>
              <a:rPr lang="it-CH" i="1" dirty="0" err="1"/>
              <a:t>further</a:t>
            </a:r>
            <a:r>
              <a:rPr lang="it-CH" i="1" dirty="0"/>
              <a:t> </a:t>
            </a:r>
            <a:r>
              <a:rPr lang="it-CH" i="1" dirty="0" err="1"/>
              <a:t>communist</a:t>
            </a:r>
            <a:r>
              <a:rPr lang="it-CH" i="1" dirty="0"/>
              <a:t> </a:t>
            </a:r>
            <a:r>
              <a:rPr lang="it-CH" i="1" dirty="0" err="1"/>
              <a:t>successes</a:t>
            </a:r>
            <a:r>
              <a:rPr lang="it-CH" i="1" dirty="0"/>
              <a:t> </a:t>
            </a:r>
            <a:r>
              <a:rPr lang="it-CH" i="1" dirty="0" err="1"/>
              <a:t>would</a:t>
            </a:r>
            <a:r>
              <a:rPr lang="it-CH" i="1" dirty="0"/>
              <a:t> create </a:t>
            </a:r>
            <a:r>
              <a:rPr lang="it-CH" i="1" dirty="0" err="1"/>
              <a:t>serious</a:t>
            </a:r>
            <a:r>
              <a:rPr lang="it-CH" i="1" dirty="0"/>
              <a:t> </a:t>
            </a:r>
            <a:r>
              <a:rPr lang="it-CH" i="1" dirty="0" err="1"/>
              <a:t>danger</a:t>
            </a:r>
            <a:r>
              <a:rPr lang="it-CH" i="1" dirty="0"/>
              <a:t> to American security. </a:t>
            </a:r>
            <a:r>
              <a:rPr lang="it-CH" i="1" dirty="0" err="1"/>
              <a:t>It</a:t>
            </a:r>
            <a:r>
              <a:rPr lang="it-CH" i="1" dirty="0"/>
              <a:t> </a:t>
            </a:r>
            <a:r>
              <a:rPr lang="it-CH" i="1" dirty="0" err="1"/>
              <a:t>considers</a:t>
            </a:r>
            <a:r>
              <a:rPr lang="it-CH" i="1" dirty="0"/>
              <a:t>, </a:t>
            </a:r>
            <a:r>
              <a:rPr lang="it-CH" i="1" dirty="0" err="1"/>
              <a:t>however</a:t>
            </a:r>
            <a:r>
              <a:rPr lang="it-CH" i="1" dirty="0"/>
              <a:t>, </a:t>
            </a:r>
            <a:r>
              <a:rPr lang="it-CH" i="1" dirty="0" err="1"/>
              <a:t>that</a:t>
            </a:r>
            <a:r>
              <a:rPr lang="it-CH" i="1" dirty="0"/>
              <a:t> American </a:t>
            </a:r>
            <a:r>
              <a:rPr lang="it-CH" i="1" dirty="0" err="1"/>
              <a:t>effort</a:t>
            </a:r>
            <a:r>
              <a:rPr lang="it-CH" i="1" dirty="0"/>
              <a:t> in </a:t>
            </a:r>
            <a:r>
              <a:rPr lang="it-CH" i="1" dirty="0" err="1"/>
              <a:t>aid</a:t>
            </a:r>
            <a:r>
              <a:rPr lang="it-CH" i="1" dirty="0"/>
              <a:t> to Europe </a:t>
            </a:r>
            <a:r>
              <a:rPr lang="it-CH" i="1" dirty="0" err="1"/>
              <a:t>should</a:t>
            </a:r>
            <a:r>
              <a:rPr lang="it-CH" i="1" dirty="0"/>
              <a:t> be </a:t>
            </a:r>
            <a:r>
              <a:rPr lang="it-CH" i="1" dirty="0" err="1"/>
              <a:t>directed</a:t>
            </a:r>
            <a:r>
              <a:rPr lang="it-CH" i="1" dirty="0"/>
              <a:t> </a:t>
            </a:r>
            <a:r>
              <a:rPr lang="it-CH" i="1" dirty="0" err="1"/>
              <a:t>not</a:t>
            </a:r>
            <a:r>
              <a:rPr lang="it-CH" i="1" dirty="0"/>
              <a:t> to the </a:t>
            </a:r>
            <a:r>
              <a:rPr lang="it-CH" i="1" dirty="0" err="1"/>
              <a:t>combatting</a:t>
            </a:r>
            <a:r>
              <a:rPr lang="it-CH" i="1" dirty="0"/>
              <a:t> of </a:t>
            </a:r>
            <a:r>
              <a:rPr lang="it-CH" i="1" dirty="0" err="1"/>
              <a:t>communism</a:t>
            </a:r>
            <a:r>
              <a:rPr lang="it-CH" i="1" dirty="0"/>
              <a:t> </a:t>
            </a:r>
            <a:r>
              <a:rPr lang="it-CH" i="1" dirty="0" err="1"/>
              <a:t>as</a:t>
            </a:r>
            <a:r>
              <a:rPr lang="it-CH" i="1" dirty="0"/>
              <a:t> </a:t>
            </a:r>
            <a:r>
              <a:rPr lang="it-CH" i="1" dirty="0" err="1"/>
              <a:t>such</a:t>
            </a:r>
            <a:r>
              <a:rPr lang="it-CH" i="1" dirty="0"/>
              <a:t> </a:t>
            </a:r>
            <a:r>
              <a:rPr lang="it-CH" i="1" dirty="0" err="1"/>
              <a:t>but</a:t>
            </a:r>
            <a:r>
              <a:rPr lang="it-CH" i="1" dirty="0"/>
              <a:t> to the </a:t>
            </a:r>
            <a:r>
              <a:rPr lang="it-CH" i="1" dirty="0" err="1"/>
              <a:t>restoration</a:t>
            </a:r>
            <a:r>
              <a:rPr lang="it-CH" i="1" dirty="0"/>
              <a:t> of the </a:t>
            </a:r>
            <a:r>
              <a:rPr lang="it-CH" i="1" dirty="0" err="1"/>
              <a:t>economic</a:t>
            </a:r>
            <a:r>
              <a:rPr lang="it-CH" i="1" dirty="0"/>
              <a:t> </a:t>
            </a:r>
            <a:r>
              <a:rPr lang="it-CH" i="1" dirty="0" err="1"/>
              <a:t>health</a:t>
            </a:r>
            <a:r>
              <a:rPr lang="it-CH" i="1" dirty="0"/>
              <a:t> and </a:t>
            </a:r>
            <a:r>
              <a:rPr lang="it-CH" i="1" dirty="0" err="1"/>
              <a:t>vigor</a:t>
            </a:r>
            <a:r>
              <a:rPr lang="it-CH" i="1" dirty="0"/>
              <a:t> of </a:t>
            </a:r>
            <a:r>
              <a:rPr lang="it-CH" i="1" dirty="0" err="1"/>
              <a:t>European</a:t>
            </a:r>
            <a:r>
              <a:rPr lang="it-CH" i="1" dirty="0"/>
              <a:t> society. </a:t>
            </a:r>
            <a:r>
              <a:rPr lang="it-CH" i="1" dirty="0" err="1"/>
              <a:t>It</a:t>
            </a:r>
            <a:r>
              <a:rPr lang="it-CH" i="1" dirty="0"/>
              <a:t> </a:t>
            </a:r>
            <a:r>
              <a:rPr lang="it-CH" i="1" dirty="0" err="1"/>
              <a:t>should</a:t>
            </a:r>
            <a:r>
              <a:rPr lang="it-CH" i="1" dirty="0"/>
              <a:t> </a:t>
            </a:r>
            <a:r>
              <a:rPr lang="it-CH" i="1" dirty="0" err="1"/>
              <a:t>aim</a:t>
            </a:r>
            <a:r>
              <a:rPr lang="it-CH" i="1" dirty="0"/>
              <a:t>, in </a:t>
            </a:r>
            <a:r>
              <a:rPr lang="it-CH" i="1" dirty="0" err="1"/>
              <a:t>other</a:t>
            </a:r>
            <a:r>
              <a:rPr lang="it-CH" i="1" dirty="0"/>
              <a:t> </a:t>
            </a:r>
            <a:r>
              <a:rPr lang="it-CH" i="1" dirty="0" err="1"/>
              <a:t>words</a:t>
            </a:r>
            <a:r>
              <a:rPr lang="it-CH" i="1" dirty="0"/>
              <a:t>, to </a:t>
            </a:r>
            <a:r>
              <a:rPr lang="it-CH" i="1" dirty="0" err="1"/>
              <a:t>combat</a:t>
            </a:r>
            <a:r>
              <a:rPr lang="it-CH" i="1" dirty="0"/>
              <a:t> </a:t>
            </a:r>
            <a:r>
              <a:rPr lang="it-CH" i="1" dirty="0" err="1"/>
              <a:t>not</a:t>
            </a:r>
            <a:r>
              <a:rPr lang="it-CH" i="1" dirty="0"/>
              <a:t> </a:t>
            </a:r>
            <a:r>
              <a:rPr lang="it-CH" i="1" dirty="0" err="1"/>
              <a:t>communism</a:t>
            </a:r>
            <a:r>
              <a:rPr lang="it-CH" i="1" dirty="0"/>
              <a:t>, </a:t>
            </a:r>
            <a:r>
              <a:rPr lang="it-CH" i="1" dirty="0" err="1"/>
              <a:t>but</a:t>
            </a:r>
            <a:r>
              <a:rPr lang="it-CH" i="1" dirty="0"/>
              <a:t> the </a:t>
            </a:r>
            <a:r>
              <a:rPr lang="it-CH" i="1" dirty="0" err="1"/>
              <a:t>economic</a:t>
            </a:r>
            <a:r>
              <a:rPr lang="it-CH" i="1" dirty="0"/>
              <a:t> </a:t>
            </a:r>
            <a:r>
              <a:rPr lang="it-CH" i="1" dirty="0" err="1"/>
              <a:t>maladjustment</a:t>
            </a:r>
            <a:r>
              <a:rPr lang="it-CH" i="1" dirty="0"/>
              <a:t> </a:t>
            </a:r>
            <a:r>
              <a:rPr lang="it-CH" i="1" dirty="0" err="1"/>
              <a:t>which</a:t>
            </a:r>
            <a:r>
              <a:rPr lang="it-CH" i="1" dirty="0"/>
              <a:t> </a:t>
            </a:r>
            <a:r>
              <a:rPr lang="it-CH" i="1" dirty="0" err="1"/>
              <a:t>makes</a:t>
            </a:r>
            <a:r>
              <a:rPr lang="it-CH" i="1" dirty="0"/>
              <a:t> </a:t>
            </a:r>
            <a:r>
              <a:rPr lang="it-CH" i="1" dirty="0" err="1"/>
              <a:t>European</a:t>
            </a:r>
            <a:r>
              <a:rPr lang="it-CH" i="1" dirty="0"/>
              <a:t> society </a:t>
            </a:r>
            <a:r>
              <a:rPr lang="it-CH" i="1" dirty="0" err="1"/>
              <a:t>vulnerable</a:t>
            </a:r>
            <a:r>
              <a:rPr lang="it-CH" i="1" dirty="0"/>
              <a:t> to </a:t>
            </a:r>
            <a:r>
              <a:rPr lang="it-CH" i="1" dirty="0" err="1"/>
              <a:t>exploitation</a:t>
            </a:r>
            <a:r>
              <a:rPr lang="it-CH" i="1" dirty="0"/>
              <a:t> by </a:t>
            </a:r>
            <a:r>
              <a:rPr lang="it-CH" i="1" dirty="0" err="1"/>
              <a:t>any</a:t>
            </a:r>
            <a:r>
              <a:rPr lang="it-CH" i="1" dirty="0"/>
              <a:t> and </a:t>
            </a:r>
            <a:r>
              <a:rPr lang="it-CH" i="1" dirty="0" err="1"/>
              <a:t>all</a:t>
            </a:r>
            <a:r>
              <a:rPr lang="it-CH" i="1" dirty="0"/>
              <a:t> </a:t>
            </a:r>
            <a:r>
              <a:rPr lang="it-CH" i="1" dirty="0" err="1"/>
              <a:t>totalitarian</a:t>
            </a:r>
            <a:r>
              <a:rPr lang="it-CH" i="1" dirty="0"/>
              <a:t> </a:t>
            </a:r>
            <a:r>
              <a:rPr lang="it-CH" i="1" dirty="0" err="1"/>
              <a:t>movements</a:t>
            </a:r>
            <a:r>
              <a:rPr lang="it-CH" i="1" dirty="0"/>
              <a:t> and </a:t>
            </a:r>
            <a:r>
              <a:rPr lang="it-CH" i="1" dirty="0" err="1"/>
              <a:t>which</a:t>
            </a:r>
            <a:r>
              <a:rPr lang="it-CH" i="1" dirty="0"/>
              <a:t> Russian </a:t>
            </a:r>
            <a:r>
              <a:rPr lang="it-CH" i="1" dirty="0" err="1"/>
              <a:t>communism</a:t>
            </a:r>
            <a:r>
              <a:rPr lang="it-CH" i="1" dirty="0"/>
              <a:t> </a:t>
            </a:r>
            <a:r>
              <a:rPr lang="it-CH" i="1" dirty="0" err="1"/>
              <a:t>is</a:t>
            </a:r>
            <a:r>
              <a:rPr lang="it-CH" i="1" dirty="0"/>
              <a:t> </a:t>
            </a:r>
            <a:r>
              <a:rPr lang="it-CH" i="1" dirty="0" err="1"/>
              <a:t>now</a:t>
            </a:r>
            <a:r>
              <a:rPr lang="it-CH" i="1" dirty="0"/>
              <a:t> </a:t>
            </a:r>
            <a:r>
              <a:rPr lang="it-CH" i="1" dirty="0" err="1"/>
              <a:t>exploiting</a:t>
            </a:r>
            <a:r>
              <a:rPr lang="it-CH" i="1" dirty="0"/>
              <a:t>. </a:t>
            </a:r>
          </a:p>
          <a:p>
            <a:pPr marL="0" indent="0" algn="ctr">
              <a:buNone/>
            </a:pPr>
            <a:r>
              <a:rPr lang="it-CH" b="1" dirty="0"/>
              <a:t>(G. </a:t>
            </a:r>
            <a:r>
              <a:rPr lang="it-CH" b="1" dirty="0" err="1"/>
              <a:t>Kennan</a:t>
            </a:r>
            <a:r>
              <a:rPr lang="it-CH" b="1" dirty="0"/>
              <a:t> to D. </a:t>
            </a:r>
            <a:r>
              <a:rPr lang="it-CH" b="1" dirty="0" err="1"/>
              <a:t>Acheson</a:t>
            </a:r>
            <a:r>
              <a:rPr lang="it-CH" b="1" dirty="0"/>
              <a:t> 23 </a:t>
            </a:r>
            <a:r>
              <a:rPr lang="it-CH" b="1" dirty="0" err="1"/>
              <a:t>May</a:t>
            </a:r>
            <a:r>
              <a:rPr lang="it-CH" b="1" dirty="0"/>
              <a:t> 1947)</a:t>
            </a:r>
          </a:p>
        </p:txBody>
      </p:sp>
    </p:spTree>
    <p:extLst>
      <p:ext uri="{BB962C8B-B14F-4D97-AF65-F5344CB8AC3E}">
        <p14:creationId xmlns:p14="http://schemas.microsoft.com/office/powerpoint/2010/main" val="1594871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t>TURNING POINT</a:t>
            </a:r>
          </a:p>
        </p:txBody>
      </p:sp>
      <p:sp>
        <p:nvSpPr>
          <p:cNvPr id="3" name="Segnaposto contenuto 2"/>
          <p:cNvSpPr>
            <a:spLocks noGrp="1"/>
          </p:cNvSpPr>
          <p:nvPr>
            <p:ph idx="1"/>
          </p:nvPr>
        </p:nvSpPr>
        <p:spPr/>
        <p:txBody>
          <a:bodyPr>
            <a:normAutofit fontScale="92500" lnSpcReduction="10000"/>
          </a:bodyPr>
          <a:lstStyle/>
          <a:p>
            <a:pPr marL="0" indent="0" algn="ctr">
              <a:buNone/>
            </a:pPr>
            <a:r>
              <a:rPr lang="en-US" i="1" dirty="0"/>
              <a:t>It is already evident that, before the United States Government can proceed much further in its efforts to alleviate the situation and help start the European world on its way to recovery, </a:t>
            </a:r>
            <a:r>
              <a:rPr lang="en-US" i="1" dirty="0">
                <a:highlight>
                  <a:srgbClr val="FF0000"/>
                </a:highlight>
              </a:rPr>
              <a:t>there must be some agreement among the countries of Europe as to the requirements of the situation and the part those countries themselves will take in order to give proper effect to whatever action might be undertaken by this Government</a:t>
            </a:r>
            <a:r>
              <a:rPr lang="en-US" i="1" dirty="0"/>
              <a:t>. It would be neither fitting nor efficacious for this Government to undertake to draw up unilaterally a program designed to place Europe on its feet economically. </a:t>
            </a:r>
            <a:r>
              <a:rPr lang="en-US" b="1" i="1" dirty="0"/>
              <a:t>This is the business of the Europeans. </a:t>
            </a:r>
            <a:r>
              <a:rPr lang="en-US" b="1" i="1" dirty="0">
                <a:highlight>
                  <a:srgbClr val="FF0000"/>
                </a:highlight>
              </a:rPr>
              <a:t>The initiative, I think, must come from Europe</a:t>
            </a:r>
            <a:r>
              <a:rPr lang="en-US" b="1" i="1" dirty="0"/>
              <a:t>. The role of this country should consist of friendly aid in the drafting of a European program and of later support of such a program so far as it may be practical for us to do so. The program should be a joint one, agreed to by a number, if not all European nations.</a:t>
            </a:r>
          </a:p>
          <a:p>
            <a:pPr marL="0" indent="0" algn="ctr">
              <a:buNone/>
            </a:pPr>
            <a:r>
              <a:rPr lang="en-US" b="1" dirty="0"/>
              <a:t>(G.C. Marshall – 5 June 1947)</a:t>
            </a:r>
          </a:p>
          <a:p>
            <a:pPr marL="0" indent="0">
              <a:buNone/>
            </a:pPr>
            <a:endParaRPr lang="it-CH" dirty="0"/>
          </a:p>
        </p:txBody>
      </p:sp>
    </p:spTree>
    <p:extLst>
      <p:ext uri="{BB962C8B-B14F-4D97-AF65-F5344CB8AC3E}">
        <p14:creationId xmlns:p14="http://schemas.microsoft.com/office/powerpoint/2010/main" val="167927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4400" dirty="0">
                <a:effectLst>
                  <a:outerShdw blurRad="38100" dist="38100" dir="2700000" algn="tl">
                    <a:srgbClr val="000000">
                      <a:alpha val="43137"/>
                    </a:srgbClr>
                  </a:outerShdw>
                </a:effectLst>
              </a:rPr>
              <a:t>EUROPEAN INTEGRATION WHY?</a:t>
            </a:r>
          </a:p>
        </p:txBody>
      </p:sp>
      <p:sp>
        <p:nvSpPr>
          <p:cNvPr id="3" name="Segnaposto contenuto 2"/>
          <p:cNvSpPr>
            <a:spLocks noGrp="1"/>
          </p:cNvSpPr>
          <p:nvPr>
            <p:ph idx="1"/>
          </p:nvPr>
        </p:nvSpPr>
        <p:spPr/>
        <p:txBody>
          <a:bodyPr>
            <a:normAutofit/>
          </a:bodyPr>
          <a:lstStyle/>
          <a:p>
            <a:pPr algn="ctr"/>
            <a:endParaRPr lang="en-US" sz="3200" dirty="0"/>
          </a:p>
          <a:p>
            <a:pPr algn="ctr"/>
            <a:r>
              <a:rPr lang="en-US" sz="3200" dirty="0"/>
              <a:t>TO STOP WITH ANARCHY AMONG STATES</a:t>
            </a:r>
            <a:endParaRPr lang="it-CH" sz="3200" dirty="0"/>
          </a:p>
          <a:p>
            <a:pPr algn="ctr"/>
            <a:r>
              <a:rPr lang="it-CH" sz="3200" dirty="0"/>
              <a:t>THE GERMAN QUESTION</a:t>
            </a:r>
          </a:p>
          <a:p>
            <a:pPr algn="ctr"/>
            <a:r>
              <a:rPr lang="it-CH" sz="3200" dirty="0"/>
              <a:t>NATIONAL AND INTERNATIONAL MARKETS</a:t>
            </a:r>
          </a:p>
          <a:p>
            <a:pPr algn="ctr"/>
            <a:r>
              <a:rPr lang="it-CH" sz="3200" dirty="0"/>
              <a:t>HOW TO FACE GREAT POWERS?</a:t>
            </a:r>
          </a:p>
        </p:txBody>
      </p:sp>
    </p:spTree>
    <p:extLst>
      <p:ext uri="{BB962C8B-B14F-4D97-AF65-F5344CB8AC3E}">
        <p14:creationId xmlns:p14="http://schemas.microsoft.com/office/powerpoint/2010/main" val="2670394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778C1B-98C7-4F1C-B434-5FBA92C72B3A}"/>
              </a:ext>
            </a:extLst>
          </p:cNvPr>
          <p:cNvSpPr>
            <a:spLocks noGrp="1"/>
          </p:cNvSpPr>
          <p:nvPr>
            <p:ph type="title"/>
          </p:nvPr>
        </p:nvSpPr>
        <p:spPr>
          <a:xfrm>
            <a:off x="457200" y="255784"/>
            <a:ext cx="8229600" cy="1143000"/>
          </a:xfrm>
        </p:spPr>
        <p:txBody>
          <a:bodyPr>
            <a:normAutofit/>
          </a:bodyPr>
          <a:lstStyle/>
          <a:p>
            <a:pPr algn="ctr"/>
            <a:r>
              <a:rPr lang="it-IT" sz="4400" dirty="0">
                <a:effectLst>
                  <a:outerShdw blurRad="38100" dist="38100" dir="2700000" algn="tl">
                    <a:srgbClr val="000000">
                      <a:alpha val="43137"/>
                    </a:srgbClr>
                  </a:outerShdw>
                </a:effectLst>
              </a:rPr>
              <a:t>A BREAK WITH THE PAST</a:t>
            </a:r>
          </a:p>
        </p:txBody>
      </p:sp>
      <p:sp>
        <p:nvSpPr>
          <p:cNvPr id="3" name="Segnaposto contenuto 2">
            <a:extLst>
              <a:ext uri="{FF2B5EF4-FFF2-40B4-BE49-F238E27FC236}">
                <a16:creationId xmlns:a16="http://schemas.microsoft.com/office/drawing/2014/main" id="{BA8E6A99-B510-473C-B0D2-AEC9A898BD09}"/>
              </a:ext>
            </a:extLst>
          </p:cNvPr>
          <p:cNvSpPr>
            <a:spLocks noGrp="1"/>
          </p:cNvSpPr>
          <p:nvPr>
            <p:ph idx="1"/>
          </p:nvPr>
        </p:nvSpPr>
        <p:spPr/>
        <p:txBody>
          <a:bodyPr/>
          <a:lstStyle/>
          <a:p>
            <a:pPr marL="342900" lvl="0" indent="-342900" algn="just">
              <a:lnSpc>
                <a:spcPct val="115000"/>
              </a:lnSpc>
              <a:buFont typeface="Calibri" panose="020F050202020403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It was left to the</a:t>
            </a:r>
            <a:r>
              <a:rPr lang="en-US" b="1" dirty="0">
                <a:effectLst/>
                <a:latin typeface="Calibri" panose="020F0502020204030204" pitchFamily="34" charset="0"/>
                <a:ea typeface="Calibri" panose="020F0502020204030204" pitchFamily="34" charset="0"/>
                <a:cs typeface="Times New Roman" panose="02020603050405020304" pitchFamily="18" charset="0"/>
              </a:rPr>
              <a:t> Europeans </a:t>
            </a:r>
            <a:r>
              <a:rPr lang="en-US" dirty="0">
                <a:effectLst/>
                <a:latin typeface="Calibri" panose="020F0502020204030204" pitchFamily="34" charset="0"/>
                <a:ea typeface="Calibri" panose="020F0502020204030204" pitchFamily="34" charset="0"/>
                <a:cs typeface="Times New Roman" panose="02020603050405020304" pitchFamily="18" charset="0"/>
              </a:rPr>
              <a:t>to decide whether to take American aid and how to use it (even if American advisers and specialist played a prominent role in the administration of the funds)</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The assistance was to be spread across </a:t>
            </a:r>
            <a:r>
              <a:rPr lang="en-US" b="1" dirty="0">
                <a:effectLst/>
                <a:latin typeface="Calibri" panose="020F0502020204030204" pitchFamily="34" charset="0"/>
                <a:ea typeface="Calibri" panose="020F0502020204030204" pitchFamily="34" charset="0"/>
                <a:cs typeface="Times New Roman" panose="02020603050405020304" pitchFamily="18" charset="0"/>
              </a:rPr>
              <a:t>a period of years</a:t>
            </a:r>
            <a:r>
              <a:rPr lang="en-US" dirty="0">
                <a:effectLst/>
                <a:latin typeface="Calibri" panose="020F0502020204030204" pitchFamily="34" charset="0"/>
                <a:ea typeface="Calibri" panose="020F0502020204030204" pitchFamily="34" charset="0"/>
                <a:cs typeface="Times New Roman" panose="02020603050405020304" pitchFamily="18" charset="0"/>
              </a:rPr>
              <a:t> and was from the start a </a:t>
            </a:r>
            <a:r>
              <a:rPr lang="en-US" b="1" dirty="0">
                <a:effectLst/>
                <a:latin typeface="Calibri" panose="020F0502020204030204" pitchFamily="34" charset="0"/>
                <a:ea typeface="Calibri" panose="020F0502020204030204" pitchFamily="34" charset="0"/>
                <a:cs typeface="Times New Roman" panose="02020603050405020304" pitchFamily="18" charset="0"/>
              </a:rPr>
              <a:t>strategic </a:t>
            </a:r>
            <a:r>
              <a:rPr lang="en-US" dirty="0">
                <a:effectLst/>
                <a:latin typeface="Calibri" panose="020F0502020204030204" pitchFamily="34" charset="0"/>
                <a:ea typeface="Calibri" panose="020F0502020204030204" pitchFamily="34" charset="0"/>
                <a:cs typeface="Times New Roman" panose="02020603050405020304" pitchFamily="18" charset="0"/>
              </a:rPr>
              <a:t>program of recovery and growth not a simple disaster fund. </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The sums in question were very important. When in 1952 Aid came to an end, Us had spent </a:t>
            </a:r>
            <a:r>
              <a:rPr lang="en-US" b="1" dirty="0">
                <a:effectLst/>
                <a:latin typeface="Calibri" panose="020F0502020204030204" pitchFamily="34" charset="0"/>
                <a:ea typeface="Calibri" panose="020F0502020204030204" pitchFamily="34" charset="0"/>
                <a:cs typeface="Times New Roman" panose="02020603050405020304" pitchFamily="18" charset="0"/>
              </a:rPr>
              <a:t>13 billion dollars</a:t>
            </a:r>
            <a:endParaRPr lang="it-IT"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880291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t>TURNING POINT</a:t>
            </a:r>
          </a:p>
        </p:txBody>
      </p:sp>
      <p:sp>
        <p:nvSpPr>
          <p:cNvPr id="3" name="Segnaposto contenuto 2"/>
          <p:cNvSpPr>
            <a:spLocks noGrp="1"/>
          </p:cNvSpPr>
          <p:nvPr>
            <p:ph idx="1"/>
          </p:nvPr>
        </p:nvSpPr>
        <p:spPr/>
        <p:txBody>
          <a:bodyPr>
            <a:normAutofit/>
          </a:bodyPr>
          <a:lstStyle/>
          <a:p>
            <a:pPr marL="0" indent="0" algn="ctr">
              <a:buNone/>
            </a:pPr>
            <a:r>
              <a:rPr lang="en-US" i="1" dirty="0"/>
              <a:t>“It has been alleged that the occult purpose of this meeting was to begin by the reconstruction of Germany. The resources of that country must be used for the benefit of Europe as a whole, including Germany. I wish to declare emphatically, on behalf of the French Delegation, that any other interpretation is entirely </a:t>
            </a:r>
            <a:r>
              <a:rPr lang="it-CH" i="1" dirty="0" err="1"/>
              <a:t>unjustified</a:t>
            </a:r>
            <a:r>
              <a:rPr lang="it-CH" i="1" dirty="0"/>
              <a:t>.</a:t>
            </a:r>
          </a:p>
          <a:p>
            <a:pPr marL="0" indent="0" algn="ctr">
              <a:buNone/>
            </a:pPr>
            <a:r>
              <a:rPr lang="en-US" b="1" i="1" dirty="0">
                <a:highlight>
                  <a:srgbClr val="FF0000"/>
                </a:highlight>
              </a:rPr>
              <a:t>The time has come to constitute Europe, as already proclaimed twenty years ago by a great Frenchman “not against other countries, or any other country or group of countries, but to emancipate immediately by better conditions of peace, in order to put an end to a state of anarchy which, by maintaining distress, fosters </a:t>
            </a:r>
            <a:r>
              <a:rPr lang="it-CH" b="1" i="1" dirty="0" err="1">
                <a:highlight>
                  <a:srgbClr val="FF0000"/>
                </a:highlight>
              </a:rPr>
              <a:t>strife</a:t>
            </a:r>
            <a:r>
              <a:rPr lang="it-CH" b="1" i="1" dirty="0">
                <a:highlight>
                  <a:srgbClr val="FF0000"/>
                </a:highlight>
              </a:rPr>
              <a:t>”.</a:t>
            </a:r>
          </a:p>
          <a:p>
            <a:pPr marL="0" indent="0" algn="ctr">
              <a:buNone/>
            </a:pPr>
            <a:r>
              <a:rPr lang="it-CH" b="1" dirty="0"/>
              <a:t>(G. </a:t>
            </a:r>
            <a:r>
              <a:rPr lang="it-CH" b="1" dirty="0" err="1"/>
              <a:t>Bidault</a:t>
            </a:r>
            <a:r>
              <a:rPr lang="it-CH" b="1" dirty="0"/>
              <a:t> – 12 </a:t>
            </a:r>
            <a:r>
              <a:rPr lang="it-CH" b="1" dirty="0" err="1"/>
              <a:t>July</a:t>
            </a:r>
            <a:r>
              <a:rPr lang="it-CH" b="1" dirty="0"/>
              <a:t> 1947 - Paris)</a:t>
            </a:r>
          </a:p>
        </p:txBody>
      </p:sp>
    </p:spTree>
    <p:extLst>
      <p:ext uri="{BB962C8B-B14F-4D97-AF65-F5344CB8AC3E}">
        <p14:creationId xmlns:p14="http://schemas.microsoft.com/office/powerpoint/2010/main" val="1443500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2BE575-C15B-4BEC-A903-680D80CB02ED}"/>
              </a:ext>
            </a:extLst>
          </p:cNvPr>
          <p:cNvSpPr>
            <a:spLocks noGrp="1"/>
          </p:cNvSpPr>
          <p:nvPr>
            <p:ph type="title"/>
          </p:nvPr>
        </p:nvSpPr>
        <p:spPr/>
        <p:txBody>
          <a:bodyPr/>
          <a:lstStyle/>
          <a:p>
            <a:pPr algn="ctr"/>
            <a:r>
              <a:rPr lang="it-IT" dirty="0">
                <a:effectLst>
                  <a:outerShdw blurRad="38100" dist="38100" dir="2700000" algn="tl">
                    <a:srgbClr val="000000">
                      <a:alpha val="43137"/>
                    </a:srgbClr>
                  </a:outerShdw>
                </a:effectLst>
              </a:rPr>
              <a:t>ROOTS OF EUROPEAN INTEGRATION</a:t>
            </a:r>
          </a:p>
        </p:txBody>
      </p:sp>
      <p:sp>
        <p:nvSpPr>
          <p:cNvPr id="3" name="Segnaposto contenuto 2">
            <a:extLst>
              <a:ext uri="{FF2B5EF4-FFF2-40B4-BE49-F238E27FC236}">
                <a16:creationId xmlns:a16="http://schemas.microsoft.com/office/drawing/2014/main" id="{8021D64E-3880-48B8-AFC4-E870F7A0CACE}"/>
              </a:ext>
            </a:extLst>
          </p:cNvPr>
          <p:cNvSpPr>
            <a:spLocks noGrp="1"/>
          </p:cNvSpPr>
          <p:nvPr>
            <p:ph idx="1"/>
          </p:nvPr>
        </p:nvSpPr>
        <p:spPr/>
        <p:txBody>
          <a:bodyPr>
            <a:normAutofit lnSpcReduction="10000"/>
          </a:bodyPr>
          <a:lstStyle/>
          <a:p>
            <a:pPr marL="0" indent="0" algn="just">
              <a:lnSpc>
                <a:spcPct val="115000"/>
              </a:lnSpc>
              <a:spcAft>
                <a:spcPts val="1000"/>
              </a:spcAft>
              <a:buNone/>
            </a:pPr>
            <a:r>
              <a:rPr lang="en-US" sz="1800" b="1" dirty="0">
                <a:latin typeface="Arial" panose="020B0604020202020204" pitchFamily="34" charset="0"/>
                <a:ea typeface="Calibri" panose="020F0502020204030204" pitchFamily="34" charset="0"/>
                <a:cs typeface="Times New Roman" panose="02020603050405020304" pitchFamily="18" charset="0"/>
              </a:rPr>
              <a:t>12nd </a:t>
            </a:r>
            <a:r>
              <a:rPr lang="en-US" sz="1800" b="1">
                <a:latin typeface="Arial" panose="020B0604020202020204" pitchFamily="34" charset="0"/>
                <a:ea typeface="Calibri" panose="020F0502020204030204" pitchFamily="34" charset="0"/>
                <a:cs typeface="Times New Roman" panose="02020603050405020304" pitchFamily="18" charset="0"/>
              </a:rPr>
              <a:t>JULY 1947 - 16 </a:t>
            </a:r>
            <a:r>
              <a:rPr lang="en-US" sz="1800" b="1" dirty="0">
                <a:effectLst/>
                <a:latin typeface="Arial" panose="020B0604020202020204" pitchFamily="34" charset="0"/>
                <a:ea typeface="Calibri" panose="020F0502020204030204" pitchFamily="34" charset="0"/>
                <a:cs typeface="Times New Roman" panose="02020603050405020304" pitchFamily="18" charset="0"/>
              </a:rPr>
              <a:t>countries signed up to the Marshall Plan</a:t>
            </a:r>
            <a:r>
              <a:rPr lang="en-US" sz="1800" dirty="0">
                <a:effectLst/>
                <a:latin typeface="Arial" panose="020B0604020202020204" pitchFamily="34" charset="0"/>
                <a:ea typeface="Calibri" panose="020F0502020204030204" pitchFamily="34" charset="0"/>
                <a:cs typeface="Times New Roman" panose="02020603050405020304" pitchFamily="18" charset="0"/>
              </a:rPr>
              <a:t>: Austria, Belgium, Denmark (with the Faroe Isles and Greenland), France, Greece, Iceland, Ireland, Italy (and San Marino), Luxembourg, the Netherlands, Norway, Portugal (with Madeira and the Azores), Sweden, Switzerland (with Liechtenstein), Turkey and the United Kingdom</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They immediately set up a </a:t>
            </a:r>
            <a:r>
              <a:rPr lang="en-US" sz="1800" b="1" dirty="0">
                <a:effectLst/>
                <a:latin typeface="Arial" panose="020B0604020202020204" pitchFamily="34" charset="0"/>
                <a:ea typeface="Calibri" panose="020F0502020204030204" pitchFamily="34" charset="0"/>
                <a:cs typeface="Times New Roman" panose="02020603050405020304" pitchFamily="18" charset="0"/>
              </a:rPr>
              <a:t>Committee of European Economic Cooperation (CEEC)</a:t>
            </a:r>
            <a:r>
              <a:rPr lang="en-US" sz="1800" dirty="0">
                <a:effectLst/>
                <a:latin typeface="Arial" panose="020B0604020202020204" pitchFamily="34" charset="0"/>
                <a:ea typeface="Calibri" panose="020F0502020204030204" pitchFamily="34" charset="0"/>
                <a:cs typeface="Times New Roman" panose="02020603050405020304" pitchFamily="18" charset="0"/>
              </a:rPr>
              <a:t> which drew up a report establishing </a:t>
            </a:r>
            <a:r>
              <a:rPr lang="en-US" sz="1800" b="1" dirty="0">
                <a:effectLst/>
                <a:latin typeface="Arial" panose="020B0604020202020204" pitchFamily="34" charset="0"/>
                <a:ea typeface="Calibri" panose="020F0502020204030204" pitchFamily="34" charset="0"/>
                <a:cs typeface="Times New Roman" panose="02020603050405020304" pitchFamily="18" charset="0"/>
              </a:rPr>
              <a:t>the priorities for the European economy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 Americans insisted that these countries </a:t>
            </a:r>
            <a:r>
              <a:rPr lang="en-US" sz="1800" b="1" dirty="0">
                <a:effectLst/>
                <a:latin typeface="Arial" panose="020B0604020202020204" pitchFamily="34" charset="0"/>
                <a:ea typeface="Calibri" panose="020F0502020204030204" pitchFamily="34" charset="0"/>
                <a:cs typeface="Times New Roman" panose="02020603050405020304" pitchFamily="18" charset="0"/>
              </a:rPr>
              <a:t>should control the management and distribution of the funds themselves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CEEC therefore set up a </a:t>
            </a:r>
            <a:r>
              <a:rPr lang="en-US" sz="1800" b="1" dirty="0">
                <a:effectLst/>
                <a:latin typeface="Arial" panose="020B0604020202020204" pitchFamily="34" charset="0"/>
                <a:ea typeface="Calibri" panose="020F0502020204030204" pitchFamily="34" charset="0"/>
                <a:cs typeface="Times New Roman" panose="02020603050405020304" pitchFamily="18" charset="0"/>
              </a:rPr>
              <a:t>permanent agency</a:t>
            </a:r>
            <a:r>
              <a:rPr lang="en-US" sz="1800" dirty="0">
                <a:effectLst/>
                <a:latin typeface="Arial" panose="020B0604020202020204" pitchFamily="34" charset="0"/>
                <a:ea typeface="Calibri" panose="020F0502020204030204" pitchFamily="34" charset="0"/>
                <a:cs typeface="Times New Roman" panose="02020603050405020304" pitchFamily="18" charset="0"/>
              </a:rPr>
              <a:t> for this purpose. On 16 April 1948, in Paris, the 16 countries signed a Convention to establish the </a:t>
            </a:r>
            <a:r>
              <a:rPr lang="en-US" sz="1800" b="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800" b="1" dirty="0">
                <a:effectLst/>
                <a:latin typeface="Arial" panose="020B0604020202020204" pitchFamily="34" charset="0"/>
                <a:ea typeface="Calibri" panose="020F0502020204030204" pitchFamily="34" charset="0"/>
                <a:cs typeface="Times New Roman" panose="02020603050405020304" pitchFamily="18" charset="0"/>
              </a:rPr>
              <a:t> for European Economic Cooperation (OEEC)</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412113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ORIGINS </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32955" y="1600200"/>
            <a:ext cx="3278090" cy="4525963"/>
          </a:xfrm>
        </p:spPr>
      </p:pic>
    </p:spTree>
    <p:extLst>
      <p:ext uri="{BB962C8B-B14F-4D97-AF65-F5344CB8AC3E}">
        <p14:creationId xmlns:p14="http://schemas.microsoft.com/office/powerpoint/2010/main" val="4062796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t>ORIGINS </a:t>
            </a:r>
          </a:p>
        </p:txBody>
      </p:sp>
      <p:sp>
        <p:nvSpPr>
          <p:cNvPr id="3" name="Segnaposto contenuto 2"/>
          <p:cNvSpPr>
            <a:spLocks noGrp="1"/>
          </p:cNvSpPr>
          <p:nvPr>
            <p:ph idx="1"/>
          </p:nvPr>
        </p:nvSpPr>
        <p:spPr/>
        <p:txBody>
          <a:bodyPr/>
          <a:lstStyle/>
          <a:p>
            <a:pPr marL="0" indent="0" algn="ctr">
              <a:buNone/>
            </a:pPr>
            <a:endParaRPr lang="en-US" dirty="0"/>
          </a:p>
          <a:p>
            <a:pPr marL="0" indent="0" algn="ctr">
              <a:buNone/>
            </a:pPr>
            <a:r>
              <a:rPr lang="en-US" i="1" dirty="0"/>
              <a:t>“Europe as a political concept does not exist. This part of the world includes nations and states installed in the chaos, in a barrel of gunpowder of international conflicts, </a:t>
            </a:r>
            <a:r>
              <a:rPr lang="en-US" i="1" dirty="0">
                <a:highlight>
                  <a:srgbClr val="000080"/>
                </a:highlight>
              </a:rPr>
              <a:t>in a field of future conflicts</a:t>
            </a:r>
            <a:r>
              <a:rPr lang="en-US" i="1" dirty="0"/>
              <a:t>. This is the European Question: the mutual hate of the Europeans that poisons the atmosphere ... The European Question will only be solved by means of the </a:t>
            </a:r>
            <a:r>
              <a:rPr lang="en-US" i="1" dirty="0">
                <a:highlight>
                  <a:srgbClr val="000080"/>
                </a:highlight>
              </a:rPr>
              <a:t>union of Europe’s nations</a:t>
            </a:r>
            <a:r>
              <a:rPr lang="en-US" i="1" dirty="0"/>
              <a:t>” </a:t>
            </a:r>
            <a:r>
              <a:rPr lang="en-US" dirty="0"/>
              <a:t>(</a:t>
            </a:r>
            <a:r>
              <a:rPr lang="en-US" dirty="0" err="1"/>
              <a:t>Coudenhove-Khalergi</a:t>
            </a:r>
            <a:r>
              <a:rPr lang="en-US" dirty="0"/>
              <a:t> in 1923) </a:t>
            </a:r>
            <a:endParaRPr lang="it-CH" dirty="0"/>
          </a:p>
          <a:p>
            <a:pPr algn="ctr"/>
            <a:endParaRPr lang="it-CH" dirty="0"/>
          </a:p>
        </p:txBody>
      </p:sp>
    </p:spTree>
    <p:extLst>
      <p:ext uri="{BB962C8B-B14F-4D97-AF65-F5344CB8AC3E}">
        <p14:creationId xmlns:p14="http://schemas.microsoft.com/office/powerpoint/2010/main" val="2908461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ORIGINS</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8673" y="1600200"/>
            <a:ext cx="5466653" cy="4525963"/>
          </a:xfrm>
        </p:spPr>
      </p:pic>
    </p:spTree>
    <p:extLst>
      <p:ext uri="{BB962C8B-B14F-4D97-AF65-F5344CB8AC3E}">
        <p14:creationId xmlns:p14="http://schemas.microsoft.com/office/powerpoint/2010/main" val="2959927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ORIGINS</a:t>
            </a:r>
          </a:p>
        </p:txBody>
      </p:sp>
      <p:sp>
        <p:nvSpPr>
          <p:cNvPr id="3" name="Segnaposto contenuto 2"/>
          <p:cNvSpPr>
            <a:spLocks noGrp="1"/>
          </p:cNvSpPr>
          <p:nvPr>
            <p:ph idx="1"/>
          </p:nvPr>
        </p:nvSpPr>
        <p:spPr/>
        <p:txBody>
          <a:bodyPr/>
          <a:lstStyle/>
          <a:p>
            <a:pPr marL="0" indent="0" algn="ctr">
              <a:buNone/>
            </a:pPr>
            <a:endParaRPr lang="en-US" sz="3200" i="1" dirty="0"/>
          </a:p>
          <a:p>
            <a:pPr marL="0" indent="0" algn="ctr">
              <a:buNone/>
            </a:pPr>
            <a:r>
              <a:rPr lang="en-US" sz="3200" i="1" dirty="0"/>
              <a:t>“In one point my convictions are profound and unshakable, whatever the world may say. If this war does not at last give rise to fundamentally </a:t>
            </a:r>
            <a:r>
              <a:rPr lang="en-US" sz="3200" i="1" dirty="0">
                <a:highlight>
                  <a:srgbClr val="000080"/>
                </a:highlight>
              </a:rPr>
              <a:t>stable international institutions</a:t>
            </a:r>
            <a:r>
              <a:rPr lang="en-US" sz="3200" i="1" dirty="0"/>
              <a:t>, to a really effective international power, then </a:t>
            </a:r>
            <a:r>
              <a:rPr lang="en-US" sz="3200" i="1" dirty="0">
                <a:highlight>
                  <a:srgbClr val="000080"/>
                </a:highlight>
              </a:rPr>
              <a:t>it will not be the last war</a:t>
            </a:r>
            <a:r>
              <a:rPr lang="en-US" sz="3200" dirty="0"/>
              <a:t>”</a:t>
            </a:r>
          </a:p>
          <a:p>
            <a:pPr marL="0" indent="0" algn="ctr">
              <a:buNone/>
            </a:pPr>
            <a:r>
              <a:rPr lang="en-US" sz="3200" dirty="0"/>
              <a:t>(L. Blum – 1941) </a:t>
            </a:r>
            <a:endParaRPr lang="it-CH" sz="3200" dirty="0"/>
          </a:p>
          <a:p>
            <a:pPr marL="0" indent="0">
              <a:buNone/>
            </a:pPr>
            <a:endParaRPr lang="it-CH" dirty="0"/>
          </a:p>
        </p:txBody>
      </p:sp>
    </p:spTree>
    <p:extLst>
      <p:ext uri="{BB962C8B-B14F-4D97-AF65-F5344CB8AC3E}">
        <p14:creationId xmlns:p14="http://schemas.microsoft.com/office/powerpoint/2010/main" val="4029664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effectLst>
                  <a:outerShdw blurRad="38100" dist="38100" dir="2700000" algn="tl">
                    <a:srgbClr val="000000">
                      <a:alpha val="43137"/>
                    </a:srgbClr>
                  </a:outerShdw>
                </a:effectLst>
              </a:rPr>
              <a:t>ORIGINS</a:t>
            </a:r>
            <a:endParaRPr lang="it-CH" sz="5400" dirty="0"/>
          </a:p>
        </p:txBody>
      </p:sp>
      <p:sp>
        <p:nvSpPr>
          <p:cNvPr id="3" name="Segnaposto contenuto 2"/>
          <p:cNvSpPr>
            <a:spLocks noGrp="1"/>
          </p:cNvSpPr>
          <p:nvPr>
            <p:ph idx="1"/>
          </p:nvPr>
        </p:nvSpPr>
        <p:spPr/>
        <p:txBody>
          <a:bodyPr/>
          <a:lstStyle/>
          <a:p>
            <a:pPr marL="0" indent="0" algn="ctr">
              <a:buNone/>
            </a:pPr>
            <a:endParaRPr lang="en-US" i="1" dirty="0"/>
          </a:p>
          <a:p>
            <a:pPr marL="0" indent="0" algn="ctr">
              <a:buNone/>
            </a:pPr>
            <a:r>
              <a:rPr lang="en-US" i="1" dirty="0"/>
              <a:t>“The multiple problems poisoning international life throughout the continent have proved unsolvable: the drawing up of new borders in areas with mixed populations, the </a:t>
            </a:r>
            <a:r>
              <a:rPr lang="en-US" i="1" dirty="0" err="1"/>
              <a:t>defence</a:t>
            </a:r>
            <a:r>
              <a:rPr lang="en-US" i="1" dirty="0"/>
              <a:t> of ethnic minorities, sea access for landlocked countries, the Balkan question, the Irish problem, and so on. All these issues would find easy solution in the European Federation, just as small states in the past solved their corresponding problems when they became part of a vaster national unity, exchanging their bitterness for problems of inter‐provincial relations” </a:t>
            </a:r>
            <a:r>
              <a:rPr lang="en-US" dirty="0"/>
              <a:t>(A. </a:t>
            </a:r>
            <a:r>
              <a:rPr lang="en-US" dirty="0" err="1"/>
              <a:t>Spinelli</a:t>
            </a:r>
            <a:r>
              <a:rPr lang="en-US" dirty="0"/>
              <a:t> – 1941)</a:t>
            </a:r>
            <a:endParaRPr lang="it-CH" dirty="0"/>
          </a:p>
        </p:txBody>
      </p:sp>
    </p:spTree>
    <p:extLst>
      <p:ext uri="{BB962C8B-B14F-4D97-AF65-F5344CB8AC3E}">
        <p14:creationId xmlns:p14="http://schemas.microsoft.com/office/powerpoint/2010/main" val="3481239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5400" dirty="0"/>
              <a:t>ANTI-COMMUNISM</a:t>
            </a:r>
          </a:p>
        </p:txBody>
      </p:sp>
      <p:sp>
        <p:nvSpPr>
          <p:cNvPr id="3" name="Segnaposto contenuto 2"/>
          <p:cNvSpPr>
            <a:spLocks noGrp="1"/>
          </p:cNvSpPr>
          <p:nvPr>
            <p:ph idx="1"/>
          </p:nvPr>
        </p:nvSpPr>
        <p:spPr/>
        <p:txBody>
          <a:bodyPr>
            <a:normAutofit/>
          </a:bodyPr>
          <a:lstStyle/>
          <a:p>
            <a:pPr marL="0" indent="0" algn="ctr">
              <a:buNone/>
            </a:pPr>
            <a:r>
              <a:rPr lang="it-CH" b="1" u="sng" dirty="0"/>
              <a:t>KENNAN TO DESCRIBE SOVIET UNION</a:t>
            </a:r>
          </a:p>
          <a:p>
            <a:pPr marL="0" indent="0" algn="ctr">
              <a:buNone/>
            </a:pPr>
            <a:endParaRPr lang="it-CH" b="1" u="sng" dirty="0"/>
          </a:p>
          <a:p>
            <a:pPr marL="0" indent="0" algn="ctr">
              <a:buNone/>
            </a:pPr>
            <a:r>
              <a:rPr lang="en-US" dirty="0"/>
              <a:t>“Political force committed fanatically to the conviction that with the US there can be no permanent modus vivendi, that it is necessary that the internal harmony of our society be disrupted, our traditional way of life be destroyed, the international authority of our state be broken, if Soviet power is to be secure”</a:t>
            </a:r>
          </a:p>
          <a:p>
            <a:pPr marL="0" indent="0" algn="ctr">
              <a:buNone/>
            </a:pPr>
            <a:r>
              <a:rPr lang="en-US" u="sng" dirty="0"/>
              <a:t>(Long Telegram – February 1946)</a:t>
            </a:r>
            <a:endParaRPr lang="it-CH" u="sng" dirty="0"/>
          </a:p>
        </p:txBody>
      </p:sp>
    </p:spTree>
    <p:extLst>
      <p:ext uri="{BB962C8B-B14F-4D97-AF65-F5344CB8AC3E}">
        <p14:creationId xmlns:p14="http://schemas.microsoft.com/office/powerpoint/2010/main" val="364882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4800" dirty="0">
                <a:effectLst>
                  <a:outerShdw blurRad="38100" dist="38100" dir="2700000" algn="tl">
                    <a:srgbClr val="000000">
                      <a:alpha val="43137"/>
                    </a:srgbClr>
                  </a:outerShdw>
                </a:effectLst>
              </a:rPr>
              <a:t>ANTI-COMMUNISM</a:t>
            </a:r>
          </a:p>
        </p:txBody>
      </p:sp>
      <p:sp>
        <p:nvSpPr>
          <p:cNvPr id="3" name="Segnaposto contenuto 2"/>
          <p:cNvSpPr>
            <a:spLocks noGrp="1"/>
          </p:cNvSpPr>
          <p:nvPr>
            <p:ph idx="1"/>
          </p:nvPr>
        </p:nvSpPr>
        <p:spPr/>
        <p:txBody>
          <a:bodyPr>
            <a:normAutofit fontScale="92500"/>
          </a:bodyPr>
          <a:lstStyle/>
          <a:p>
            <a:pPr marL="0" indent="0" algn="ctr">
              <a:buNone/>
            </a:pPr>
            <a:r>
              <a:rPr lang="it-CH" b="1" u="sng" dirty="0"/>
              <a:t>CHURCHILL ON AN IRON CURTAIN</a:t>
            </a:r>
          </a:p>
          <a:p>
            <a:pPr marL="0" indent="0" algn="ctr">
              <a:buNone/>
            </a:pPr>
            <a:endParaRPr lang="it-CH" b="1" u="sng" dirty="0"/>
          </a:p>
          <a:p>
            <a:pPr marL="0" indent="0" algn="ctr">
              <a:buNone/>
            </a:pPr>
            <a:r>
              <a:rPr lang="en-US" dirty="0"/>
              <a:t>“The safety of the world requires a new unity in Europe, from which no nation should be permanently outcast. It is from the quarrels of the strong parent races in Europe that the world wars we have witnessed, or which occurred in former times, have sprung. Twice in our own lifetime we have seen the United States, against their wishes and their traditions, against arguments, the force of which it is impossible not to comprehend, drawn by irresistible forces, into these wars in time to secure the victory of the good cause, but only after frightful slaughter and devastation had occurred”</a:t>
            </a:r>
          </a:p>
          <a:p>
            <a:pPr marL="0" indent="0" algn="ctr">
              <a:buNone/>
            </a:pPr>
            <a:r>
              <a:rPr lang="en-US" dirty="0"/>
              <a:t>(Fulton – 5 March 1946)</a:t>
            </a:r>
            <a:endParaRPr lang="it-CH" dirty="0"/>
          </a:p>
        </p:txBody>
      </p:sp>
    </p:spTree>
    <p:extLst>
      <p:ext uri="{BB962C8B-B14F-4D97-AF65-F5344CB8AC3E}">
        <p14:creationId xmlns:p14="http://schemas.microsoft.com/office/powerpoint/2010/main" val="1996125617"/>
      </p:ext>
    </p:extLst>
  </p:cSld>
  <p:clrMapOvr>
    <a:masterClrMapping/>
  </p:clrMapOvr>
</p:sld>
</file>

<file path=ppt/theme/theme1.xml><?xml version="1.0" encoding="utf-8"?>
<a:theme xmlns:a="http://schemas.openxmlformats.org/drawingml/2006/main" name="Intreccio">
  <a:themeElements>
    <a:clrScheme name="Intreccio">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Luna">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reccio">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330</TotalTime>
  <Words>2135</Words>
  <Application>Microsoft Office PowerPoint</Application>
  <PresentationFormat>Presentazione su schermo (4:3)</PresentationFormat>
  <Paragraphs>93</Paragraphs>
  <Slides>22</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22</vt:i4>
      </vt:variant>
    </vt:vector>
  </HeadingPairs>
  <TitlesOfParts>
    <vt:vector size="26" baseType="lpstr">
      <vt:lpstr>Arial</vt:lpstr>
      <vt:lpstr>Calibri</vt:lpstr>
      <vt:lpstr>Tw Cen MT</vt:lpstr>
      <vt:lpstr>Intreccio</vt:lpstr>
      <vt:lpstr>POLITICAL HISTORY OF EUROPEAN INTEGRATION</vt:lpstr>
      <vt:lpstr>EUROPEAN INTEGRATION WHY?</vt:lpstr>
      <vt:lpstr>ORIGINS </vt:lpstr>
      <vt:lpstr>ORIGINS </vt:lpstr>
      <vt:lpstr>ORIGINS</vt:lpstr>
      <vt:lpstr>ORIGINS</vt:lpstr>
      <vt:lpstr>ORIGINS</vt:lpstr>
      <vt:lpstr>ANTI-COMMUNISM</vt:lpstr>
      <vt:lpstr>ANTI-COMMUNISM</vt:lpstr>
      <vt:lpstr>UNITED STATES OF EUROPE</vt:lpstr>
      <vt:lpstr>INTELLECTUAL ORIGINS AFTER WWII</vt:lpstr>
      <vt:lpstr>FEDERALIST’S PROGRAM – APRIL 1947</vt:lpstr>
      <vt:lpstr>COMMUNIST POINT OF VIEW</vt:lpstr>
      <vt:lpstr>THE NEED TO RE-INTEGRATE GERMANY</vt:lpstr>
      <vt:lpstr>THE NEEDS IN 1947</vt:lpstr>
      <vt:lpstr>SPRING 1947</vt:lpstr>
      <vt:lpstr>TURNING POINT</vt:lpstr>
      <vt:lpstr>TURNING POINT</vt:lpstr>
      <vt:lpstr>TURNING POINT</vt:lpstr>
      <vt:lpstr>A BREAK WITH THE PAST</vt:lpstr>
      <vt:lpstr>TURNING POINT</vt:lpstr>
      <vt:lpstr>ROOTS OF EUROPEAN INTEGRATION</vt:lpstr>
    </vt:vector>
  </TitlesOfParts>
  <Company>comsale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Michele</dc:creator>
  <cp:lastModifiedBy>Michele Marchi</cp:lastModifiedBy>
  <cp:revision>24</cp:revision>
  <dcterms:created xsi:type="dcterms:W3CDTF">2020-11-09T10:04:14Z</dcterms:created>
  <dcterms:modified xsi:type="dcterms:W3CDTF">2022-11-13T17:43:37Z</dcterms:modified>
</cp:coreProperties>
</file>