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Connettore 1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olo 28"/>
          <p:cNvSpPr>
            <a:spLocks noGrp="1"/>
          </p:cNvSpPr>
          <p:nvPr>
            <p:ph type="ctrTitle"/>
          </p:nvPr>
        </p:nvSpPr>
        <p:spPr>
          <a:xfrm>
            <a:off x="381000" y="4853411"/>
            <a:ext cx="8458200" cy="1222375"/>
          </a:xfrm>
        </p:spPr>
        <p:txBody>
          <a:bodyPr anchor="t"/>
          <a:lstStyle/>
          <a:p>
            <a:r>
              <a:rPr kumimoji="0" lang="it-IT"/>
              <a:t>Fare clic per modificare lo stile del titolo</a:t>
            </a:r>
            <a:endParaRPr kumimoji="0" lang="en-US"/>
          </a:p>
        </p:txBody>
      </p:sp>
      <p:sp>
        <p:nvSpPr>
          <p:cNvPr id="9" name="Sottotitolo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16" name="Segnaposto data 15"/>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2" name="Segnaposto piè di pagina 1"/>
          <p:cNvSpPr>
            <a:spLocks noGrp="1"/>
          </p:cNvSpPr>
          <p:nvPr>
            <p:ph type="ftr" sz="quarter" idx="11"/>
          </p:nvPr>
        </p:nvSpPr>
        <p:spPr/>
        <p:txBody>
          <a:bodyPr/>
          <a:lstStyle/>
          <a:p>
            <a:endParaRPr lang="it-IT"/>
          </a:p>
        </p:txBody>
      </p:sp>
      <p:sp>
        <p:nvSpPr>
          <p:cNvPr id="15" name="Segnaposto numero diapositiva 14"/>
          <p:cNvSpPr>
            <a:spLocks noGrp="1"/>
          </p:cNvSpPr>
          <p:nvPr>
            <p:ph type="sldNum" sz="quarter" idx="12"/>
          </p:nvPr>
        </p:nvSpPr>
        <p:spPr>
          <a:xfrm>
            <a:off x="8229600" y="6473952"/>
            <a:ext cx="758952" cy="246888"/>
          </a:xfrm>
        </p:spPr>
        <p:txBody>
          <a:bodyPr/>
          <a:lstStyle/>
          <a:p>
            <a:fld id="{F9223C92-E723-4ABF-8E3E-445013F7F441}"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58000" y="549276"/>
            <a:ext cx="1828800" cy="5851525"/>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549276"/>
            <a:ext cx="6248400" cy="5851525"/>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2" name="Titolo 21"/>
          <p:cNvSpPr>
            <a:spLocks noGrp="1"/>
          </p:cNvSpPr>
          <p:nvPr>
            <p:ph type="title"/>
          </p:nvPr>
        </p:nvSpPr>
        <p:spPr/>
        <p:txBody>
          <a:bodyPr/>
          <a:lstStyle/>
          <a:p>
            <a:r>
              <a:rPr kumimoji="0" lang="it-IT"/>
              <a:t>Fare clic per modificare lo stile del titolo</a:t>
            </a:r>
            <a:endParaRPr kumimoji="0" lang="en-US"/>
          </a:p>
        </p:txBody>
      </p:sp>
      <p:sp>
        <p:nvSpPr>
          <p:cNvPr id="27" name="Segnaposto contenuto 26"/>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5" name="Segnaposto data 24"/>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19" name="Segnaposto piè di pagina 18"/>
          <p:cNvSpPr>
            <a:spLocks noGrp="1"/>
          </p:cNvSpPr>
          <p:nvPr>
            <p:ph type="ftr" sz="quarter" idx="11"/>
          </p:nvPr>
        </p:nvSpPr>
        <p:spPr>
          <a:xfrm>
            <a:off x="3581400" y="76200"/>
            <a:ext cx="2895600" cy="288925"/>
          </a:xfrm>
        </p:spPr>
        <p:txBody>
          <a:bodyPr/>
          <a:lstStyle/>
          <a:p>
            <a:endParaRPr lang="it-IT"/>
          </a:p>
        </p:txBody>
      </p:sp>
      <p:sp>
        <p:nvSpPr>
          <p:cNvPr id="16" name="Segnaposto numero diapositiva 15"/>
          <p:cNvSpPr>
            <a:spLocks noGrp="1"/>
          </p:cNvSpPr>
          <p:nvPr>
            <p:ph type="sldNum" sz="quarter" idx="12"/>
          </p:nvPr>
        </p:nvSpPr>
        <p:spPr>
          <a:xfrm>
            <a:off x="8229600" y="6473952"/>
            <a:ext cx="758952" cy="246888"/>
          </a:xfrm>
        </p:spPr>
        <p:txBody>
          <a:bodyPr/>
          <a:lstStyle/>
          <a:p>
            <a:fld id="{F9223C92-E723-4ABF-8E3E-445013F7F441}"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testo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19" name="Segnaposto data 18"/>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11" name="Segnaposto piè di pagina 10"/>
          <p:cNvSpPr>
            <a:spLocks noGrp="1"/>
          </p:cNvSpPr>
          <p:nvPr>
            <p:ph type="ftr" sz="quarter" idx="11"/>
          </p:nvPr>
        </p:nvSpPr>
        <p:spPr/>
        <p:txBody>
          <a:bodyPr/>
          <a:lstStyle/>
          <a:p>
            <a:endParaRPr lang="it-IT"/>
          </a:p>
        </p:txBody>
      </p:sp>
      <p:sp>
        <p:nvSpPr>
          <p:cNvPr id="16" name="Segnaposto numero diapositiva 15"/>
          <p:cNvSpPr>
            <a:spLocks noGrp="1"/>
          </p:cNvSpPr>
          <p:nvPr>
            <p:ph type="sldNum" sz="quarter" idx="12"/>
          </p:nvPr>
        </p:nvSpPr>
        <p:spPr/>
        <p:txBody>
          <a:bodyPr/>
          <a:lstStyle/>
          <a:p>
            <a:fld id="{F9223C92-E723-4ABF-8E3E-445013F7F441}" type="slidenum">
              <a:rPr lang="it-IT" smtClean="0"/>
              <a:pPr/>
              <a:t>‹N›</a:t>
            </a:fld>
            <a:endParaRPr lang="it-IT"/>
          </a:p>
        </p:txBody>
      </p:sp>
      <p:sp>
        <p:nvSpPr>
          <p:cNvPr id="8" name="Titolo 7"/>
          <p:cNvSpPr>
            <a:spLocks noGrp="1"/>
          </p:cNvSpPr>
          <p:nvPr>
            <p:ph type="title"/>
          </p:nvPr>
        </p:nvSpPr>
        <p:spPr>
          <a:xfrm>
            <a:off x="180475" y="2947085"/>
            <a:ext cx="8686800" cy="1184825"/>
          </a:xfrm>
        </p:spPr>
        <p:txBody>
          <a:bodyPr rtlCol="0" anchor="t"/>
          <a:lstStyle>
            <a:lvl1pPr algn="r">
              <a:defRPr/>
            </a:lvl1pPr>
          </a:lstStyle>
          <a:p>
            <a:r>
              <a:rPr kumimoji="0" lang="it-IT"/>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0" name="Titolo 19"/>
          <p:cNvSpPr>
            <a:spLocks noGrp="1"/>
          </p:cNvSpPr>
          <p:nvPr>
            <p:ph type="title"/>
          </p:nvPr>
        </p:nvSpPr>
        <p:spPr>
          <a:xfrm>
            <a:off x="301752" y="457200"/>
            <a:ext cx="8686800" cy="841248"/>
          </a:xfrm>
        </p:spPr>
        <p:txBody>
          <a:bodyPr/>
          <a:lstStyle/>
          <a:p>
            <a:r>
              <a:rPr kumimoji="0" lang="it-IT"/>
              <a:t>Fare clic per modificare lo stile del titolo</a:t>
            </a:r>
            <a:endParaRPr kumimoji="0" lang="en-US"/>
          </a:p>
        </p:txBody>
      </p:sp>
      <p:sp>
        <p:nvSpPr>
          <p:cNvPr id="14" name="Segnaposto contenuto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3" name="Segnaposto contenuto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1" name="Segnaposto data 20"/>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10" name="Segnaposto piè di pagina 9"/>
          <p:cNvSpPr>
            <a:spLocks noGrp="1"/>
          </p:cNvSpPr>
          <p:nvPr>
            <p:ph type="ftr" sz="quarter" idx="11"/>
          </p:nvPr>
        </p:nvSpPr>
        <p:spPr/>
        <p:txBody>
          <a:bodyPr/>
          <a:lstStyle/>
          <a:p>
            <a:endParaRPr lang="it-IT"/>
          </a:p>
        </p:txBody>
      </p:sp>
      <p:sp>
        <p:nvSpPr>
          <p:cNvPr id="31" name="Segnaposto numero diapositiva 30"/>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9" name="Titolo 28"/>
          <p:cNvSpPr>
            <a:spLocks noGrp="1"/>
          </p:cNvSpPr>
          <p:nvPr>
            <p:ph type="title"/>
          </p:nvPr>
        </p:nvSpPr>
        <p:spPr>
          <a:xfrm>
            <a:off x="304800" y="5410200"/>
            <a:ext cx="8610600" cy="882650"/>
          </a:xfrm>
        </p:spPr>
        <p:txBody>
          <a:bodyPr anchor="ctr"/>
          <a:lstStyle>
            <a:lvl1pPr>
              <a:defRPr/>
            </a:lvl1pPr>
          </a:lstStyle>
          <a:p>
            <a:r>
              <a:rPr kumimoji="0" lang="it-IT"/>
              <a:t>Fare clic per modificare lo stile del titolo</a:t>
            </a:r>
            <a:endParaRPr kumimoji="0" lang="en-US"/>
          </a:p>
        </p:txBody>
      </p:sp>
      <p:sp>
        <p:nvSpPr>
          <p:cNvPr id="13" name="Segnaposto testo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25" name="Segnaposto testo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contenuto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8" name="Segnaposto contenuto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0" name="Segnaposto data 9"/>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229600" y="6477000"/>
            <a:ext cx="762000" cy="246888"/>
          </a:xfrm>
        </p:spPr>
        <p:txBody>
          <a:bodyPr/>
          <a:lstStyle/>
          <a:p>
            <a:fld id="{F9223C92-E723-4ABF-8E3E-445013F7F441}" type="slidenum">
              <a:rPr lang="it-IT" smtClean="0"/>
              <a:pPr/>
              <a:t>‹N›</a:t>
            </a:fld>
            <a:endParaRPr lang="it-IT"/>
          </a:p>
        </p:txBody>
      </p:sp>
      <p:sp>
        <p:nvSpPr>
          <p:cNvPr id="11" name="Connettore 1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0" name="Titolo 29"/>
          <p:cNvSpPr>
            <a:spLocks noGrp="1"/>
          </p:cNvSpPr>
          <p:nvPr>
            <p:ph type="title"/>
          </p:nvPr>
        </p:nvSpPr>
        <p:spPr>
          <a:xfrm>
            <a:off x="301752" y="457200"/>
            <a:ext cx="8686800" cy="841248"/>
          </a:xfrm>
        </p:spPr>
        <p:txBody>
          <a:bodyPr/>
          <a:lstStyle/>
          <a:p>
            <a:r>
              <a:rPr kumimoji="0" lang="it-IT"/>
              <a:t>Fare clic per modificare lo stile del titolo</a:t>
            </a:r>
            <a:endParaRPr kumimoji="0" lang="en-US"/>
          </a:p>
        </p:txBody>
      </p:sp>
      <p:sp>
        <p:nvSpPr>
          <p:cNvPr id="12" name="Segnaposto data 11"/>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21" name="Segnaposto piè di pagina 20"/>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24" name="Segnaposto piè di pagina 23"/>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Connettore 1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olo 11"/>
          <p:cNvSpPr>
            <a:spLocks noGrp="1"/>
          </p:cNvSpPr>
          <p:nvPr>
            <p:ph type="title"/>
          </p:nvPr>
        </p:nvSpPr>
        <p:spPr>
          <a:xfrm>
            <a:off x="457200" y="5486400"/>
            <a:ext cx="8458200" cy="520700"/>
          </a:xfrm>
        </p:spPr>
        <p:txBody>
          <a:bodyPr anchor="ctr"/>
          <a:lstStyle>
            <a:lvl1pPr algn="l">
              <a:buNone/>
              <a:defRPr sz="2000" b="1"/>
            </a:lvl1pPr>
          </a:lstStyle>
          <a:p>
            <a:r>
              <a:rPr kumimoji="0" lang="it-IT"/>
              <a:t>Fare clic per modificare lo stile del titolo</a:t>
            </a:r>
            <a:endParaRPr kumimoji="0" lang="en-US"/>
          </a:p>
        </p:txBody>
      </p:sp>
      <p:sp>
        <p:nvSpPr>
          <p:cNvPr id="26" name="Segnaposto testo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14" name="Segnaposto contenuto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5" name="Segnaposto data 24"/>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29" name="Segnaposto piè di pagina 28"/>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9223C92-E723-4ABF-8E3E-445013F7F441}"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3" name="Segnaposto im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it-IT"/>
              <a:t>Fare clic sull'icona per inserire un'immagine</a:t>
            </a:r>
            <a:endParaRPr kumimoji="0" lang="en-US" dirty="0"/>
          </a:p>
        </p:txBody>
      </p:sp>
      <p:sp>
        <p:nvSpPr>
          <p:cNvPr id="7" name="Segnaposto data 6"/>
          <p:cNvSpPr>
            <a:spLocks noGrp="1"/>
          </p:cNvSpPr>
          <p:nvPr>
            <p:ph type="dt" sz="half" idx="10"/>
          </p:nvPr>
        </p:nvSpPr>
        <p:spPr/>
        <p:txBody>
          <a:bodyPr/>
          <a:lstStyle/>
          <a:p>
            <a:fld id="{AB373C97-7CEC-4314-AFA5-1682695C876F}" type="datetimeFigureOut">
              <a:rPr lang="it-IT" smtClean="0"/>
              <a:pPr/>
              <a:t>17/11/2021</a:t>
            </a:fld>
            <a:endParaRPr lang="it-IT"/>
          </a:p>
        </p:txBody>
      </p:sp>
      <p:sp>
        <p:nvSpPr>
          <p:cNvPr id="5" name="Segnaposto piè di pagina 4"/>
          <p:cNvSpPr>
            <a:spLocks noGrp="1"/>
          </p:cNvSpPr>
          <p:nvPr>
            <p:ph type="ftr" sz="quarter" idx="11"/>
          </p:nvPr>
        </p:nvSpPr>
        <p:spPr/>
        <p:txBody>
          <a:bodyPr/>
          <a:lstStyle/>
          <a:p>
            <a:endParaRPr lang="it-IT"/>
          </a:p>
        </p:txBody>
      </p:sp>
      <p:sp>
        <p:nvSpPr>
          <p:cNvPr id="31" name="Segnaposto numero diapositiva 30"/>
          <p:cNvSpPr>
            <a:spLocks noGrp="1"/>
          </p:cNvSpPr>
          <p:nvPr>
            <p:ph type="sldNum" sz="quarter" idx="12"/>
          </p:nvPr>
        </p:nvSpPr>
        <p:spPr/>
        <p:txBody>
          <a:bodyPr/>
          <a:lstStyle/>
          <a:p>
            <a:fld id="{F9223C92-E723-4ABF-8E3E-445013F7F441}" type="slidenum">
              <a:rPr lang="it-IT" smtClean="0"/>
              <a:pPr/>
              <a:t>‹N›</a:t>
            </a:fld>
            <a:endParaRPr lang="it-IT"/>
          </a:p>
        </p:txBody>
      </p:sp>
      <p:sp>
        <p:nvSpPr>
          <p:cNvPr id="17" name="Titolo 16"/>
          <p:cNvSpPr>
            <a:spLocks noGrp="1"/>
          </p:cNvSpPr>
          <p:nvPr>
            <p:ph type="title"/>
          </p:nvPr>
        </p:nvSpPr>
        <p:spPr>
          <a:xfrm>
            <a:off x="381000" y="4993760"/>
            <a:ext cx="5867400" cy="522288"/>
          </a:xfrm>
        </p:spPr>
        <p:txBody>
          <a:bodyPr anchor="ctr"/>
          <a:lstStyle>
            <a:lvl1pPr algn="l">
              <a:buNone/>
              <a:defRPr sz="2000" b="1"/>
            </a:lvl1pPr>
          </a:lstStyle>
          <a:p>
            <a:r>
              <a:rPr kumimoji="0" lang="it-IT"/>
              <a:t>Fare clic per modificare lo stile del titolo</a:t>
            </a:r>
            <a:endParaRPr kumimoji="0" lang="en-US"/>
          </a:p>
        </p:txBody>
      </p:sp>
      <p:sp>
        <p:nvSpPr>
          <p:cNvPr id="26" name="Segnaposto testo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ttore 1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Segnaposto testo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1" name="Segnaposto data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B373C97-7CEC-4314-AFA5-1682695C876F}" type="datetimeFigureOut">
              <a:rPr lang="it-IT" smtClean="0"/>
              <a:pPr/>
              <a:t>17/11/2021</a:t>
            </a:fld>
            <a:endParaRPr lang="it-IT"/>
          </a:p>
        </p:txBody>
      </p:sp>
      <p:sp>
        <p:nvSpPr>
          <p:cNvPr id="28" name="Segnaposto piè di pagina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it-IT"/>
          </a:p>
        </p:txBody>
      </p:sp>
      <p:sp>
        <p:nvSpPr>
          <p:cNvPr id="5" name="Segnaposto numero diapositiva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9223C92-E723-4ABF-8E3E-445013F7F441}" type="slidenum">
              <a:rPr lang="it-IT" smtClean="0"/>
              <a:pPr/>
              <a:t>‹N›</a:t>
            </a:fld>
            <a:endParaRPr lang="it-IT"/>
          </a:p>
        </p:txBody>
      </p:sp>
      <p:sp>
        <p:nvSpPr>
          <p:cNvPr id="10" name="Segnaposto titolo 9"/>
          <p:cNvSpPr>
            <a:spLocks noGrp="1"/>
          </p:cNvSpPr>
          <p:nvPr>
            <p:ph type="title"/>
          </p:nvPr>
        </p:nvSpPr>
        <p:spPr>
          <a:xfrm>
            <a:off x="304800" y="457200"/>
            <a:ext cx="8686800" cy="838200"/>
          </a:xfrm>
          <a:prstGeom prst="rect">
            <a:avLst/>
          </a:prstGeom>
        </p:spPr>
        <p:txBody>
          <a:bodyPr vert="horz" anchor="ctr">
            <a:normAutofit/>
          </a:bodyPr>
          <a:lstStyle/>
          <a:p>
            <a:r>
              <a:rPr kumimoji="0" lang="it-IT"/>
              <a:t>Fare clic per modificare lo stile del titolo</a:t>
            </a:r>
            <a:endParaRPr kumimoji="0" lang="en-US"/>
          </a:p>
        </p:txBody>
      </p:sp>
      <p:sp>
        <p:nvSpPr>
          <p:cNvPr id="9" name="Connettore 1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ttore 1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algn="ctr"/>
            <a:r>
              <a:rPr lang="it-IT" sz="4400" dirty="0" err="1"/>
              <a:t>Lesson</a:t>
            </a:r>
            <a:r>
              <a:rPr lang="it-IT" sz="4400" dirty="0"/>
              <a:t> 6</a:t>
            </a:r>
          </a:p>
        </p:txBody>
      </p:sp>
      <p:sp>
        <p:nvSpPr>
          <p:cNvPr id="3" name="Sottotitolo 2"/>
          <p:cNvSpPr>
            <a:spLocks noGrp="1"/>
          </p:cNvSpPr>
          <p:nvPr>
            <p:ph type="subTitle" idx="1"/>
          </p:nvPr>
        </p:nvSpPr>
        <p:spPr/>
        <p:txBody>
          <a:bodyPr>
            <a:normAutofit/>
          </a:bodyPr>
          <a:lstStyle/>
          <a:p>
            <a:pPr algn="ctr"/>
            <a:r>
              <a:rPr lang="it-IT" sz="3600" b="1" i="1" dirty="0" err="1">
                <a:effectLst>
                  <a:outerShdw blurRad="38100" dist="38100" dir="2700000" algn="tl">
                    <a:srgbClr val="000000">
                      <a:alpha val="43137"/>
                    </a:srgbClr>
                  </a:outerShdw>
                </a:effectLst>
              </a:rPr>
              <a:t>Political</a:t>
            </a:r>
            <a:r>
              <a:rPr lang="it-IT" sz="3600" b="1" i="1" dirty="0">
                <a:effectLst>
                  <a:outerShdw blurRad="38100" dist="38100" dir="2700000" algn="tl">
                    <a:srgbClr val="000000">
                      <a:alpha val="43137"/>
                    </a:srgbClr>
                  </a:outerShdw>
                </a:effectLst>
              </a:rPr>
              <a:t> </a:t>
            </a:r>
            <a:r>
              <a:rPr lang="it-IT" sz="3600" b="1" i="1" dirty="0" err="1">
                <a:effectLst>
                  <a:outerShdw blurRad="38100" dist="38100" dir="2700000" algn="tl">
                    <a:srgbClr val="000000">
                      <a:alpha val="43137"/>
                    </a:srgbClr>
                  </a:outerShdw>
                </a:effectLst>
              </a:rPr>
              <a:t>History</a:t>
            </a:r>
            <a:r>
              <a:rPr lang="it-IT" sz="3600" b="1" i="1" dirty="0">
                <a:effectLst>
                  <a:outerShdw blurRad="38100" dist="38100" dir="2700000" algn="tl">
                    <a:srgbClr val="000000">
                      <a:alpha val="43137"/>
                    </a:srgbClr>
                  </a:outerShdw>
                </a:effectLst>
              </a:rPr>
              <a:t> </a:t>
            </a:r>
            <a:r>
              <a:rPr lang="it-IT" sz="3600" b="1" i="1" dirty="0" err="1">
                <a:effectLst>
                  <a:outerShdw blurRad="38100" dist="38100" dir="2700000" algn="tl">
                    <a:srgbClr val="000000">
                      <a:alpha val="43137"/>
                    </a:srgbClr>
                  </a:outerShdw>
                </a:effectLst>
              </a:rPr>
              <a:t>of</a:t>
            </a:r>
            <a:r>
              <a:rPr lang="it-IT" sz="3600" b="1" i="1" dirty="0">
                <a:effectLst>
                  <a:outerShdw blurRad="38100" dist="38100" dir="2700000" algn="tl">
                    <a:srgbClr val="000000">
                      <a:alpha val="43137"/>
                    </a:srgbClr>
                  </a:outerShdw>
                </a:effectLst>
              </a:rPr>
              <a:t> </a:t>
            </a:r>
            <a:r>
              <a:rPr lang="it-IT" sz="3600" b="1" i="1" dirty="0" err="1">
                <a:effectLst>
                  <a:outerShdw blurRad="38100" dist="38100" dir="2700000" algn="tl">
                    <a:srgbClr val="000000">
                      <a:alpha val="43137"/>
                    </a:srgbClr>
                  </a:outerShdw>
                </a:effectLst>
              </a:rPr>
              <a:t>European</a:t>
            </a:r>
            <a:r>
              <a:rPr lang="it-IT" sz="3600" b="1" i="1" dirty="0">
                <a:effectLst>
                  <a:outerShdw blurRad="38100" dist="38100" dir="2700000" algn="tl">
                    <a:srgbClr val="000000">
                      <a:alpha val="43137"/>
                    </a:srgbClr>
                  </a:outerShdw>
                </a:effectLst>
              </a:rPr>
              <a:t> </a:t>
            </a:r>
            <a:r>
              <a:rPr lang="it-IT" sz="3600" b="1" i="1" dirty="0" err="1">
                <a:effectLst>
                  <a:outerShdw blurRad="38100" dist="38100" dir="2700000" algn="tl">
                    <a:srgbClr val="000000">
                      <a:alpha val="43137"/>
                    </a:srgbClr>
                  </a:outerShdw>
                </a:effectLst>
              </a:rPr>
              <a:t>Integration</a:t>
            </a:r>
            <a:endParaRPr lang="it-IT" sz="3600" b="1" i="1" dirty="0">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FRANCO-GERMAN ARM WRESTLING</a:t>
            </a:r>
          </a:p>
        </p:txBody>
      </p:sp>
      <p:sp>
        <p:nvSpPr>
          <p:cNvPr id="3" name="Segnaposto contenuto 2"/>
          <p:cNvSpPr>
            <a:spLocks noGrp="1"/>
          </p:cNvSpPr>
          <p:nvPr>
            <p:ph idx="1"/>
          </p:nvPr>
        </p:nvSpPr>
        <p:spPr/>
        <p:txBody>
          <a:bodyPr>
            <a:normAutofit fontScale="62500" lnSpcReduction="20000"/>
          </a:bodyPr>
          <a:lstStyle/>
          <a:p>
            <a:pPr algn="ctr">
              <a:buNone/>
            </a:pPr>
            <a:r>
              <a:rPr lang="it-IT" b="1" dirty="0" err="1"/>
              <a:t>Erhard</a:t>
            </a:r>
            <a:r>
              <a:rPr lang="it-IT" b="1" dirty="0"/>
              <a:t> </a:t>
            </a:r>
            <a:r>
              <a:rPr lang="it-IT" b="1" dirty="0" err="1"/>
              <a:t>opposition</a:t>
            </a:r>
            <a:r>
              <a:rPr lang="it-IT" b="1" dirty="0"/>
              <a:t> </a:t>
            </a:r>
            <a:r>
              <a:rPr lang="it-IT" b="1" dirty="0" err="1"/>
              <a:t>to</a:t>
            </a:r>
            <a:r>
              <a:rPr lang="it-IT" b="1" dirty="0"/>
              <a:t> social </a:t>
            </a:r>
            <a:r>
              <a:rPr lang="it-IT" b="1" dirty="0" err="1"/>
              <a:t>harmonization</a:t>
            </a:r>
            <a:endParaRPr lang="it-IT" b="1" dirty="0"/>
          </a:p>
          <a:p>
            <a:pPr algn="ctr">
              <a:buNone/>
            </a:pPr>
            <a:r>
              <a:rPr lang="it-IT" b="1" dirty="0"/>
              <a:t>France </a:t>
            </a:r>
            <a:r>
              <a:rPr lang="it-IT" b="1" dirty="0" err="1"/>
              <a:t>modified</a:t>
            </a:r>
            <a:r>
              <a:rPr lang="it-IT" b="1" dirty="0"/>
              <a:t> </a:t>
            </a:r>
            <a:r>
              <a:rPr lang="it-IT" b="1" dirty="0" err="1"/>
              <a:t>its</a:t>
            </a:r>
            <a:r>
              <a:rPr lang="it-IT" b="1" dirty="0"/>
              <a:t> position a bit</a:t>
            </a:r>
          </a:p>
          <a:p>
            <a:pPr lvl="0"/>
            <a:r>
              <a:rPr lang="en-US" dirty="0"/>
              <a:t>It no longer insisted on leaving the continuation of market integration open after the end of the first phase but now maintained that the transition to the second phase would occur only if the governments had agreed that the goals of the first phase had been achieved. </a:t>
            </a:r>
            <a:endParaRPr lang="it-IT" dirty="0"/>
          </a:p>
          <a:p>
            <a:pPr lvl="0"/>
            <a:r>
              <a:rPr lang="en-US" dirty="0"/>
              <a:t>In return, however, the French demanded that it be possible to retain the system of export assistance and import duties until the French trade deficit had been eliminated and in the event of renewed balance-of-payment difficulties to be able to return to such protective measures. Furthermore, the French wanted to retain the right to postpone the coming into effect of the treaty on the Common Market if the Algerian War continued to generate the exorbitant costs that was the case at that time. This was indeed acceptable to the others. </a:t>
            </a:r>
            <a:endParaRPr lang="it-IT" dirty="0"/>
          </a:p>
          <a:p>
            <a:pPr lvl="0"/>
            <a:r>
              <a:rPr lang="en-US" dirty="0"/>
              <a:t>On the questions of social benefits and of incorporating overseas territories, however, the differences continued to be unbridgeable. </a:t>
            </a:r>
            <a:endParaRPr lang="it-IT" dirty="0"/>
          </a:p>
          <a:p>
            <a:pPr algn="ctr">
              <a:buNone/>
            </a:pPr>
            <a:endParaRPr lang="it-IT"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BRITISH PROPOSAL ON FREE-TRADE </a:t>
            </a:r>
            <a:br>
              <a:rPr lang="it-IT" b="1" dirty="0">
                <a:effectLst>
                  <a:outerShdw blurRad="38100" dist="38100" dir="2700000" algn="tl">
                    <a:srgbClr val="000000">
                      <a:alpha val="43137"/>
                    </a:srgbClr>
                  </a:outerShdw>
                  <a:reflection blurRad="12700" stA="48000" endA="300" endPos="55000" dir="5400000" sy="-90000" algn="bl" rotWithShape="0"/>
                </a:effectLst>
              </a:rPr>
            </a:br>
            <a:r>
              <a:rPr lang="it-IT" sz="2200" b="1" dirty="0">
                <a:effectLst>
                  <a:outerShdw blurRad="38100" dist="38100" dir="2700000" algn="tl">
                    <a:srgbClr val="000000">
                      <a:alpha val="43137"/>
                    </a:srgbClr>
                  </a:outerShdw>
                  <a:reflection blurRad="12700" stA="48000" endA="300" endPos="55000" dir="5400000" sy="-90000" algn="bl" rotWithShape="0"/>
                </a:effectLst>
              </a:rPr>
              <a:t>3 </a:t>
            </a:r>
            <a:r>
              <a:rPr lang="it-IT" sz="2200" b="1" dirty="0" err="1">
                <a:effectLst>
                  <a:outerShdw blurRad="38100" dist="38100" dir="2700000" algn="tl">
                    <a:srgbClr val="000000">
                      <a:alpha val="43137"/>
                    </a:srgbClr>
                  </a:outerShdw>
                  <a:reflection blurRad="12700" stA="48000" endA="300" endPos="55000" dir="5400000" sy="-90000" algn="bl" rotWithShape="0"/>
                </a:effectLst>
              </a:rPr>
              <a:t>october</a:t>
            </a:r>
            <a:r>
              <a:rPr lang="it-IT" sz="2200" b="1" dirty="0">
                <a:effectLst>
                  <a:outerShdw blurRad="38100" dist="38100" dir="2700000" algn="tl">
                    <a:srgbClr val="000000">
                      <a:alpha val="43137"/>
                    </a:srgbClr>
                  </a:outerShdw>
                  <a:reflection blurRad="12700" stA="48000" endA="300" endPos="55000" dir="5400000" sy="-90000" algn="bl" rotWithShape="0"/>
                </a:effectLst>
              </a:rPr>
              <a:t> 1956</a:t>
            </a:r>
          </a:p>
        </p:txBody>
      </p:sp>
      <p:sp>
        <p:nvSpPr>
          <p:cNvPr id="3" name="Segnaposto contenuto 2"/>
          <p:cNvSpPr>
            <a:spLocks noGrp="1"/>
          </p:cNvSpPr>
          <p:nvPr>
            <p:ph idx="1"/>
          </p:nvPr>
        </p:nvSpPr>
        <p:spPr/>
        <p:txBody>
          <a:bodyPr>
            <a:normAutofit fontScale="92500" lnSpcReduction="20000"/>
          </a:bodyPr>
          <a:lstStyle/>
          <a:p>
            <a:pPr algn="ctr">
              <a:buNone/>
            </a:pPr>
            <a:r>
              <a:rPr lang="it-IT" b="1" u="sng" dirty="0"/>
              <a:t>ERHARD JUDGEMENT </a:t>
            </a:r>
          </a:p>
          <a:p>
            <a:pPr algn="ctr">
              <a:buNone/>
            </a:pPr>
            <a:r>
              <a:rPr lang="en-US" b="1" u="sng" dirty="0"/>
              <a:t>“most decisive political and economic initiative for the integration of Europe in years.</a:t>
            </a:r>
            <a:r>
              <a:rPr lang="en-US" dirty="0"/>
              <a:t>” </a:t>
            </a:r>
            <a:endParaRPr lang="en-US" b="1" dirty="0"/>
          </a:p>
          <a:p>
            <a:pPr algn="ctr">
              <a:buNone/>
            </a:pPr>
            <a:endParaRPr lang="en-US" b="1" u="sng" dirty="0"/>
          </a:p>
          <a:p>
            <a:pPr algn="ctr">
              <a:buNone/>
            </a:pPr>
            <a:r>
              <a:rPr lang="en-US" b="1" u="sng" dirty="0"/>
              <a:t>Adenauer’s approach to counterbalance Erhard’s activism</a:t>
            </a:r>
          </a:p>
          <a:p>
            <a:pPr algn="ctr">
              <a:buNone/>
            </a:pPr>
            <a:r>
              <a:rPr lang="en-US" dirty="0"/>
              <a:t>Politics first and foremost </a:t>
            </a:r>
          </a:p>
          <a:p>
            <a:pPr algn="ctr">
              <a:buNone/>
            </a:pPr>
            <a:r>
              <a:rPr lang="en-US" b="1" dirty="0"/>
              <a:t>The impossibility to break with France </a:t>
            </a:r>
          </a:p>
          <a:p>
            <a:pPr algn="ctr">
              <a:buNone/>
            </a:pPr>
            <a:r>
              <a:rPr lang="en-US" b="1" dirty="0"/>
              <a:t>On 3 November</a:t>
            </a:r>
            <a:r>
              <a:rPr lang="en-US" dirty="0"/>
              <a:t>, Adenauer announced that he himself would go to Paris in order to talk to </a:t>
            </a:r>
            <a:r>
              <a:rPr lang="en-US" dirty="0" err="1"/>
              <a:t>Mollet</a:t>
            </a:r>
            <a:endParaRPr lang="it-IT" dirty="0"/>
          </a:p>
          <a:p>
            <a:pPr algn="ctr">
              <a:buNone/>
            </a:pPr>
            <a:endParaRPr lang="it-IT"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SUEZ CRISIS – COLD WAR AGAIN</a:t>
            </a:r>
          </a:p>
        </p:txBody>
      </p:sp>
      <p:sp>
        <p:nvSpPr>
          <p:cNvPr id="3" name="Segnaposto contenuto 2"/>
          <p:cNvSpPr>
            <a:spLocks noGrp="1"/>
          </p:cNvSpPr>
          <p:nvPr>
            <p:ph idx="1"/>
          </p:nvPr>
        </p:nvSpPr>
        <p:spPr/>
        <p:txBody>
          <a:bodyPr/>
          <a:lstStyle/>
          <a:p>
            <a:pPr algn="ctr">
              <a:buNone/>
            </a:pPr>
            <a:endParaRPr lang="it-IT" b="1" u="sng" dirty="0"/>
          </a:p>
          <a:p>
            <a:pPr algn="ctr">
              <a:buNone/>
            </a:pPr>
            <a:r>
              <a:rPr lang="it-IT" b="1" u="sng" dirty="0" err="1"/>
              <a:t>Us</a:t>
            </a:r>
            <a:r>
              <a:rPr lang="it-IT" b="1" u="sng" dirty="0"/>
              <a:t> and Soviet </a:t>
            </a:r>
            <a:r>
              <a:rPr lang="it-IT" b="1" u="sng" dirty="0" err="1"/>
              <a:t>Union</a:t>
            </a:r>
            <a:r>
              <a:rPr lang="it-IT" b="1" u="sng" dirty="0"/>
              <a:t> </a:t>
            </a:r>
            <a:r>
              <a:rPr lang="it-IT" b="1" u="sng" dirty="0" err="1"/>
              <a:t>attitude</a:t>
            </a:r>
            <a:r>
              <a:rPr lang="it-IT" b="1" u="sng" dirty="0"/>
              <a:t> in Suez </a:t>
            </a:r>
            <a:r>
              <a:rPr lang="it-IT" b="1" u="sng" dirty="0" err="1"/>
              <a:t>Crisis</a:t>
            </a:r>
            <a:r>
              <a:rPr lang="it-IT" b="1" u="sng" dirty="0"/>
              <a:t> </a:t>
            </a:r>
            <a:r>
              <a:rPr lang="it-IT" b="1" u="sng" dirty="0" err="1"/>
              <a:t>pushed</a:t>
            </a:r>
            <a:r>
              <a:rPr lang="it-IT" b="1" u="sng" dirty="0"/>
              <a:t> </a:t>
            </a:r>
            <a:r>
              <a:rPr lang="it-IT" b="1" u="sng" dirty="0" err="1"/>
              <a:t>Mollet</a:t>
            </a:r>
            <a:r>
              <a:rPr lang="it-IT" b="1" u="sng" dirty="0"/>
              <a:t> in the direction </a:t>
            </a:r>
            <a:r>
              <a:rPr lang="it-IT" b="1" u="sng" dirty="0" err="1"/>
              <a:t>of</a:t>
            </a:r>
            <a:r>
              <a:rPr lang="it-IT" b="1" u="sng" dirty="0"/>
              <a:t> </a:t>
            </a:r>
          </a:p>
          <a:p>
            <a:pPr algn="ctr">
              <a:buNone/>
            </a:pPr>
            <a:r>
              <a:rPr lang="it-IT" b="1" u="sng" dirty="0" err="1"/>
              <a:t>European</a:t>
            </a:r>
            <a:r>
              <a:rPr lang="it-IT" b="1" u="sng" dirty="0"/>
              <a:t> </a:t>
            </a:r>
            <a:r>
              <a:rPr lang="it-IT" b="1" u="sng" dirty="0" err="1"/>
              <a:t>Integration</a:t>
            </a:r>
            <a:r>
              <a:rPr lang="it-IT" b="1" u="sng" dirty="0"/>
              <a:t> and on the </a:t>
            </a:r>
            <a:r>
              <a:rPr lang="it-IT" b="1" u="sng" dirty="0" err="1"/>
              <a:t>need</a:t>
            </a:r>
            <a:r>
              <a:rPr lang="it-IT" b="1" u="sng" dirty="0"/>
              <a:t> </a:t>
            </a:r>
            <a:r>
              <a:rPr lang="it-IT" b="1" u="sng" dirty="0" err="1"/>
              <a:t>of</a:t>
            </a:r>
            <a:r>
              <a:rPr lang="it-IT" b="1" u="sng" dirty="0"/>
              <a:t> </a:t>
            </a:r>
            <a:r>
              <a:rPr lang="it-IT" b="1" u="sng" dirty="0" err="1"/>
              <a:t>finding</a:t>
            </a:r>
            <a:r>
              <a:rPr lang="it-IT" b="1" u="sng" dirty="0"/>
              <a:t> a compromise </a:t>
            </a:r>
            <a:r>
              <a:rPr lang="it-IT" b="1" u="sng" dirty="0" err="1"/>
              <a:t>with</a:t>
            </a:r>
            <a:r>
              <a:rPr lang="it-IT" b="1" u="sng" dirty="0"/>
              <a:t> West </a:t>
            </a:r>
            <a:r>
              <a:rPr lang="it-IT" b="1" u="sng" dirty="0" err="1"/>
              <a:t>Germany</a:t>
            </a:r>
            <a:endParaRPr lang="it-IT" b="1" u="sng" dirty="0"/>
          </a:p>
          <a:p>
            <a:pPr algn="ctr">
              <a:buNone/>
            </a:pPr>
            <a:endParaRPr lang="it-IT" b="1" u="sng" dirty="0"/>
          </a:p>
          <a:p>
            <a:pPr algn="ctr">
              <a:buNone/>
            </a:pPr>
            <a:endParaRPr lang="it-IT" b="1" u="sng" dirty="0"/>
          </a:p>
          <a:p>
            <a:pPr algn="ctr">
              <a:buNone/>
            </a:pPr>
            <a:endParaRPr lang="it-IT" b="1" u="sng"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COMPROMISE PACKAGE</a:t>
            </a:r>
          </a:p>
        </p:txBody>
      </p:sp>
      <p:sp>
        <p:nvSpPr>
          <p:cNvPr id="3" name="Segnaposto contenuto 2"/>
          <p:cNvSpPr>
            <a:spLocks noGrp="1"/>
          </p:cNvSpPr>
          <p:nvPr>
            <p:ph idx="1"/>
          </p:nvPr>
        </p:nvSpPr>
        <p:spPr/>
        <p:txBody>
          <a:bodyPr>
            <a:normAutofit fontScale="70000" lnSpcReduction="20000"/>
          </a:bodyPr>
          <a:lstStyle/>
          <a:p>
            <a:pPr algn="ctr">
              <a:buNone/>
            </a:pPr>
            <a:r>
              <a:rPr lang="en-US" dirty="0"/>
              <a:t>A group of experts, led on the French side by </a:t>
            </a:r>
            <a:r>
              <a:rPr lang="en-US" b="1" dirty="0"/>
              <a:t>Robert </a:t>
            </a:r>
            <a:r>
              <a:rPr lang="en-US" b="1" dirty="0" err="1"/>
              <a:t>Marjolin</a:t>
            </a:r>
            <a:r>
              <a:rPr lang="en-US" dirty="0"/>
              <a:t> and on the West German side by </a:t>
            </a:r>
            <a:r>
              <a:rPr lang="en-US" b="1" dirty="0"/>
              <a:t>Karl </a:t>
            </a:r>
            <a:r>
              <a:rPr lang="en-US" b="1" dirty="0" err="1"/>
              <a:t>Carstens</a:t>
            </a:r>
            <a:r>
              <a:rPr lang="en-US" dirty="0"/>
              <a:t>, </a:t>
            </a:r>
            <a:r>
              <a:rPr lang="en-US" b="1" dirty="0"/>
              <a:t>negotiated a compromise formula</a:t>
            </a:r>
            <a:r>
              <a:rPr lang="en-US" dirty="0"/>
              <a:t> that transformed the </a:t>
            </a:r>
            <a:r>
              <a:rPr lang="en-US" b="1" dirty="0"/>
              <a:t>harmonization of social benefits</a:t>
            </a:r>
            <a:r>
              <a:rPr lang="en-US" dirty="0"/>
              <a:t> into a vague declaration of intent: </a:t>
            </a:r>
            <a:endParaRPr lang="it-IT" dirty="0"/>
          </a:p>
          <a:p>
            <a:pPr lvl="0"/>
            <a:r>
              <a:rPr lang="en-US" dirty="0"/>
              <a:t>National legislation and the effects of the Common Market itself would by the end of the first phase make possible a harmonization of the workweek along French lines; </a:t>
            </a:r>
            <a:endParaRPr lang="it-IT" dirty="0"/>
          </a:p>
          <a:p>
            <a:pPr lvl="0"/>
            <a:r>
              <a:rPr lang="en-US" dirty="0"/>
              <a:t>if that was not achieved, then the Commission of the Community would be entitled to add protective clauses to the benefit of disadvantaged industries. </a:t>
            </a:r>
            <a:endParaRPr lang="it-IT" dirty="0"/>
          </a:p>
          <a:p>
            <a:pPr lvl="0"/>
            <a:r>
              <a:rPr lang="en-US" b="1" dirty="0"/>
              <a:t>On the basis of this agreement</a:t>
            </a:r>
            <a:r>
              <a:rPr lang="en-US" dirty="0"/>
              <a:t>, the group once again confirmed the compromises on the issue of compensatory payments and the modalities of transition to the second phase, which had already been discussed at the foreign ministers meeting. </a:t>
            </a:r>
            <a:endParaRPr lang="it-IT" dirty="0"/>
          </a:p>
          <a:p>
            <a:pPr>
              <a:buNone/>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MOLLET INTERNAL USE OF SUEZ CRISIS</a:t>
            </a:r>
          </a:p>
        </p:txBody>
      </p:sp>
      <p:sp>
        <p:nvSpPr>
          <p:cNvPr id="3" name="Segnaposto contenuto 2"/>
          <p:cNvSpPr>
            <a:spLocks noGrp="1"/>
          </p:cNvSpPr>
          <p:nvPr>
            <p:ph idx="1"/>
          </p:nvPr>
        </p:nvSpPr>
        <p:spPr/>
        <p:txBody>
          <a:bodyPr>
            <a:normAutofit fontScale="92500" lnSpcReduction="10000"/>
          </a:bodyPr>
          <a:lstStyle/>
          <a:p>
            <a:pPr lvl="0"/>
            <a:r>
              <a:rPr lang="en-US" b="1" dirty="0" err="1"/>
              <a:t>Mollet</a:t>
            </a:r>
            <a:r>
              <a:rPr lang="en-US" b="1" dirty="0"/>
              <a:t> prevailed in the cabinet</a:t>
            </a:r>
            <a:r>
              <a:rPr lang="en-US" dirty="0"/>
              <a:t>—which was very impressed by the solidarity shown by Adenauer during the Suez Crisis—with a resolution to have the treaty on the Economic Community completed as quickly as possible </a:t>
            </a:r>
            <a:endParaRPr lang="it-IT" dirty="0"/>
          </a:p>
          <a:p>
            <a:pPr lvl="0"/>
            <a:r>
              <a:rPr lang="en-US" b="1" dirty="0"/>
              <a:t>At the same time, he began to prepare the Parliament as well as the public systematically</a:t>
            </a:r>
            <a:r>
              <a:rPr lang="en-US" dirty="0"/>
              <a:t> as to the necessity of </a:t>
            </a:r>
            <a:r>
              <a:rPr lang="en-US" b="1" dirty="0"/>
              <a:t>both treaties</a:t>
            </a:r>
            <a:r>
              <a:rPr lang="en-US" dirty="0"/>
              <a:t> by presenting them as means through which such humiliations for France could be avoided in the</a:t>
            </a:r>
            <a:endParaRPr lang="it-IT" dirty="0"/>
          </a:p>
          <a:p>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MOLLET’S EUROPE</a:t>
            </a:r>
          </a:p>
        </p:txBody>
      </p:sp>
      <p:sp>
        <p:nvSpPr>
          <p:cNvPr id="3" name="Segnaposto contenuto 2"/>
          <p:cNvSpPr>
            <a:spLocks noGrp="1"/>
          </p:cNvSpPr>
          <p:nvPr>
            <p:ph idx="1"/>
          </p:nvPr>
        </p:nvSpPr>
        <p:spPr/>
        <p:txBody>
          <a:bodyPr>
            <a:normAutofit/>
          </a:bodyPr>
          <a:lstStyle/>
          <a:p>
            <a:pPr algn="ctr">
              <a:buNone/>
            </a:pPr>
            <a:r>
              <a:rPr lang="en-US" b="1" u="sng" dirty="0">
                <a:effectLst>
                  <a:outerShdw blurRad="38100" dist="38100" dir="2700000" algn="tl">
                    <a:srgbClr val="000000">
                      <a:alpha val="43137"/>
                    </a:srgbClr>
                  </a:outerShdw>
                </a:effectLst>
              </a:rPr>
              <a:t>EUROPE PRESENTED AS A WAY TO CONTRAST</a:t>
            </a:r>
          </a:p>
          <a:p>
            <a:pPr algn="ctr">
              <a:buNone/>
            </a:pPr>
            <a:endParaRPr lang="it-IT" b="1" u="sng" dirty="0">
              <a:effectLst>
                <a:outerShdw blurRad="38100" dist="38100" dir="2700000" algn="tl">
                  <a:srgbClr val="000000">
                    <a:alpha val="43137"/>
                  </a:srgbClr>
                </a:outerShdw>
              </a:effectLst>
            </a:endParaRPr>
          </a:p>
          <a:p>
            <a:pPr lvl="0"/>
            <a:r>
              <a:rPr lang="en-US" dirty="0"/>
              <a:t>Dependency on Arab oil (</a:t>
            </a:r>
            <a:r>
              <a:rPr lang="en-US" dirty="0" err="1"/>
              <a:t>Euratom</a:t>
            </a:r>
            <a:r>
              <a:rPr lang="en-US" dirty="0"/>
              <a:t>)</a:t>
            </a:r>
          </a:p>
          <a:p>
            <a:pPr lvl="0"/>
            <a:endParaRPr lang="it-IT" dirty="0"/>
          </a:p>
          <a:p>
            <a:pPr lvl="0"/>
            <a:r>
              <a:rPr lang="en-US" dirty="0"/>
              <a:t>Dependency from US and in general the first creation of </a:t>
            </a:r>
            <a:r>
              <a:rPr lang="en-US" b="1" dirty="0"/>
              <a:t>a third force between</a:t>
            </a:r>
            <a:r>
              <a:rPr lang="en-US" dirty="0"/>
              <a:t> the </a:t>
            </a:r>
            <a:r>
              <a:rPr lang="en-US"/>
              <a:t>two superpowers</a:t>
            </a:r>
            <a:endParaRPr lang="it-IT" dirty="0"/>
          </a:p>
          <a:p>
            <a:pPr>
              <a:buNone/>
            </a:pP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E28FD3-07C3-4DCB-BF59-3826558314FE}"/>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EEC SIGNATURE – 25 MARCH 1957</a:t>
            </a:r>
          </a:p>
        </p:txBody>
      </p:sp>
      <p:sp>
        <p:nvSpPr>
          <p:cNvPr id="3" name="Segnaposto contenuto 2">
            <a:extLst>
              <a:ext uri="{FF2B5EF4-FFF2-40B4-BE49-F238E27FC236}">
                <a16:creationId xmlns:a16="http://schemas.microsoft.com/office/drawing/2014/main" id="{070E1B69-FB14-452A-9C20-58365CA07E24}"/>
              </a:ext>
            </a:extLst>
          </p:cNvPr>
          <p:cNvSpPr>
            <a:spLocks noGrp="1"/>
          </p:cNvSpPr>
          <p:nvPr>
            <p:ph idx="1"/>
          </p:nvPr>
        </p:nvSpPr>
        <p:spPr/>
        <p:txBody>
          <a:bodyPr/>
          <a:lstStyle/>
          <a:p>
            <a:pPr marL="0" indent="0" algn="ctr">
              <a:lnSpc>
                <a:spcPct val="115000"/>
              </a:lnSpc>
              <a:spcAft>
                <a:spcPts val="1000"/>
              </a:spcAft>
              <a:buNone/>
            </a:pPr>
            <a:r>
              <a:rPr lang="en-US" b="1" dirty="0">
                <a:effectLst/>
                <a:latin typeface="Calibri" panose="020F0502020204030204" pitchFamily="34" charset="0"/>
                <a:ea typeface="Calibri" panose="020F0502020204030204" pitchFamily="34" charset="0"/>
                <a:cs typeface="Times New Roman" panose="02020603050405020304" pitchFamily="18" charset="0"/>
              </a:rPr>
              <a:t>TWO MAIN OBJECTIVES FOR EEC</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n-US" sz="2400" dirty="0">
                <a:effectLst/>
                <a:latin typeface="Calibri" panose="020F0502020204030204" pitchFamily="34" charset="0"/>
                <a:ea typeface="Calibri" panose="020F0502020204030204" pitchFamily="34" charset="0"/>
                <a:cs typeface="Times New Roman" panose="02020603050405020304" pitchFamily="18" charset="0"/>
              </a:rPr>
              <a:t>TO ELIMINATE ALL INTERNAL TARIFFS FOR TRADE AND IN THE FUTURE TO OBTAIN FREEDOM OF CIRCULATION FOR GOODS AND CAPITALS (AND ALSO PEOPLE, IN PARTICULAR WORKERS)</a:t>
            </a:r>
          </a:p>
          <a:p>
            <a:pPr marL="0" indent="0" algn="ctr">
              <a:lnSpc>
                <a:spcPct val="115000"/>
              </a:lnSpc>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TO OBTAIN A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COMMERCIAL POLICY </a:t>
            </a:r>
            <a:r>
              <a:rPr lang="en-US" sz="2400" dirty="0">
                <a:effectLst/>
                <a:latin typeface="Calibri" panose="020F0502020204030204" pitchFamily="34" charset="0"/>
                <a:ea typeface="Calibri" panose="020F0502020204030204" pitchFamily="34" charset="0"/>
                <a:cs typeface="Times New Roman" panose="02020603050405020304" pitchFamily="18" charset="0"/>
              </a:rPr>
              <a:t>TOWARDS THE REST OF THE WORLD CREATING A COMMON CUSTOM TARIFF TO PROTECT FROM EXTERNAL COMPETITION INTERNAL PRODUCERS</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50910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E0B324-96A8-43C6-B697-9CDCFA9BD3B1}"/>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EEC SIGNATURE – 25 MARCH 1957</a:t>
            </a:r>
            <a:endParaRPr lang="it-IT" dirty="0"/>
          </a:p>
        </p:txBody>
      </p:sp>
      <p:sp>
        <p:nvSpPr>
          <p:cNvPr id="3" name="Segnaposto contenuto 2">
            <a:extLst>
              <a:ext uri="{FF2B5EF4-FFF2-40B4-BE49-F238E27FC236}">
                <a16:creationId xmlns:a16="http://schemas.microsoft.com/office/drawing/2014/main" id="{C8515740-597C-4C90-A51E-4FB9E43CA60E}"/>
              </a:ext>
            </a:extLst>
          </p:cNvPr>
          <p:cNvSpPr>
            <a:spLocks noGrp="1"/>
          </p:cNvSpPr>
          <p:nvPr>
            <p:ph idx="1"/>
          </p:nvPr>
        </p:nvSpPr>
        <p:spPr/>
        <p:txBody>
          <a:bodyPr/>
          <a:lstStyle/>
          <a:p>
            <a:pPr marL="0" indent="0" algn="ctr">
              <a:lnSpc>
                <a:spcPct val="115000"/>
              </a:lnSpc>
              <a:spcAft>
                <a:spcPts val="1000"/>
              </a:spcAft>
              <a:buNone/>
            </a:pPr>
            <a:r>
              <a:rPr lang="en-US" b="1" dirty="0">
                <a:effectLst/>
                <a:latin typeface="Calibri" panose="020F0502020204030204" pitchFamily="34" charset="0"/>
                <a:ea typeface="Calibri" panose="020F0502020204030204" pitchFamily="34" charset="0"/>
                <a:cs typeface="Times New Roman" panose="02020603050405020304" pitchFamily="18" charset="0"/>
              </a:rPr>
              <a:t>INSTITUTIONS</a:t>
            </a:r>
            <a:endParaRPr lang="it-IT"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000" dirty="0">
                <a:effectLst/>
                <a:latin typeface="Calibri" panose="020F0502020204030204" pitchFamily="34" charset="0"/>
                <a:ea typeface="Calibri" panose="020F0502020204030204" pitchFamily="34" charset="0"/>
                <a:cs typeface="Times New Roman" panose="02020603050405020304" pitchFamily="18" charset="0"/>
              </a:rPr>
              <a:t>Semi-executive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Commission</a:t>
            </a:r>
            <a:r>
              <a:rPr lang="en-US" sz="2000" dirty="0">
                <a:effectLst/>
                <a:latin typeface="Calibri" panose="020F0502020204030204" pitchFamily="34" charset="0"/>
                <a:ea typeface="Calibri" panose="020F0502020204030204" pitchFamily="34" charset="0"/>
                <a:cs typeface="Times New Roman" panose="02020603050405020304" pitchFamily="18" charset="0"/>
              </a:rPr>
              <a:t> composed by nine members; most important power: to propose directives to the Council of ministers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000" b="1" dirty="0">
                <a:effectLst/>
                <a:latin typeface="Calibri" panose="020F0502020204030204" pitchFamily="34" charset="0"/>
                <a:ea typeface="Calibri" panose="020F0502020204030204" pitchFamily="34" charset="0"/>
                <a:cs typeface="Times New Roman" panose="02020603050405020304" pitchFamily="18" charset="0"/>
              </a:rPr>
              <a:t>Council of ministers </a:t>
            </a:r>
            <a:r>
              <a:rPr lang="en-US" sz="2000" dirty="0">
                <a:effectLst/>
                <a:latin typeface="Calibri" panose="020F0502020204030204" pitchFamily="34" charset="0"/>
                <a:ea typeface="Calibri" panose="020F0502020204030204" pitchFamily="34" charset="0"/>
                <a:cs typeface="Times New Roman" panose="02020603050405020304" pitchFamily="18" charset="0"/>
              </a:rPr>
              <a:t>six members, one for each countries based on a weighted voting system; this was the symbol of the intergovernmental approach </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000" dirty="0">
                <a:effectLst/>
                <a:latin typeface="Calibri" panose="020F0502020204030204" pitchFamily="34" charset="0"/>
                <a:ea typeface="Calibri" panose="020F0502020204030204" pitchFamily="34" charset="0"/>
                <a:cs typeface="Times New Roman" panose="02020603050405020304" pitchFamily="18" charset="0"/>
              </a:rPr>
              <a:t>A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Parliamentary Assembly</a:t>
            </a:r>
            <a:r>
              <a:rPr lang="en-US" sz="2000" dirty="0">
                <a:effectLst/>
                <a:latin typeface="Calibri" panose="020F0502020204030204" pitchFamily="34" charset="0"/>
                <a:ea typeface="Calibri" panose="020F0502020204030204" pitchFamily="34" charset="0"/>
                <a:cs typeface="Times New Roman" panose="02020603050405020304" pitchFamily="18" charset="0"/>
              </a:rPr>
              <a:t>, composed by 142 members, only with advisory capacities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Court of Justice </a:t>
            </a:r>
            <a:r>
              <a:rPr lang="en-US" sz="2000" dirty="0">
                <a:effectLst/>
                <a:latin typeface="Calibri" panose="020F0502020204030204" pitchFamily="34" charset="0"/>
                <a:ea typeface="Calibri" panose="020F0502020204030204" pitchFamily="34" charset="0"/>
                <a:cs typeface="Times New Roman" panose="02020603050405020304" pitchFamily="18" charset="0"/>
              </a:rPr>
              <a:t>that as the power to interpretation of the Treaties and also the power to arbitrate disputes inside EEC and also inside ECSC</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183714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err="1">
                <a:effectLst>
                  <a:outerShdw blurRad="38100" dist="38100" dir="2700000" algn="tl">
                    <a:srgbClr val="000000">
                      <a:alpha val="43137"/>
                    </a:srgbClr>
                  </a:outerShdw>
                  <a:reflection blurRad="12700" stA="48000" endA="300" endPos="55000" dir="5400000" sy="-90000" algn="bl" rotWithShape="0"/>
                </a:effectLst>
              </a:rPr>
              <a:t>Ideas</a:t>
            </a:r>
            <a:r>
              <a:rPr lang="it-IT" b="1" dirty="0">
                <a:effectLst>
                  <a:outerShdw blurRad="38100" dist="38100" dir="2700000" algn="tl">
                    <a:srgbClr val="000000">
                      <a:alpha val="43137"/>
                    </a:srgbClr>
                  </a:outerShdw>
                  <a:reflection blurRad="12700" stA="48000" endA="300" endPos="55000" dir="5400000" sy="-90000" algn="bl" rotWithShape="0"/>
                </a:effectLst>
              </a:rPr>
              <a:t> </a:t>
            </a:r>
            <a:r>
              <a:rPr lang="it-IT" b="1" dirty="0" err="1">
                <a:effectLst>
                  <a:outerShdw blurRad="38100" dist="38100" dir="2700000" algn="tl">
                    <a:srgbClr val="000000">
                      <a:alpha val="43137"/>
                    </a:srgbClr>
                  </a:outerShdw>
                  <a:reflection blurRad="12700" stA="48000" endA="300" endPos="55000" dir="5400000" sy="-90000" algn="bl" rotWithShape="0"/>
                </a:effectLst>
              </a:rPr>
              <a:t>for</a:t>
            </a:r>
            <a:r>
              <a:rPr lang="it-IT" b="1" dirty="0">
                <a:effectLst>
                  <a:outerShdw blurRad="38100" dist="38100" dir="2700000" algn="tl">
                    <a:srgbClr val="000000">
                      <a:alpha val="43137"/>
                    </a:srgbClr>
                  </a:outerShdw>
                  <a:reflection blurRad="12700" stA="48000" endA="300" endPos="55000" dir="5400000" sy="-90000" algn="bl" rotWithShape="0"/>
                </a:effectLst>
              </a:rPr>
              <a:t> a </a:t>
            </a:r>
            <a:r>
              <a:rPr lang="it-IT" b="1" dirty="0" err="1">
                <a:effectLst>
                  <a:outerShdw blurRad="38100" dist="38100" dir="2700000" algn="tl">
                    <a:srgbClr val="000000">
                      <a:alpha val="43137"/>
                    </a:srgbClr>
                  </a:outerShdw>
                  <a:reflection blurRad="12700" stA="48000" endA="300" endPos="55000" dir="5400000" sy="-90000" algn="bl" rotWithShape="0"/>
                </a:effectLst>
              </a:rPr>
              <a:t>relaunch</a:t>
            </a:r>
            <a:endParaRPr lang="it-IT" b="1"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Segnaposto contenuto 2"/>
          <p:cNvSpPr>
            <a:spLocks noGrp="1"/>
          </p:cNvSpPr>
          <p:nvPr>
            <p:ph idx="1"/>
          </p:nvPr>
        </p:nvSpPr>
        <p:spPr/>
        <p:txBody>
          <a:bodyPr>
            <a:normAutofit/>
          </a:bodyPr>
          <a:lstStyle/>
          <a:p>
            <a:r>
              <a:rPr lang="en-US" b="1" dirty="0"/>
              <a:t>Jean Monnet</a:t>
            </a:r>
            <a:r>
              <a:rPr lang="en-US" dirty="0"/>
              <a:t> placed his hopes especially integration of </a:t>
            </a:r>
            <a:r>
              <a:rPr lang="en-US" b="1" dirty="0"/>
              <a:t>nuclear energy</a:t>
            </a:r>
            <a:endParaRPr lang="it-IT" dirty="0"/>
          </a:p>
          <a:p>
            <a:r>
              <a:rPr lang="en-US" b="1" dirty="0"/>
              <a:t>Spaak</a:t>
            </a:r>
            <a:r>
              <a:rPr lang="en-US" dirty="0"/>
              <a:t> proposed that a delegate conference of the Six had to be organized to discuss the expansion of </a:t>
            </a:r>
            <a:r>
              <a:rPr lang="en-US" b="1" dirty="0"/>
              <a:t>economic integration</a:t>
            </a:r>
            <a:r>
              <a:rPr lang="en-US" dirty="0"/>
              <a:t>. As goals: the </a:t>
            </a:r>
            <a:r>
              <a:rPr lang="en-US" b="1" dirty="0"/>
              <a:t>other energy sectors as well as transport</a:t>
            </a:r>
            <a:r>
              <a:rPr lang="en-US" dirty="0"/>
              <a:t>, </a:t>
            </a:r>
          </a:p>
          <a:p>
            <a:r>
              <a:rPr lang="en-US" b="1" dirty="0"/>
              <a:t>Dutch Foreign Minister Jan Willem </a:t>
            </a:r>
            <a:r>
              <a:rPr lang="en-US" b="1" dirty="0" err="1"/>
              <a:t>Beyen</a:t>
            </a:r>
            <a:r>
              <a:rPr lang="en-US" dirty="0"/>
              <a:t>: from the custom union to the Common Market</a:t>
            </a: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reflection blurRad="12700" stA="48000" endA="300" endPos="55000" dir="5400000" sy="-90000" algn="bl" rotWithShape="0"/>
                </a:effectLst>
              </a:rPr>
              <a:t>FRENCH OPPOSITION</a:t>
            </a:r>
          </a:p>
        </p:txBody>
      </p:sp>
      <p:sp>
        <p:nvSpPr>
          <p:cNvPr id="3" name="Segnaposto contenuto 2"/>
          <p:cNvSpPr>
            <a:spLocks noGrp="1"/>
          </p:cNvSpPr>
          <p:nvPr>
            <p:ph idx="1"/>
          </p:nvPr>
        </p:nvSpPr>
        <p:spPr/>
        <p:txBody>
          <a:bodyPr>
            <a:normAutofit fontScale="92500" lnSpcReduction="20000"/>
          </a:bodyPr>
          <a:lstStyle/>
          <a:p>
            <a:pPr algn="ctr">
              <a:buNone/>
            </a:pPr>
            <a:r>
              <a:rPr lang="en-US" b="1" u="sng" dirty="0"/>
              <a:t>French opposition to the Common Market had increased</a:t>
            </a:r>
          </a:p>
          <a:p>
            <a:r>
              <a:rPr lang="en-US" dirty="0"/>
              <a:t>fear of the sell-off of economic sectors that were not yet competitive </a:t>
            </a:r>
          </a:p>
          <a:p>
            <a:r>
              <a:rPr lang="en-US" dirty="0"/>
              <a:t>widespread aversion to supra-nationality</a:t>
            </a:r>
          </a:p>
          <a:p>
            <a:r>
              <a:rPr lang="en-US" dirty="0"/>
              <a:t>a project that threatened to draw unanimous protest of all trade and workers’ organizations </a:t>
            </a:r>
          </a:p>
          <a:p>
            <a:r>
              <a:rPr lang="en-US" dirty="0"/>
              <a:t>Only portion that the government did endorse was the plan for a community for civilian use of nuclear energy </a:t>
            </a:r>
            <a:endParaRPr lang="it-IT" dirty="0"/>
          </a:p>
          <a:p>
            <a:pPr>
              <a:buNone/>
            </a:pP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GERMAN DIFFERENT POSITIONS</a:t>
            </a:r>
          </a:p>
        </p:txBody>
      </p:sp>
      <p:sp>
        <p:nvSpPr>
          <p:cNvPr id="3" name="Segnaposto contenuto 2"/>
          <p:cNvSpPr>
            <a:spLocks noGrp="1"/>
          </p:cNvSpPr>
          <p:nvPr>
            <p:ph idx="1"/>
          </p:nvPr>
        </p:nvSpPr>
        <p:spPr/>
        <p:txBody>
          <a:bodyPr>
            <a:normAutofit fontScale="92500"/>
          </a:bodyPr>
          <a:lstStyle/>
          <a:p>
            <a:r>
              <a:rPr lang="en-US" b="1" dirty="0"/>
              <a:t>Economy Minister Ludwig Erhard, </a:t>
            </a:r>
            <a:r>
              <a:rPr lang="en-US" dirty="0"/>
              <a:t>saw in the customs union of the Six only an impediment to a worldwide system of free trade that suited the export interests of the West German economy.</a:t>
            </a:r>
          </a:p>
          <a:p>
            <a:r>
              <a:rPr lang="en-US" b="1" dirty="0"/>
              <a:t>Chancellor Adenauer</a:t>
            </a:r>
            <a:r>
              <a:rPr lang="en-US" dirty="0"/>
              <a:t>, who viewed the integration of the Federal Republic into the West as still much too uncertain, was in favor of continuing political integration so as to secure West German integration over the long term. </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MONNET’S FIRST DRAFT – 13 APRIL 1955</a:t>
            </a:r>
          </a:p>
        </p:txBody>
      </p:sp>
      <p:sp>
        <p:nvSpPr>
          <p:cNvPr id="3" name="Segnaposto contenuto 2"/>
          <p:cNvSpPr>
            <a:spLocks noGrp="1"/>
          </p:cNvSpPr>
          <p:nvPr>
            <p:ph idx="1"/>
          </p:nvPr>
        </p:nvSpPr>
        <p:spPr/>
        <p:txBody>
          <a:bodyPr>
            <a:normAutofit fontScale="85000" lnSpcReduction="10000"/>
          </a:bodyPr>
          <a:lstStyle/>
          <a:p>
            <a:pPr algn="ctr">
              <a:buNone/>
            </a:pPr>
            <a:r>
              <a:rPr lang="en-US" b="1" u="sng" dirty="0"/>
              <a:t>The delegate conference proposed by Spaak for expanding the tasks of the Community should work out treaty texts </a:t>
            </a:r>
            <a:endParaRPr lang="it-IT" b="1" u="sng" dirty="0"/>
          </a:p>
          <a:p>
            <a:pPr lvl="0"/>
            <a:r>
              <a:rPr lang="en-US" dirty="0"/>
              <a:t>in the areas of transport, energy, and nuclear energy </a:t>
            </a:r>
            <a:endParaRPr lang="it-IT" dirty="0"/>
          </a:p>
          <a:p>
            <a:pPr lvl="0"/>
            <a:r>
              <a:rPr lang="en-US" dirty="0"/>
              <a:t>in a second step a general integration of the economy should be determined. </a:t>
            </a:r>
            <a:endParaRPr lang="it-IT" dirty="0"/>
          </a:p>
          <a:p>
            <a:r>
              <a:rPr lang="en-US" dirty="0"/>
              <a:t>with an eye to French resistance, he added that there of course must be </a:t>
            </a:r>
            <a:r>
              <a:rPr lang="en-US" b="1" dirty="0"/>
              <a:t>transition regulations </a:t>
            </a:r>
            <a:r>
              <a:rPr lang="en-US" dirty="0"/>
              <a:t>regarding the Economic Community, and that there must be a </a:t>
            </a:r>
            <a:r>
              <a:rPr lang="en-US" b="1" dirty="0"/>
              <a:t>social fund </a:t>
            </a:r>
            <a:r>
              <a:rPr lang="en-US" dirty="0"/>
              <a:t>along with an investment fund in order to shape the unification in a </a:t>
            </a:r>
            <a:r>
              <a:rPr lang="en-US" b="1" dirty="0"/>
              <a:t>social suitable way</a:t>
            </a:r>
            <a:r>
              <a:rPr lang="en-US" dirty="0"/>
              <a:t>. </a:t>
            </a:r>
            <a:endParaRPr lang="it-IT" dirty="0"/>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MESSINA CONFERENCE 1-3 JUNE 1955</a:t>
            </a:r>
          </a:p>
        </p:txBody>
      </p:sp>
      <p:sp>
        <p:nvSpPr>
          <p:cNvPr id="3" name="Segnaposto contenuto 2"/>
          <p:cNvSpPr>
            <a:spLocks noGrp="1"/>
          </p:cNvSpPr>
          <p:nvPr>
            <p:ph idx="1"/>
          </p:nvPr>
        </p:nvSpPr>
        <p:spPr/>
        <p:txBody>
          <a:bodyPr>
            <a:normAutofit fontScale="92500"/>
          </a:bodyPr>
          <a:lstStyle/>
          <a:p>
            <a:pPr algn="ctr">
              <a:buNone/>
            </a:pPr>
            <a:r>
              <a:rPr lang="en-US" b="1" u="sng" dirty="0"/>
              <a:t>No compromise in Messina but a political pressure</a:t>
            </a:r>
            <a:endParaRPr lang="it-IT" b="1" u="sng" dirty="0"/>
          </a:p>
          <a:p>
            <a:pPr>
              <a:buNone/>
            </a:pPr>
            <a:endParaRPr lang="en-US" dirty="0"/>
          </a:p>
          <a:p>
            <a:pPr>
              <a:buNone/>
            </a:pPr>
            <a:r>
              <a:rPr lang="en-US" dirty="0"/>
              <a:t>Creation of a </a:t>
            </a:r>
            <a:r>
              <a:rPr lang="en-US" b="1" dirty="0"/>
              <a:t>group of experts under the leadership of a “political personality” to examine</a:t>
            </a:r>
            <a:r>
              <a:rPr lang="en-US" dirty="0"/>
              <a:t> them</a:t>
            </a:r>
            <a:endParaRPr lang="it-IT" dirty="0"/>
          </a:p>
          <a:p>
            <a:r>
              <a:rPr lang="en-US" b="1" dirty="0"/>
              <a:t>importance of the choice: Spaak</a:t>
            </a:r>
            <a:endParaRPr lang="it-IT" dirty="0"/>
          </a:p>
          <a:p>
            <a:r>
              <a:rPr lang="en-US" b="1" dirty="0"/>
              <a:t>the governments reached agreement by diplomatic means that Spaak should be appointed chairman of the committee of experts</a:t>
            </a:r>
            <a:endParaRPr lang="it-IT" dirty="0"/>
          </a:p>
          <a:p>
            <a:pPr>
              <a:buNone/>
            </a:pP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reflection blurRad="12700" stA="48000" endA="300" endPos="55000" dir="5400000" sy="-90000" algn="bl" rotWithShape="0"/>
                </a:effectLst>
              </a:rPr>
              <a:t>SPAAK COMMITTEE </a:t>
            </a:r>
          </a:p>
        </p:txBody>
      </p:sp>
      <p:sp>
        <p:nvSpPr>
          <p:cNvPr id="3" name="Segnaposto contenuto 2"/>
          <p:cNvSpPr>
            <a:spLocks noGrp="1"/>
          </p:cNvSpPr>
          <p:nvPr>
            <p:ph idx="1"/>
          </p:nvPr>
        </p:nvSpPr>
        <p:spPr/>
        <p:txBody>
          <a:bodyPr>
            <a:normAutofit fontScale="92500" lnSpcReduction="20000"/>
          </a:bodyPr>
          <a:lstStyle/>
          <a:p>
            <a:pPr algn="ctr">
              <a:buNone/>
            </a:pPr>
            <a:r>
              <a:rPr lang="en-US" b="1" u="sng" dirty="0"/>
              <a:t>In the smaller circle, there soon emerged a recommendation for a Common Market with</a:t>
            </a:r>
          </a:p>
          <a:p>
            <a:pPr algn="ctr">
              <a:buNone/>
            </a:pPr>
            <a:r>
              <a:rPr lang="en-US" b="1" dirty="0"/>
              <a:t> </a:t>
            </a:r>
            <a:endParaRPr lang="it-IT" b="1" dirty="0"/>
          </a:p>
          <a:p>
            <a:pPr lvl="0"/>
            <a:r>
              <a:rPr lang="en-US" dirty="0"/>
              <a:t>external tariffs</a:t>
            </a:r>
            <a:endParaRPr lang="it-IT" dirty="0"/>
          </a:p>
          <a:p>
            <a:pPr lvl="0"/>
            <a:r>
              <a:rPr lang="en-US" dirty="0"/>
              <a:t>rules of competition</a:t>
            </a:r>
            <a:endParaRPr lang="it-IT" dirty="0"/>
          </a:p>
          <a:p>
            <a:pPr lvl="0"/>
            <a:r>
              <a:rPr lang="en-US" dirty="0"/>
              <a:t>promotion of modernization</a:t>
            </a:r>
            <a:endParaRPr lang="it-IT" dirty="0"/>
          </a:p>
          <a:p>
            <a:pPr lvl="0"/>
            <a:r>
              <a:rPr lang="en-US" dirty="0"/>
              <a:t>to be realized in three steps of four years each. </a:t>
            </a:r>
            <a:endParaRPr lang="it-IT" dirty="0"/>
          </a:p>
          <a:p>
            <a:pPr lvl="0"/>
            <a:r>
              <a:rPr lang="en-US" dirty="0"/>
              <a:t>this Common Market was to be directed by a Council of Ministers initially making decisions unanimously </a:t>
            </a:r>
            <a:endParaRPr lang="it-IT" dirty="0"/>
          </a:p>
          <a:p>
            <a:pPr>
              <a:buNone/>
            </a:pP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244C1D-9B25-4612-8881-1D4388C86FF5}"/>
              </a:ext>
            </a:extLst>
          </p:cNvPr>
          <p:cNvSpPr>
            <a:spLocks noGrp="1"/>
          </p:cNvSpPr>
          <p:nvPr>
            <p:ph type="title"/>
          </p:nvPr>
        </p:nvSpPr>
        <p:spPr/>
        <p:txBody>
          <a:bodyPr/>
          <a:lstStyle/>
          <a:p>
            <a:pPr algn="ctr"/>
            <a:r>
              <a:rPr lang="it-IT" b="1" dirty="0"/>
              <a:t>MOLLET’S PUSH AFTER FEBRUARY 1956</a:t>
            </a:r>
          </a:p>
        </p:txBody>
      </p:sp>
      <p:sp>
        <p:nvSpPr>
          <p:cNvPr id="3" name="Segnaposto contenuto 2">
            <a:extLst>
              <a:ext uri="{FF2B5EF4-FFF2-40B4-BE49-F238E27FC236}">
                <a16:creationId xmlns:a16="http://schemas.microsoft.com/office/drawing/2014/main" id="{D13B28C2-EF46-419B-B8A0-2A2372957E7B}"/>
              </a:ext>
            </a:extLst>
          </p:cNvPr>
          <p:cNvSpPr>
            <a:spLocks noGrp="1"/>
          </p:cNvSpPr>
          <p:nvPr>
            <p:ph idx="1"/>
          </p:nvPr>
        </p:nvSpPr>
        <p:spPr/>
        <p:txBody>
          <a:bodyPr/>
          <a:lstStyle/>
          <a:p>
            <a:pPr algn="ctr">
              <a:lnSpc>
                <a:spcPct val="115000"/>
              </a:lnSpc>
            </a:pPr>
            <a:endParaRPr lang="en-US" sz="2800" b="1" u="sng"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endParaRPr lang="en-US" sz="2800" b="1" u="sng"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n-US" sz="2800" b="1" u="sng" dirty="0">
                <a:effectLst/>
                <a:latin typeface="Calibri" panose="020F0502020204030204" pitchFamily="34" charset="0"/>
                <a:ea typeface="Calibri" panose="020F0502020204030204" pitchFamily="34" charset="0"/>
                <a:cs typeface="Times New Roman" panose="02020603050405020304" pitchFamily="18" charset="0"/>
              </a:rPr>
              <a:t>TO BIND FEDERAL REPUBLIC TO THE WEST</a:t>
            </a:r>
          </a:p>
          <a:p>
            <a:pPr marL="0" indent="0" algn="ctr">
              <a:lnSpc>
                <a:spcPct val="115000"/>
              </a:lnSpc>
              <a:buNone/>
            </a:pP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2800" b="1" u="sng" dirty="0">
                <a:effectLst/>
                <a:latin typeface="Calibri" panose="020F0502020204030204" pitchFamily="34" charset="0"/>
                <a:ea typeface="Calibri" panose="020F0502020204030204" pitchFamily="34" charset="0"/>
                <a:cs typeface="Times New Roman" panose="02020603050405020304" pitchFamily="18" charset="0"/>
              </a:rPr>
              <a:t>TO HELP EUROPE TO OBTAIN MORE AUTONOMY FROM US</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508285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err="1">
                <a:effectLst>
                  <a:outerShdw blurRad="38100" dist="38100" dir="2700000" algn="tl">
                    <a:srgbClr val="000000">
                      <a:alpha val="43137"/>
                    </a:srgbClr>
                  </a:outerShdw>
                  <a:reflection blurRad="12700" stA="48000" endA="300" endPos="55000" dir="5400000" sy="-90000" algn="bl" rotWithShape="0"/>
                </a:effectLst>
              </a:rPr>
              <a:t>Pineau</a:t>
            </a:r>
            <a:r>
              <a:rPr lang="it-IT" b="1" dirty="0">
                <a:effectLst>
                  <a:outerShdw blurRad="38100" dist="38100" dir="2700000" algn="tl">
                    <a:srgbClr val="000000">
                      <a:alpha val="43137"/>
                    </a:srgbClr>
                  </a:outerShdw>
                  <a:reflection blurRad="12700" stA="48000" endA="300" endPos="55000" dir="5400000" sy="-90000" algn="bl" rotWithShape="0"/>
                </a:effectLst>
              </a:rPr>
              <a:t>’s </a:t>
            </a:r>
            <a:r>
              <a:rPr lang="it-IT" b="1" dirty="0" err="1">
                <a:effectLst>
                  <a:outerShdw blurRad="38100" dist="38100" dir="2700000" algn="tl">
                    <a:srgbClr val="000000">
                      <a:alpha val="43137"/>
                    </a:srgbClr>
                  </a:outerShdw>
                  <a:reflection blurRad="12700" stA="48000" endA="300" endPos="55000" dir="5400000" sy="-90000" algn="bl" rotWithShape="0"/>
                </a:effectLst>
              </a:rPr>
              <a:t>initiative</a:t>
            </a:r>
            <a:endParaRPr lang="it-IT" b="1"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Segnaposto contenuto 2"/>
          <p:cNvSpPr>
            <a:spLocks noGrp="1"/>
          </p:cNvSpPr>
          <p:nvPr>
            <p:ph idx="1"/>
          </p:nvPr>
        </p:nvSpPr>
        <p:spPr/>
        <p:txBody>
          <a:bodyPr>
            <a:normAutofit fontScale="55000" lnSpcReduction="20000"/>
          </a:bodyPr>
          <a:lstStyle/>
          <a:p>
            <a:pPr>
              <a:buNone/>
            </a:pPr>
            <a:r>
              <a:rPr lang="en-US" dirty="0"/>
              <a:t>In Venice on </a:t>
            </a:r>
            <a:r>
              <a:rPr lang="en-US" b="1" dirty="0"/>
              <a:t>29 and 30 May 1956</a:t>
            </a:r>
            <a:r>
              <a:rPr lang="en-US" dirty="0"/>
              <a:t> </a:t>
            </a:r>
            <a:r>
              <a:rPr lang="en-US" b="1" dirty="0"/>
              <a:t>agreed to the beginning of talks on not only the Atomic Community but also the Economic Community, doing so because of Bonn’s package deal</a:t>
            </a:r>
            <a:endParaRPr lang="it-IT" dirty="0"/>
          </a:p>
          <a:p>
            <a:pPr algn="ctr">
              <a:buNone/>
            </a:pPr>
            <a:r>
              <a:rPr lang="en-US" sz="4500" b="1" u="sng" dirty="0"/>
              <a:t>French conditions</a:t>
            </a:r>
          </a:p>
          <a:p>
            <a:pPr algn="ctr">
              <a:buNone/>
            </a:pPr>
            <a:endParaRPr lang="it-IT" dirty="0"/>
          </a:p>
          <a:p>
            <a:pPr lvl="0"/>
            <a:r>
              <a:rPr lang="en-US" b="1" dirty="0"/>
              <a:t>Firstly,</a:t>
            </a:r>
            <a:r>
              <a:rPr lang="en-US" dirty="0"/>
              <a:t> overseas territories were to be incorporated into the Common Market as a way of sharing the cost of their modernization rather than accelerating their break with the motherland by the erection of a tariff wall</a:t>
            </a:r>
          </a:p>
          <a:p>
            <a:pPr lvl="0">
              <a:buNone/>
            </a:pPr>
            <a:endParaRPr lang="it-IT" dirty="0"/>
          </a:p>
          <a:p>
            <a:pPr lvl="0"/>
            <a:r>
              <a:rPr lang="en-US" b="1" dirty="0"/>
              <a:t>Secondly</a:t>
            </a:r>
            <a:r>
              <a:rPr lang="en-US" dirty="0"/>
              <a:t>, social benefits and taxes in the Community were to be largely </a:t>
            </a:r>
            <a:r>
              <a:rPr lang="en-US" b="1" dirty="0"/>
              <a:t>harmonized </a:t>
            </a:r>
            <a:r>
              <a:rPr lang="en-US" dirty="0"/>
              <a:t>by the end of the first integration phase in order </a:t>
            </a:r>
            <a:r>
              <a:rPr lang="en-US" b="1" dirty="0"/>
              <a:t>to avoid distortions of competition and prevent the undermining of social-welfare achievements by a market focused on promoting competition</a:t>
            </a:r>
          </a:p>
          <a:p>
            <a:pPr lvl="0">
              <a:buNone/>
            </a:pPr>
            <a:endParaRPr lang="it-IT" dirty="0"/>
          </a:p>
          <a:p>
            <a:pPr lvl="0"/>
            <a:r>
              <a:rPr lang="en-US" b="1" dirty="0"/>
              <a:t>Thirdly</a:t>
            </a:r>
            <a:r>
              <a:rPr lang="en-US" dirty="0"/>
              <a:t>, the transition from the first phase to the second </a:t>
            </a:r>
            <a:r>
              <a:rPr lang="en-US" b="1" dirty="0"/>
              <a:t>was not to occur automatically</a:t>
            </a:r>
            <a:endParaRPr lang="it-IT" dirty="0"/>
          </a:p>
          <a:p>
            <a:pPr>
              <a:buNone/>
            </a:pPr>
            <a:endParaRPr lang="it-IT"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erra">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err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199</TotalTime>
  <Words>1245</Words>
  <Application>Microsoft Office PowerPoint</Application>
  <PresentationFormat>Presentazione su schermo (4:3)</PresentationFormat>
  <Paragraphs>93</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Calibri</vt:lpstr>
      <vt:lpstr>Franklin Gothic Book</vt:lpstr>
      <vt:lpstr>Franklin Gothic Medium</vt:lpstr>
      <vt:lpstr>Wingdings 2</vt:lpstr>
      <vt:lpstr>Terra</vt:lpstr>
      <vt:lpstr>Lesson 6</vt:lpstr>
      <vt:lpstr>Ideas for a relaunch</vt:lpstr>
      <vt:lpstr>FRENCH OPPOSITION</vt:lpstr>
      <vt:lpstr>GERMAN DIFFERENT POSITIONS</vt:lpstr>
      <vt:lpstr>MONNET’S FIRST DRAFT – 13 APRIL 1955</vt:lpstr>
      <vt:lpstr>MESSINA CONFERENCE 1-3 JUNE 1955</vt:lpstr>
      <vt:lpstr>SPAAK COMMITTEE </vt:lpstr>
      <vt:lpstr>MOLLET’S PUSH AFTER FEBRUARY 1956</vt:lpstr>
      <vt:lpstr>Pineau’s initiative</vt:lpstr>
      <vt:lpstr>FRANCO-GERMAN ARM WRESTLING</vt:lpstr>
      <vt:lpstr>BRITISH PROPOSAL ON FREE-TRADE  3 october 1956</vt:lpstr>
      <vt:lpstr>SUEZ CRISIS – COLD WAR AGAIN</vt:lpstr>
      <vt:lpstr>COMPROMISE PACKAGE</vt:lpstr>
      <vt:lpstr>MOLLET INTERNAL USE OF SUEZ CRISIS</vt:lpstr>
      <vt:lpstr>MOLLET’S EUROPE</vt:lpstr>
      <vt:lpstr>EEC SIGNATURE – 25 MARCH 1957</vt:lpstr>
      <vt:lpstr>EEC SIGNATURE – 25 MARCH 1957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Michele</dc:creator>
  <cp:lastModifiedBy>Michele Marchi</cp:lastModifiedBy>
  <cp:revision>21</cp:revision>
  <dcterms:created xsi:type="dcterms:W3CDTF">2020-11-18T10:28:39Z</dcterms:created>
  <dcterms:modified xsi:type="dcterms:W3CDTF">2021-11-17T13:40:48Z</dcterms:modified>
</cp:coreProperties>
</file>