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dirty="0"/>
              <a:t>12/12/2024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rIns="45720"/>
          <a:lstStyle/>
          <a:p>
            <a:fld id="{6D22F896-40B5-4ADD-8801-0D06FADFA095}" type="slidenum">
              <a:rPr lang="en-US" dirty="0"/>
              <a:t>‹N›</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dirty="0"/>
              <a:t>12/12/2024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dirty="0"/>
              <a:t>12/12/2024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dirty="0"/>
              <a:t>12/12/2024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3E5059C3-6A89-4494-99FF-5A4D6FFD50EB}" type="datetimeFigureOut">
              <a:rPr lang="en-US" dirty="0"/>
              <a:t>12/12/2024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dirty="0"/>
              <a:t>12/12/2024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2609285" y="2851331"/>
            <a:ext cx="3893623" cy="307143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666635" y="2851331"/>
            <a:ext cx="3899798" cy="307143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dirty="0"/>
              <a:t>12/12/2024</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dirty="0"/>
              <a:t>12/12/2024</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21D9284-D300-4297-87F7-E791DCC15DB1}" type="datetimeFigureOut">
              <a:rPr lang="en-US" dirty="0"/>
              <a:t>12/12/2024</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37D525BB-DA17-4BA0-B3C8-3AC3ABC827E6}" type="datetimeFigureOut">
              <a:rPr lang="en-US" dirty="0"/>
              <a:t>12/12/2024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16C4C9A-3960-41CF-A4E9-2A8FB932454B}" type="datetimeFigureOut">
              <a:rPr lang="en-US" dirty="0"/>
              <a:t>12/12/2024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3CBC1C18-307B-4F68-A007-B5B542270E8D}" type="datetimeFigureOut">
              <a:rPr lang="en-US" dirty="0"/>
              <a:t>12/12/2024</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‹N›</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496EAD-B900-4E37-937B-76CC3B82BF82}"/>
              </a:ext>
            </a:extLst>
          </p:cNvPr>
          <p:cNvSpPr>
            <a:spLocks noGrp="1"/>
          </p:cNvSpPr>
          <p:nvPr>
            <p:ph type="ctrTitle"/>
          </p:nvPr>
        </p:nvSpPr>
        <p:spPr/>
        <p:txBody>
          <a:bodyPr/>
          <a:lstStyle/>
          <a:p>
            <a:pPr algn="ctr"/>
            <a:br>
              <a:rPr lang="it-IT" dirty="0"/>
            </a:br>
            <a:r>
              <a:rPr lang="it-IT" b="1" dirty="0"/>
              <a:t>LESSON 9 </a:t>
            </a:r>
          </a:p>
        </p:txBody>
      </p:sp>
      <p:sp>
        <p:nvSpPr>
          <p:cNvPr id="3" name="Sottotitolo 2">
            <a:extLst>
              <a:ext uri="{FF2B5EF4-FFF2-40B4-BE49-F238E27FC236}">
                <a16:creationId xmlns:a16="http://schemas.microsoft.com/office/drawing/2014/main" id="{FDFC2DF3-08AE-4279-9AEA-22B3D649D0B8}"/>
              </a:ext>
            </a:extLst>
          </p:cNvPr>
          <p:cNvSpPr>
            <a:spLocks noGrp="1"/>
          </p:cNvSpPr>
          <p:nvPr>
            <p:ph type="subTitle" idx="1"/>
          </p:nvPr>
        </p:nvSpPr>
        <p:spPr/>
        <p:txBody>
          <a:bodyPr/>
          <a:lstStyle/>
          <a:p>
            <a:pPr algn="ctr"/>
            <a:r>
              <a:rPr lang="it-IT" b="1" i="1" dirty="0" err="1">
                <a:effectLst>
                  <a:outerShdw blurRad="38100" dist="38100" dir="2700000" algn="tl">
                    <a:srgbClr val="000000">
                      <a:alpha val="43137"/>
                    </a:srgbClr>
                  </a:outerShdw>
                </a:effectLst>
              </a:rPr>
              <a:t>Political</a:t>
            </a:r>
            <a:r>
              <a:rPr lang="it-IT" b="1" i="1" dirty="0">
                <a:effectLst>
                  <a:outerShdw blurRad="38100" dist="38100" dir="2700000" algn="tl">
                    <a:srgbClr val="000000">
                      <a:alpha val="43137"/>
                    </a:srgbClr>
                  </a:outerShdw>
                </a:effectLst>
              </a:rPr>
              <a:t> History of </a:t>
            </a:r>
            <a:r>
              <a:rPr lang="it-IT" b="1" i="1" dirty="0" err="1">
                <a:effectLst>
                  <a:outerShdw blurRad="38100" dist="38100" dir="2700000" algn="tl">
                    <a:srgbClr val="000000">
                      <a:alpha val="43137"/>
                    </a:srgbClr>
                  </a:outerShdw>
                </a:effectLst>
              </a:rPr>
              <a:t>European</a:t>
            </a:r>
            <a:r>
              <a:rPr lang="it-IT" b="1" i="1" dirty="0">
                <a:effectLst>
                  <a:outerShdw blurRad="38100" dist="38100" dir="2700000" algn="tl">
                    <a:srgbClr val="000000">
                      <a:alpha val="43137"/>
                    </a:srgbClr>
                  </a:outerShdw>
                </a:effectLst>
              </a:rPr>
              <a:t> Integration</a:t>
            </a:r>
          </a:p>
        </p:txBody>
      </p:sp>
    </p:spTree>
    <p:extLst>
      <p:ext uri="{BB962C8B-B14F-4D97-AF65-F5344CB8AC3E}">
        <p14:creationId xmlns:p14="http://schemas.microsoft.com/office/powerpoint/2010/main" val="2261007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0510D8B-23F9-49ED-AEAD-14157487F2E2}"/>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EMPTY CHAIR CRISIS</a:t>
            </a:r>
          </a:p>
        </p:txBody>
      </p:sp>
      <p:sp>
        <p:nvSpPr>
          <p:cNvPr id="3" name="Segnaposto contenuto 2">
            <a:extLst>
              <a:ext uri="{FF2B5EF4-FFF2-40B4-BE49-F238E27FC236}">
                <a16:creationId xmlns:a16="http://schemas.microsoft.com/office/drawing/2014/main" id="{4CB6F028-C479-42FE-AE93-C60D10962FE7}"/>
              </a:ext>
            </a:extLst>
          </p:cNvPr>
          <p:cNvSpPr>
            <a:spLocks noGrp="1"/>
          </p:cNvSpPr>
          <p:nvPr>
            <p:ph idx="1"/>
          </p:nvPr>
        </p:nvSpPr>
        <p:spPr/>
        <p:txBody>
          <a:bodyPr>
            <a:normAutofit fontScale="85000" lnSpcReduction="20000"/>
          </a:bodyPr>
          <a:lstStyle/>
          <a:p>
            <a:endParaRPr lang="en-US" sz="2800" b="1" i="1" dirty="0">
              <a:effectLst/>
              <a:latin typeface="DGMetaSerifScience"/>
              <a:cs typeface="DGMetaSerifScience"/>
            </a:endParaRPr>
          </a:p>
          <a:p>
            <a:endParaRPr lang="en-US" sz="2800" b="1" i="1" dirty="0">
              <a:latin typeface="DGMetaSerifScience"/>
              <a:cs typeface="DGMetaSerifScience"/>
            </a:endParaRPr>
          </a:p>
          <a:p>
            <a:pPr algn="ctr"/>
            <a:r>
              <a:rPr lang="en-US" sz="2800" b="1" i="1" dirty="0">
                <a:effectLst/>
                <a:cs typeface="DGMetaSerifScience"/>
              </a:rPr>
              <a:t>“Our chair will remain empty, and the meetings will be worthless”</a:t>
            </a:r>
          </a:p>
          <a:p>
            <a:pPr marL="0" indent="0" algn="ctr">
              <a:buNone/>
            </a:pPr>
            <a:endParaRPr lang="en-US" sz="2800" b="1" i="1" dirty="0">
              <a:effectLst/>
              <a:cs typeface="DGMetaSerifScience"/>
            </a:endParaRPr>
          </a:p>
          <a:p>
            <a:pPr algn="ctr"/>
            <a:r>
              <a:rPr lang="en-US" sz="2800" b="1" i="1" dirty="0">
                <a:cs typeface="DGMetaSerifScience"/>
              </a:rPr>
              <a:t>“I</a:t>
            </a:r>
            <a:r>
              <a:rPr lang="en-US" sz="2800" b="1" i="1" dirty="0">
                <a:effectLst/>
                <a:cs typeface="DGMetaSerifScience"/>
              </a:rPr>
              <a:t>n the final instance the Germans cannot bear a situation in which there is no longer a Common Market”</a:t>
            </a:r>
            <a:endParaRPr lang="en-US" sz="2800" b="1" i="1" dirty="0">
              <a:cs typeface="DGMetaSerifScience"/>
            </a:endParaRPr>
          </a:p>
          <a:p>
            <a:endParaRPr lang="en-US" sz="1800" b="1" i="1" dirty="0">
              <a:effectLst/>
              <a:latin typeface="DGMetaSerifScience"/>
              <a:cs typeface="DGMetaSerifScience"/>
            </a:endParaRPr>
          </a:p>
          <a:p>
            <a:endParaRPr lang="en-US" sz="1800" b="1" i="1" dirty="0">
              <a:latin typeface="DGMetaSerifScience"/>
            </a:endParaRPr>
          </a:p>
          <a:p>
            <a:endParaRPr lang="en-US" sz="1800" b="1" i="1" dirty="0">
              <a:latin typeface="DGMetaSerifScience"/>
            </a:endParaRPr>
          </a:p>
          <a:p>
            <a:endParaRPr lang="it-IT" dirty="0"/>
          </a:p>
        </p:txBody>
      </p:sp>
    </p:spTree>
    <p:extLst>
      <p:ext uri="{BB962C8B-B14F-4D97-AF65-F5344CB8AC3E}">
        <p14:creationId xmlns:p14="http://schemas.microsoft.com/office/powerpoint/2010/main" val="835028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8100C7-3A38-4F94-BE30-9BBE880F951C}"/>
              </a:ext>
            </a:extLst>
          </p:cNvPr>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DE GAULLE’S REAL AIM</a:t>
            </a:r>
          </a:p>
        </p:txBody>
      </p:sp>
      <p:sp>
        <p:nvSpPr>
          <p:cNvPr id="3" name="Segnaposto contenuto 2">
            <a:extLst>
              <a:ext uri="{FF2B5EF4-FFF2-40B4-BE49-F238E27FC236}">
                <a16:creationId xmlns:a16="http://schemas.microsoft.com/office/drawing/2014/main" id="{F27638F2-68E2-48E2-A21C-6D2B4D1179FD}"/>
              </a:ext>
            </a:extLst>
          </p:cNvPr>
          <p:cNvSpPr>
            <a:spLocks noGrp="1"/>
          </p:cNvSpPr>
          <p:nvPr>
            <p:ph idx="1"/>
          </p:nvPr>
        </p:nvSpPr>
        <p:spPr/>
        <p:txBody>
          <a:bodyPr>
            <a:normAutofit fontScale="85000" lnSpcReduction="20000"/>
          </a:bodyPr>
          <a:lstStyle/>
          <a:p>
            <a:pPr algn="just">
              <a:lnSpc>
                <a:spcPct val="107000"/>
              </a:lnSpc>
              <a:spcAft>
                <a:spcPts val="800"/>
              </a:spcAft>
              <a:buFont typeface="+mj-lt"/>
              <a:buAutoNum type="arabicPeriod"/>
            </a:pPr>
            <a:r>
              <a:rPr lang="en-US" sz="1800" dirty="0">
                <a:effectLst/>
                <a:ea typeface="Calibri" panose="020F0502020204030204" pitchFamily="34" charset="0"/>
                <a:cs typeface="DGMetaSerifScience"/>
              </a:rPr>
              <a:t>It was not only the definitive financing of the Common Agricultural Market without any strengthening of the European Parliament that he was envisioning as the goal of negotiations. </a:t>
            </a:r>
          </a:p>
          <a:p>
            <a:pPr algn="just">
              <a:lnSpc>
                <a:spcPct val="107000"/>
              </a:lnSpc>
              <a:spcAft>
                <a:spcPts val="800"/>
              </a:spcAft>
              <a:buFont typeface="+mj-lt"/>
              <a:buAutoNum type="arabicPeriod"/>
            </a:pPr>
            <a:r>
              <a:rPr lang="en-US" sz="1800" dirty="0">
                <a:effectLst/>
                <a:ea typeface="Calibri" panose="020F0502020204030204" pitchFamily="34" charset="0"/>
                <a:cs typeface="DGMetaSerifScience"/>
              </a:rPr>
              <a:t>He also wanted to change the personnel of a Commission that had caused him so much trouble. </a:t>
            </a:r>
          </a:p>
          <a:p>
            <a:pPr algn="just">
              <a:lnSpc>
                <a:spcPct val="107000"/>
              </a:lnSpc>
              <a:spcAft>
                <a:spcPts val="800"/>
              </a:spcAft>
              <a:buFont typeface="+mj-lt"/>
              <a:buAutoNum type="arabicPeriod"/>
            </a:pPr>
            <a:r>
              <a:rPr lang="en-US" sz="1800" u="sng" dirty="0">
                <a:effectLst/>
                <a:ea typeface="Calibri" panose="020F0502020204030204" pitchFamily="34" charset="0"/>
                <a:cs typeface="DGMetaSerifScience"/>
              </a:rPr>
              <a:t>Furthermore, he was seeking to stop the transition to majority voting, which—as he now saw more clearly than before—threatened to call into question French successes in agricultural policy once again. </a:t>
            </a:r>
            <a:endParaRPr lang="it-IT" sz="1800" u="sng" dirty="0">
              <a:effectLst/>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en-US" sz="1800" b="1" u="sng" dirty="0">
                <a:effectLst/>
                <a:ea typeface="Calibri" panose="020F0502020204030204" pitchFamily="34" charset="0"/>
                <a:cs typeface="DGMetaSerifScience"/>
              </a:rPr>
              <a:t>7</a:t>
            </a:r>
            <a:r>
              <a:rPr lang="en-US" sz="1800" b="1" u="sng" baseline="30000" dirty="0">
                <a:effectLst/>
                <a:ea typeface="Calibri" panose="020F0502020204030204" pitchFamily="34" charset="0"/>
                <a:cs typeface="DGMetaSerifScience"/>
              </a:rPr>
              <a:t>th</a:t>
            </a:r>
            <a:r>
              <a:rPr lang="en-US" sz="1800" b="1" u="sng" dirty="0">
                <a:effectLst/>
                <a:ea typeface="Calibri" panose="020F0502020204030204" pitchFamily="34" charset="0"/>
                <a:cs typeface="DGMetaSerifScience"/>
              </a:rPr>
              <a:t> July 1965 De Gaulle on the crisis</a:t>
            </a:r>
            <a:endParaRPr lang="it-IT" sz="1800" u="sng" dirty="0">
              <a:effectLst/>
              <a:ea typeface="Calibri" panose="020F0502020204030204" pitchFamily="34" charset="0"/>
              <a:cs typeface="Times New Roman" panose="02020603050405020304" pitchFamily="18" charset="0"/>
            </a:endParaRPr>
          </a:p>
          <a:p>
            <a:pPr algn="just">
              <a:lnSpc>
                <a:spcPct val="107000"/>
              </a:lnSpc>
              <a:spcAft>
                <a:spcPts val="800"/>
              </a:spcAft>
            </a:pPr>
            <a:r>
              <a:rPr lang="en-US" sz="1800" b="1" i="1" dirty="0">
                <a:effectLst/>
                <a:ea typeface="Calibri" panose="020F0502020204030204" pitchFamily="34" charset="0"/>
                <a:cs typeface="DGMetaSerifScience"/>
              </a:rPr>
              <a:t>“This crisis must be used to put an end to ulterior political motives. It can’t be the case that from 1 January 1966 our economy will be subjected to a settlement on majority voting by which our partners force us to accept their will. This opportunity must be used to revise the false concepts by which we have been subjected to the dictates of others. End this nonsense!”</a:t>
            </a:r>
            <a:endParaRPr lang="it-IT" sz="1800" dirty="0">
              <a:effectLst/>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959544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7E7EAD-B312-476F-B33F-472BE388F18D}"/>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DE GAULLE AGAINST  EUROPEAN TECHNOCRACY</a:t>
            </a:r>
          </a:p>
        </p:txBody>
      </p:sp>
      <p:sp>
        <p:nvSpPr>
          <p:cNvPr id="3" name="Segnaposto contenuto 2">
            <a:extLst>
              <a:ext uri="{FF2B5EF4-FFF2-40B4-BE49-F238E27FC236}">
                <a16:creationId xmlns:a16="http://schemas.microsoft.com/office/drawing/2014/main" id="{FB483299-FD06-4547-8C55-4EAEBDBFE7AD}"/>
              </a:ext>
            </a:extLst>
          </p:cNvPr>
          <p:cNvSpPr>
            <a:spLocks noGrp="1"/>
          </p:cNvSpPr>
          <p:nvPr>
            <p:ph idx="1"/>
          </p:nvPr>
        </p:nvSpPr>
        <p:spPr/>
        <p:txBody>
          <a:bodyPr/>
          <a:lstStyle/>
          <a:p>
            <a:pPr marL="342900" indent="-342900" algn="ctr">
              <a:buFont typeface="+mj-lt"/>
              <a:buAutoNum type="arabicPeriod"/>
            </a:pPr>
            <a:r>
              <a:rPr lang="en-US" sz="1800" dirty="0">
                <a:effectLst/>
                <a:latin typeface="DGMetaSerifScience"/>
                <a:ea typeface="Calibri" panose="020F0502020204030204" pitchFamily="34" charset="0"/>
                <a:cs typeface="DGMetaSerifScience"/>
              </a:rPr>
              <a:t>He declared that negotiations in Brussels had been broken off not only because of the “permanent resistance of most of our partners to bringing agriculture into the Common Market” but also because of “</a:t>
            </a:r>
            <a:r>
              <a:rPr lang="en-US" sz="1800" b="1" dirty="0">
                <a:effectLst/>
                <a:latin typeface="DGMetaSerifScience"/>
                <a:ea typeface="Calibri" panose="020F0502020204030204" pitchFamily="34" charset="0"/>
                <a:cs typeface="DGMetaSerifScience"/>
              </a:rPr>
              <a:t>certain errors in principle and ambiguities in the treaties on the Economic Community of the Six.</a:t>
            </a:r>
            <a:r>
              <a:rPr lang="en-US" sz="1800" dirty="0">
                <a:effectLst/>
                <a:latin typeface="DGMetaSerifScience"/>
                <a:ea typeface="Calibri" panose="020F0502020204030204" pitchFamily="34" charset="0"/>
                <a:cs typeface="DGMetaSerifScience"/>
              </a:rPr>
              <a:t>” </a:t>
            </a:r>
          </a:p>
          <a:p>
            <a:pPr marL="342900" indent="-342900" algn="ctr">
              <a:buFont typeface="+mj-lt"/>
              <a:buAutoNum type="arabicPeriod"/>
            </a:pPr>
            <a:r>
              <a:rPr lang="en-US" sz="1800" b="1" u="sng" dirty="0">
                <a:effectLst/>
                <a:latin typeface="DGMetaSerifScience"/>
                <a:ea typeface="Calibri" panose="020F0502020204030204" pitchFamily="34" charset="0"/>
                <a:cs typeface="DGMetaSerifScience"/>
              </a:rPr>
              <a:t>After he had denounced the “supranational ambitions” of the Commission and had conjured up the horrific image of the dominance of a “technocratic, unpatriotic, and unaccountable </a:t>
            </a:r>
            <a:r>
              <a:rPr lang="en-US" sz="1800" b="1" u="sng" dirty="0" err="1">
                <a:effectLst/>
                <a:latin typeface="DGMetaSerifScience"/>
                <a:ea typeface="Calibri" panose="020F0502020204030204" pitchFamily="34" charset="0"/>
                <a:cs typeface="DGMetaSerifScience"/>
              </a:rPr>
              <a:t>areopagus</a:t>
            </a:r>
            <a:r>
              <a:rPr lang="en-US" sz="1800" b="1" u="sng" dirty="0">
                <a:effectLst/>
                <a:latin typeface="DGMetaSerifScience"/>
                <a:ea typeface="Calibri" panose="020F0502020204030204" pitchFamily="34" charset="0"/>
                <a:cs typeface="DGMetaSerifScience"/>
              </a:rPr>
              <a:t>” over French democracy, he made the abandonment of such “pretentions” a precondition for France’s return to the negotiating table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3539696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BB3AA4-142A-4F5D-A9B3-923C5CE3D9C9}"/>
              </a:ext>
            </a:extLst>
          </p:cNvPr>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ERHARD – OCTOBER 1963</a:t>
            </a:r>
          </a:p>
        </p:txBody>
      </p:sp>
      <p:sp>
        <p:nvSpPr>
          <p:cNvPr id="3" name="Segnaposto contenuto 2">
            <a:extLst>
              <a:ext uri="{FF2B5EF4-FFF2-40B4-BE49-F238E27FC236}">
                <a16:creationId xmlns:a16="http://schemas.microsoft.com/office/drawing/2014/main" id="{768ACD29-0005-4D1D-9879-CC222D4FF050}"/>
              </a:ext>
            </a:extLst>
          </p:cNvPr>
          <p:cNvSpPr>
            <a:spLocks noGrp="1"/>
          </p:cNvSpPr>
          <p:nvPr>
            <p:ph idx="1"/>
          </p:nvPr>
        </p:nvSpPr>
        <p:spPr/>
        <p:txBody>
          <a:bodyPr>
            <a:normAutofit/>
          </a:bodyPr>
          <a:lstStyle/>
          <a:p>
            <a:pPr algn="ctr"/>
            <a:r>
              <a:rPr lang="en-US" sz="2800" b="1" i="1" dirty="0">
                <a:effectLst/>
                <a:latin typeface="DGMetaSerifScience"/>
                <a:cs typeface="DGMetaSerifScience"/>
              </a:rPr>
              <a:t>“Economic integration alone, without political ties” would fail to do justice to “the practical life and the political circumstances of the participating countries”.</a:t>
            </a:r>
            <a:endParaRPr lang="it-IT" sz="2800" dirty="0"/>
          </a:p>
        </p:txBody>
      </p:sp>
    </p:spTree>
    <p:extLst>
      <p:ext uri="{BB962C8B-B14F-4D97-AF65-F5344CB8AC3E}">
        <p14:creationId xmlns:p14="http://schemas.microsoft.com/office/powerpoint/2010/main" val="2733731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FF8758-F10A-4182-BA27-876E25EEC9D7}"/>
              </a:ext>
            </a:extLst>
          </p:cNvPr>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ERHARD’S «BETRAYAL»</a:t>
            </a:r>
          </a:p>
        </p:txBody>
      </p:sp>
      <p:sp>
        <p:nvSpPr>
          <p:cNvPr id="3" name="Segnaposto contenuto 2">
            <a:extLst>
              <a:ext uri="{FF2B5EF4-FFF2-40B4-BE49-F238E27FC236}">
                <a16:creationId xmlns:a16="http://schemas.microsoft.com/office/drawing/2014/main" id="{61357E79-0413-465E-A6AF-2C018C087DE5}"/>
              </a:ext>
            </a:extLst>
          </p:cNvPr>
          <p:cNvSpPr>
            <a:spLocks noGrp="1"/>
          </p:cNvSpPr>
          <p:nvPr>
            <p:ph idx="1"/>
          </p:nvPr>
        </p:nvSpPr>
        <p:spPr/>
        <p:txBody>
          <a:bodyPr>
            <a:normAutofit/>
          </a:bodyPr>
          <a:lstStyle/>
          <a:p>
            <a:pPr marL="0" indent="0" algn="ctr">
              <a:lnSpc>
                <a:spcPct val="107000"/>
              </a:lnSpc>
              <a:spcAft>
                <a:spcPts val="800"/>
              </a:spcAft>
              <a:buNone/>
            </a:pPr>
            <a:r>
              <a:rPr lang="en-US" b="1" u="sng" dirty="0">
                <a:effectLst/>
                <a:latin typeface="DGMetaSerifScience"/>
                <a:ea typeface="Calibri" panose="020F0502020204030204" pitchFamily="34" charset="0"/>
                <a:cs typeface="DGMetaSerifScience"/>
              </a:rPr>
              <a:t>Erhard’s visit to US President Lyndon B. Johnson on 12 June 1964</a:t>
            </a:r>
          </a:p>
          <a:p>
            <a:pPr marL="342900" indent="-342900" algn="just">
              <a:lnSpc>
                <a:spcPct val="107000"/>
              </a:lnSpc>
              <a:spcAft>
                <a:spcPts val="800"/>
              </a:spcAft>
              <a:buFont typeface="+mj-lt"/>
              <a:buAutoNum type="arabicPeriod"/>
            </a:pPr>
            <a:r>
              <a:rPr lang="en-US" sz="1800" dirty="0">
                <a:effectLst/>
                <a:latin typeface="DGMetaSerifScience"/>
                <a:ea typeface="Calibri" panose="020F0502020204030204" pitchFamily="34" charset="0"/>
                <a:cs typeface="DGMetaSerifScience"/>
              </a:rPr>
              <a:t>Chancellor had agreed with Johnson to strive for a treaty on a nuclear-armed Multilateral Force (MLF) by the end of the year</a:t>
            </a:r>
            <a:endParaRPr lang="it-IT" sz="1800" dirty="0">
              <a:latin typeface="Calibri" panose="020F0502020204030204" pitchFamily="34" charset="0"/>
              <a:ea typeface="Calibri" panose="020F0502020204030204" pitchFamily="34" charset="0"/>
              <a:cs typeface="DGMetaSerifScience"/>
            </a:endParaRPr>
          </a:p>
          <a:p>
            <a:pPr marL="342900" indent="-342900" algn="just">
              <a:lnSpc>
                <a:spcPct val="107000"/>
              </a:lnSpc>
              <a:spcAft>
                <a:spcPts val="800"/>
              </a:spcAft>
              <a:buFont typeface="+mj-lt"/>
              <a:buAutoNum type="arabicPeriod"/>
            </a:pPr>
            <a:r>
              <a:rPr lang="en-US" sz="1800" dirty="0">
                <a:effectLst/>
                <a:latin typeface="DGMetaSerifScience"/>
                <a:ea typeface="Calibri" panose="020F0502020204030204" pitchFamily="34" charset="0"/>
                <a:cs typeface="DGMetaSerifScience"/>
              </a:rPr>
              <a:t>Erhard had promised political and financial support for American engagement in the Vietnam War</a:t>
            </a:r>
          </a:p>
          <a:p>
            <a:pPr marL="342900" indent="-342900" algn="just">
              <a:lnSpc>
                <a:spcPct val="107000"/>
              </a:lnSpc>
              <a:spcAft>
                <a:spcPts val="800"/>
              </a:spcAft>
              <a:buFont typeface="+mj-lt"/>
              <a:buAutoNum type="arabicPeriod"/>
            </a:pPr>
            <a:r>
              <a:rPr lang="en-US" sz="1800" dirty="0">
                <a:effectLst/>
                <a:latin typeface="DGMetaSerifScience"/>
                <a:ea typeface="Calibri" panose="020F0502020204030204" pitchFamily="34" charset="0"/>
                <a:cs typeface="DGMetaSerifScience"/>
              </a:rPr>
              <a:t>Erhard had also pledged that he would under no circumstances follow de Gaulle’s example of extending diplomatic recognition to the People’s Republic of China </a:t>
            </a:r>
            <a:endParaRPr lang="it-IT" sz="1800" dirty="0">
              <a:effectLst/>
              <a:latin typeface="Calibri" panose="020F0502020204030204" pitchFamily="34" charset="0"/>
              <a:ea typeface="Calibri" panose="020F0502020204030204" pitchFamily="34" charset="0"/>
              <a:cs typeface="DGMetaSerifScience"/>
            </a:endParaRPr>
          </a:p>
          <a:p>
            <a:endParaRPr lang="it-IT" dirty="0"/>
          </a:p>
        </p:txBody>
      </p:sp>
    </p:spTree>
    <p:extLst>
      <p:ext uri="{BB962C8B-B14F-4D97-AF65-F5344CB8AC3E}">
        <p14:creationId xmlns:p14="http://schemas.microsoft.com/office/powerpoint/2010/main" val="1293549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0719BC-853C-439C-9856-03DD17B0BF45}"/>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DE GAULLE’S ON ERHARD</a:t>
            </a:r>
          </a:p>
        </p:txBody>
      </p:sp>
      <p:sp>
        <p:nvSpPr>
          <p:cNvPr id="3" name="Segnaposto contenuto 2">
            <a:extLst>
              <a:ext uri="{FF2B5EF4-FFF2-40B4-BE49-F238E27FC236}">
                <a16:creationId xmlns:a16="http://schemas.microsoft.com/office/drawing/2014/main" id="{D30918B0-C6CF-46C7-B853-243FF1EECFA4}"/>
              </a:ext>
            </a:extLst>
          </p:cNvPr>
          <p:cNvSpPr>
            <a:spLocks noGrp="1"/>
          </p:cNvSpPr>
          <p:nvPr>
            <p:ph idx="1"/>
          </p:nvPr>
        </p:nvSpPr>
        <p:spPr/>
        <p:txBody>
          <a:bodyPr/>
          <a:lstStyle/>
          <a:p>
            <a:pPr algn="just">
              <a:lnSpc>
                <a:spcPct val="107000"/>
              </a:lnSpc>
              <a:spcAft>
                <a:spcPts val="800"/>
              </a:spcAft>
            </a:pPr>
            <a:r>
              <a:rPr lang="en-US" sz="2800" b="1" dirty="0">
                <a:effectLst/>
                <a:ea typeface="Calibri" panose="020F0502020204030204" pitchFamily="34" charset="0"/>
                <a:cs typeface="DGMetaSerifScience"/>
              </a:rPr>
              <a:t>Federal Republic must decide whether it want to pursue “a policy of subordination to the USA” or “a European policy that is independent of the USA.” </a:t>
            </a:r>
            <a:endParaRPr lang="it-IT" sz="2800" b="1" dirty="0">
              <a:effectLst/>
              <a:ea typeface="Calibri" panose="020F0502020204030204" pitchFamily="34" charset="0"/>
              <a:cs typeface="Times New Roman" panose="02020603050405020304" pitchFamily="18" charset="0"/>
            </a:endParaRPr>
          </a:p>
          <a:p>
            <a:pPr algn="just">
              <a:lnSpc>
                <a:spcPct val="107000"/>
              </a:lnSpc>
              <a:spcAft>
                <a:spcPts val="800"/>
              </a:spcAft>
            </a:pPr>
            <a:r>
              <a:rPr lang="en-US" sz="2800" b="1" dirty="0">
                <a:effectLst/>
                <a:ea typeface="Calibri" panose="020F0502020204030204" pitchFamily="34" charset="0"/>
                <a:cs typeface="DGMetaSerifScience"/>
              </a:rPr>
              <a:t> </a:t>
            </a:r>
            <a:r>
              <a:rPr lang="it-IT" sz="2800" b="1" dirty="0">
                <a:effectLst/>
                <a:ea typeface="Calibri" panose="020F0502020204030204" pitchFamily="34" charset="0"/>
                <a:cs typeface="Times New Roman" panose="02020603050405020304" pitchFamily="18" charset="0"/>
              </a:rPr>
              <a:t>I</a:t>
            </a:r>
            <a:r>
              <a:rPr lang="en-US" sz="2800" b="1" dirty="0">
                <a:effectLst/>
                <a:ea typeface="Calibri" panose="020F0502020204030204" pitchFamily="34" charset="0"/>
                <a:cs typeface="DGMetaSerifScience"/>
              </a:rPr>
              <a:t>f the Franco-German Treaty is not used to build an independent Europe, it can be considered useless</a:t>
            </a:r>
            <a:endParaRPr lang="it-IT" sz="2800" b="1" dirty="0">
              <a:effectLst/>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70418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10FCA8-D3AC-4E72-8E42-283CD8EFCB26}"/>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ERHARD: THE AMERICAN</a:t>
            </a:r>
          </a:p>
        </p:txBody>
      </p:sp>
      <p:sp>
        <p:nvSpPr>
          <p:cNvPr id="3" name="Segnaposto contenuto 2">
            <a:extLst>
              <a:ext uri="{FF2B5EF4-FFF2-40B4-BE49-F238E27FC236}">
                <a16:creationId xmlns:a16="http://schemas.microsoft.com/office/drawing/2014/main" id="{2DC4AAF7-269C-463B-8C1A-E9E244428372}"/>
              </a:ext>
            </a:extLst>
          </p:cNvPr>
          <p:cNvSpPr>
            <a:spLocks noGrp="1"/>
          </p:cNvSpPr>
          <p:nvPr>
            <p:ph idx="1"/>
          </p:nvPr>
        </p:nvSpPr>
        <p:spPr/>
        <p:txBody>
          <a:bodyPr>
            <a:normAutofit fontScale="32500" lnSpcReduction="20000"/>
          </a:bodyPr>
          <a:lstStyle/>
          <a:p>
            <a:r>
              <a:rPr lang="en-US" sz="5000" b="1" dirty="0">
                <a:cs typeface="DGMetaSerifScience"/>
              </a:rPr>
              <a:t>F</a:t>
            </a:r>
            <a:r>
              <a:rPr lang="en-US" sz="5000" b="1" dirty="0">
                <a:effectLst/>
                <a:cs typeface="DGMetaSerifScience"/>
              </a:rPr>
              <a:t>oreign policy would be based on a close alliance with the US</a:t>
            </a:r>
            <a:endParaRPr lang="en-US" sz="3300" b="1" u="sng" dirty="0"/>
          </a:p>
          <a:p>
            <a:pPr algn="just">
              <a:lnSpc>
                <a:spcPct val="107000"/>
              </a:lnSpc>
              <a:spcAft>
                <a:spcPts val="800"/>
              </a:spcAft>
            </a:pPr>
            <a:r>
              <a:rPr lang="en-US" sz="4500" b="1" dirty="0">
                <a:effectLst/>
                <a:ea typeface="Calibri" panose="020F0502020204030204" pitchFamily="34" charset="0"/>
                <a:cs typeface="DGMetaSerifScience"/>
              </a:rPr>
              <a:t>For Erhard European Political Union and strengthening of the Atlantic Alliance are part of the same project</a:t>
            </a:r>
            <a:endParaRPr lang="it-IT" sz="45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it-IT" sz="4500" dirty="0">
                <a:ea typeface="Calibri" panose="020F0502020204030204" pitchFamily="34" charset="0"/>
                <a:cs typeface="Times New Roman" panose="02020603050405020304" pitchFamily="18" charset="0"/>
              </a:rPr>
              <a:t>I</a:t>
            </a:r>
            <a:r>
              <a:rPr lang="en-US" sz="4500" dirty="0">
                <a:effectLst/>
                <a:ea typeface="Calibri" panose="020F0502020204030204" pitchFamily="34" charset="0"/>
                <a:cs typeface="DGMetaSerifScience"/>
              </a:rPr>
              <a:t>f necessary, he would be prepared </a:t>
            </a:r>
            <a:r>
              <a:rPr lang="en-US" sz="4500" b="1" dirty="0">
                <a:effectLst/>
                <a:ea typeface="Calibri" panose="020F0502020204030204" pitchFamily="34" charset="0"/>
                <a:cs typeface="DGMetaSerifScience"/>
              </a:rPr>
              <a:t>to go it alone in signing the MLF Treaty with the US if other NATO countries continued to oppose it</a:t>
            </a:r>
            <a:endParaRPr lang="en-US" sz="4500" dirty="0">
              <a:effectLst/>
              <a:ea typeface="Calibri" panose="020F0502020204030204" pitchFamily="34" charset="0"/>
              <a:cs typeface="DGMetaSerifScience"/>
            </a:endParaRPr>
          </a:p>
          <a:p>
            <a:pPr algn="just">
              <a:lnSpc>
                <a:spcPct val="107000"/>
              </a:lnSpc>
              <a:spcAft>
                <a:spcPts val="800"/>
              </a:spcAft>
            </a:pPr>
            <a:endParaRPr lang="en-US" sz="6200" b="1" dirty="0">
              <a:ea typeface="Calibri" panose="020F0502020204030204" pitchFamily="34" charset="0"/>
              <a:cs typeface="DGMetaSerifScience"/>
            </a:endParaRPr>
          </a:p>
          <a:p>
            <a:pPr marL="0" indent="0" algn="ctr">
              <a:lnSpc>
                <a:spcPct val="107000"/>
              </a:lnSpc>
              <a:spcAft>
                <a:spcPts val="800"/>
              </a:spcAft>
              <a:buNone/>
            </a:pPr>
            <a:r>
              <a:rPr lang="en-US" sz="6200" b="1" dirty="0">
                <a:effectLst/>
                <a:ea typeface="Calibri" panose="020F0502020204030204" pitchFamily="34" charset="0"/>
                <a:cs typeface="DGMetaSerifScience"/>
              </a:rPr>
              <a:t>ERHARD WAS WORKING FOR</a:t>
            </a:r>
          </a:p>
          <a:p>
            <a:pPr marL="0" indent="0" algn="ctr">
              <a:lnSpc>
                <a:spcPct val="107000"/>
              </a:lnSpc>
              <a:spcAft>
                <a:spcPts val="800"/>
              </a:spcAft>
              <a:buNone/>
            </a:pPr>
            <a:r>
              <a:rPr lang="en-US" sz="5500" b="1" i="1" dirty="0">
                <a:effectLst/>
                <a:ea typeface="Calibri" panose="020F0502020204030204" pitchFamily="34" charset="0"/>
                <a:cs typeface="DGMetaSerifScience"/>
              </a:rPr>
              <a:t>“strengthening the Atlantic alliance” and reaching “fundamental agreement that other European states [beyond the Six] participate in a European political union</a:t>
            </a:r>
            <a:r>
              <a:rPr lang="en-US" sz="5500" dirty="0">
                <a:effectLst/>
                <a:ea typeface="Calibri" panose="020F0502020204030204" pitchFamily="34" charset="0"/>
                <a:cs typeface="DGMetaSerifScience"/>
              </a:rPr>
              <a:t>”</a:t>
            </a:r>
            <a:endParaRPr lang="it-IT" sz="5500" dirty="0">
              <a:effectLst/>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697467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4386BD5-1D00-4099-A0FB-F2AFE2B0A8A6}"/>
              </a:ext>
            </a:extLst>
          </p:cNvPr>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HALLSTEIN’S THUNDERCLAP</a:t>
            </a:r>
          </a:p>
        </p:txBody>
      </p:sp>
      <p:sp>
        <p:nvSpPr>
          <p:cNvPr id="3" name="Segnaposto contenuto 2">
            <a:extLst>
              <a:ext uri="{FF2B5EF4-FFF2-40B4-BE49-F238E27FC236}">
                <a16:creationId xmlns:a16="http://schemas.microsoft.com/office/drawing/2014/main" id="{3BDAAD8C-8CBD-48E4-9BCF-4BB5B9632BB4}"/>
              </a:ext>
            </a:extLst>
          </p:cNvPr>
          <p:cNvSpPr>
            <a:spLocks noGrp="1"/>
          </p:cNvSpPr>
          <p:nvPr>
            <p:ph idx="1"/>
          </p:nvPr>
        </p:nvSpPr>
        <p:spPr/>
        <p:txBody>
          <a:bodyPr>
            <a:normAutofit/>
          </a:bodyPr>
          <a:lstStyle/>
          <a:p>
            <a:pPr marL="0" indent="0" algn="ctr">
              <a:buNone/>
            </a:pPr>
            <a:r>
              <a:rPr lang="en-US" sz="2800" b="1" dirty="0">
                <a:effectLst/>
                <a:latin typeface="DGMetaSerifScience"/>
                <a:ea typeface="Calibri" panose="020F0502020204030204" pitchFamily="34" charset="0"/>
                <a:cs typeface="DGMetaSerifScience"/>
              </a:rPr>
              <a:t>SPEECH – EUROPEAN PARLIAMENT </a:t>
            </a:r>
          </a:p>
          <a:p>
            <a:pPr marL="0" indent="0" algn="ctr">
              <a:buNone/>
            </a:pPr>
            <a:r>
              <a:rPr lang="en-US" sz="2800" b="1" dirty="0">
                <a:effectLst/>
                <a:latin typeface="DGMetaSerifScience"/>
                <a:ea typeface="Calibri" panose="020F0502020204030204" pitchFamily="34" charset="0"/>
                <a:cs typeface="DGMetaSerifScience"/>
              </a:rPr>
              <a:t>24</a:t>
            </a:r>
            <a:r>
              <a:rPr lang="en-US" sz="2800" b="1" baseline="30000" dirty="0">
                <a:effectLst/>
                <a:latin typeface="DGMetaSerifScience"/>
                <a:ea typeface="Calibri" panose="020F0502020204030204" pitchFamily="34" charset="0"/>
                <a:cs typeface="DGMetaSerifScience"/>
              </a:rPr>
              <a:t>TH</a:t>
            </a:r>
            <a:r>
              <a:rPr lang="en-US" sz="2800" b="1" dirty="0">
                <a:effectLst/>
                <a:latin typeface="DGMetaSerifScience"/>
                <a:ea typeface="Calibri" panose="020F0502020204030204" pitchFamily="34" charset="0"/>
                <a:cs typeface="DGMetaSerifScience"/>
              </a:rPr>
              <a:t> MARCH 1965</a:t>
            </a:r>
          </a:p>
          <a:p>
            <a:pPr algn="ctr"/>
            <a:r>
              <a:rPr lang="en-US" sz="1800" b="1" dirty="0">
                <a:effectLst/>
                <a:ea typeface="Calibri" panose="020F0502020204030204" pitchFamily="34" charset="0"/>
                <a:cs typeface="DGMetaSerifScience"/>
              </a:rPr>
              <a:t>He made a proposal that the transition to the Economic Community’s having its own income</a:t>
            </a:r>
            <a:r>
              <a:rPr lang="en-US" sz="1800" dirty="0">
                <a:effectLst/>
                <a:ea typeface="Calibri" panose="020F0502020204030204" pitchFamily="34" charset="0"/>
                <a:cs typeface="DGMetaSerifScience"/>
              </a:rPr>
              <a:t> </a:t>
            </a:r>
            <a:r>
              <a:rPr lang="en-US" sz="1800" b="1" dirty="0">
                <a:effectLst/>
                <a:ea typeface="Calibri" panose="020F0502020204030204" pitchFamily="34" charset="0"/>
                <a:cs typeface="DGMetaSerifScience"/>
              </a:rPr>
              <a:t>be linked to strengthening the rights of the European Parliament</a:t>
            </a:r>
            <a:r>
              <a:rPr lang="en-US" sz="1800" dirty="0">
                <a:effectLst/>
                <a:ea typeface="Calibri" panose="020F0502020204030204" pitchFamily="34" charset="0"/>
                <a:cs typeface="DGMetaSerifScience"/>
              </a:rPr>
              <a:t> </a:t>
            </a:r>
          </a:p>
          <a:p>
            <a:pPr algn="ctr"/>
            <a:r>
              <a:rPr lang="en-US" sz="1800" b="1" dirty="0">
                <a:effectLst/>
                <a:cs typeface="DGMetaSerifScience"/>
              </a:rPr>
              <a:t>The Community was to receive not only the levies from the import of agricultural products but also the proceeds of external tariffs</a:t>
            </a:r>
            <a:endParaRPr lang="it-IT" sz="1800" dirty="0">
              <a:effectLst/>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420340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D0F6FF-CEFF-4048-8977-D73F4C522D65}"/>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SO IMPORTANT, SO UNACCEPTABLE</a:t>
            </a:r>
          </a:p>
        </p:txBody>
      </p:sp>
      <p:sp>
        <p:nvSpPr>
          <p:cNvPr id="3" name="Segnaposto contenuto 2">
            <a:extLst>
              <a:ext uri="{FF2B5EF4-FFF2-40B4-BE49-F238E27FC236}">
                <a16:creationId xmlns:a16="http://schemas.microsoft.com/office/drawing/2014/main" id="{8EDE1EBA-F07C-4AC9-8C19-E9C69C5EE092}"/>
              </a:ext>
            </a:extLst>
          </p:cNvPr>
          <p:cNvSpPr>
            <a:spLocks noGrp="1"/>
          </p:cNvSpPr>
          <p:nvPr>
            <p:ph idx="1"/>
          </p:nvPr>
        </p:nvSpPr>
        <p:spPr/>
        <p:txBody>
          <a:bodyPr/>
          <a:lstStyle/>
          <a:p>
            <a:r>
              <a:rPr lang="en-US" sz="1800" b="1" dirty="0">
                <a:effectLst/>
                <a:latin typeface="DGMetaSerifScience"/>
                <a:cs typeface="DGMetaSerifScience"/>
              </a:rPr>
              <a:t>With the transition to independent sources of income</a:t>
            </a:r>
            <a:r>
              <a:rPr lang="en-US" sz="1800" dirty="0">
                <a:effectLst/>
                <a:latin typeface="DGMetaSerifScience"/>
                <a:cs typeface="DGMetaSerifScience"/>
              </a:rPr>
              <a:t>, Article 203 of the EEC Treaty would be amended to the effect that the </a:t>
            </a:r>
            <a:r>
              <a:rPr lang="en-US" sz="1800" b="1" dirty="0">
                <a:effectLst/>
                <a:latin typeface="DGMetaSerifScience"/>
                <a:cs typeface="DGMetaSerifScience"/>
              </a:rPr>
              <a:t>Council of Ministers could only reject changes in the Parliament’s proposed budget</a:t>
            </a:r>
            <a:r>
              <a:rPr lang="en-US" sz="1800" dirty="0">
                <a:effectLst/>
                <a:latin typeface="DGMetaSerifScience"/>
                <a:cs typeface="DGMetaSerifScience"/>
              </a:rPr>
              <a:t> if it adopted </a:t>
            </a:r>
            <a:r>
              <a:rPr lang="en-US" sz="1800" b="1" dirty="0">
                <a:effectLst/>
                <a:latin typeface="DGMetaSerifScience"/>
                <a:cs typeface="DGMetaSerifScience"/>
              </a:rPr>
              <a:t>the vote of the Commission with a simple</a:t>
            </a:r>
            <a:r>
              <a:rPr lang="en-US" sz="1800" dirty="0">
                <a:effectLst/>
                <a:latin typeface="DGMetaSerifScience"/>
                <a:cs typeface="DGMetaSerifScience"/>
              </a:rPr>
              <a:t>, non-weighted majority. </a:t>
            </a:r>
          </a:p>
          <a:p>
            <a:r>
              <a:rPr lang="en-US" sz="1800" b="1" dirty="0">
                <a:effectLst/>
                <a:latin typeface="DGMetaSerifScience"/>
                <a:cs typeface="DGMetaSerifScience"/>
              </a:rPr>
              <a:t>The Council could only prevail with its own position, independent of change proposals of Parliament and of the vote of the Commission, if at least five of the six member states agreed. </a:t>
            </a:r>
            <a:endParaRPr lang="en-US" sz="1800" b="1" dirty="0">
              <a:latin typeface="DGMetaSerifScience"/>
              <a:cs typeface="DGMetaSerifScience"/>
            </a:endParaRPr>
          </a:p>
          <a:p>
            <a:r>
              <a:rPr lang="en-US" sz="1800" b="1" dirty="0">
                <a:effectLst/>
                <a:latin typeface="DGMetaSerifScience"/>
                <a:cs typeface="DGMetaSerifScience"/>
              </a:rPr>
              <a:t>Further proposals for receiving independent income would be adopted if they gained a two-thirds majority in Parliament and a qualified majority in the Counci</a:t>
            </a:r>
            <a:r>
              <a:rPr lang="en-US" sz="1800" dirty="0">
                <a:effectLst/>
                <a:latin typeface="DGMetaSerifScience"/>
                <a:cs typeface="DGMetaSerifScience"/>
              </a:rPr>
              <a:t>l. </a:t>
            </a:r>
            <a:endParaRPr lang="it-IT" dirty="0"/>
          </a:p>
        </p:txBody>
      </p:sp>
    </p:spTree>
    <p:extLst>
      <p:ext uri="{BB962C8B-B14F-4D97-AF65-F5344CB8AC3E}">
        <p14:creationId xmlns:p14="http://schemas.microsoft.com/office/powerpoint/2010/main" val="91293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519CC4-6EC8-4717-9075-30E158C427B0}"/>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DE GAULLE LAUD VOICE</a:t>
            </a:r>
          </a:p>
        </p:txBody>
      </p:sp>
      <p:sp>
        <p:nvSpPr>
          <p:cNvPr id="3" name="Segnaposto contenuto 2">
            <a:extLst>
              <a:ext uri="{FF2B5EF4-FFF2-40B4-BE49-F238E27FC236}">
                <a16:creationId xmlns:a16="http://schemas.microsoft.com/office/drawing/2014/main" id="{868C497E-0D65-47C9-BEA7-00C3D92DEB9C}"/>
              </a:ext>
            </a:extLst>
          </p:cNvPr>
          <p:cNvSpPr>
            <a:spLocks noGrp="1"/>
          </p:cNvSpPr>
          <p:nvPr>
            <p:ph idx="1"/>
          </p:nvPr>
        </p:nvSpPr>
        <p:spPr/>
        <p:txBody>
          <a:bodyPr>
            <a:normAutofit/>
          </a:bodyPr>
          <a:lstStyle/>
          <a:p>
            <a:pPr marL="0" indent="0" algn="ctr">
              <a:lnSpc>
                <a:spcPct val="107000"/>
              </a:lnSpc>
              <a:spcAft>
                <a:spcPts val="800"/>
              </a:spcAft>
              <a:buNone/>
            </a:pPr>
            <a:endParaRPr lang="en-US" b="1" dirty="0">
              <a:effectLst>
                <a:outerShdw blurRad="38100" dist="38100" dir="2700000" algn="tl">
                  <a:srgbClr val="000000">
                    <a:alpha val="43137"/>
                  </a:srgbClr>
                </a:outerShdw>
              </a:effectLst>
              <a:latin typeface="+mj-lt"/>
              <a:ea typeface="Calibri" panose="020F0502020204030204" pitchFamily="34" charset="0"/>
              <a:cs typeface="DGMetaSerifScience"/>
            </a:endParaRPr>
          </a:p>
          <a:p>
            <a:pPr marL="0" indent="0" algn="ctr">
              <a:lnSpc>
                <a:spcPct val="107000"/>
              </a:lnSpc>
              <a:spcAft>
                <a:spcPts val="800"/>
              </a:spcAft>
              <a:buNone/>
            </a:pPr>
            <a:r>
              <a:rPr lang="en-US" b="1" i="1" u="sng" dirty="0">
                <a:effectLst>
                  <a:outerShdw blurRad="38100" dist="38100" dir="2700000" algn="tl">
                    <a:srgbClr val="000000">
                      <a:alpha val="43137"/>
                    </a:srgbClr>
                  </a:outerShdw>
                </a:effectLst>
                <a:latin typeface="+mj-lt"/>
                <a:ea typeface="Calibri" panose="020F0502020204030204" pitchFamily="34" charset="0"/>
                <a:cs typeface="DGMetaSerifScience"/>
              </a:rPr>
              <a:t>De Gaulle’s TV intervention on 27</a:t>
            </a:r>
            <a:r>
              <a:rPr lang="en-US" b="1" i="1" u="sng" baseline="30000" dirty="0">
                <a:effectLst>
                  <a:outerShdw blurRad="38100" dist="38100" dir="2700000" algn="tl">
                    <a:srgbClr val="000000">
                      <a:alpha val="43137"/>
                    </a:srgbClr>
                  </a:outerShdw>
                </a:effectLst>
                <a:latin typeface="+mj-lt"/>
                <a:ea typeface="Calibri" panose="020F0502020204030204" pitchFamily="34" charset="0"/>
                <a:cs typeface="DGMetaSerifScience"/>
              </a:rPr>
              <a:t>th</a:t>
            </a:r>
            <a:r>
              <a:rPr lang="en-US" b="1" i="1" u="sng" dirty="0">
                <a:effectLst>
                  <a:outerShdw blurRad="38100" dist="38100" dir="2700000" algn="tl">
                    <a:srgbClr val="000000">
                      <a:alpha val="43137"/>
                    </a:srgbClr>
                  </a:outerShdw>
                </a:effectLst>
                <a:latin typeface="+mj-lt"/>
                <a:ea typeface="Calibri" panose="020F0502020204030204" pitchFamily="34" charset="0"/>
                <a:cs typeface="DGMetaSerifScience"/>
              </a:rPr>
              <a:t>  April 1965</a:t>
            </a:r>
            <a:endParaRPr lang="en-US" sz="2400" b="1" i="1" u="sng" dirty="0">
              <a:effectLst>
                <a:outerShdw blurRad="38100" dist="38100" dir="2700000" algn="tl">
                  <a:srgbClr val="000000">
                    <a:alpha val="43137"/>
                  </a:srgbClr>
                </a:outerShdw>
              </a:effectLst>
              <a:latin typeface="+mj-lt"/>
              <a:ea typeface="Calibri" panose="020F0502020204030204" pitchFamily="34" charset="0"/>
              <a:cs typeface="DGMetaSerifScience"/>
            </a:endParaRPr>
          </a:p>
          <a:p>
            <a:pPr algn="just">
              <a:lnSpc>
                <a:spcPct val="107000"/>
              </a:lnSpc>
              <a:spcAft>
                <a:spcPts val="800"/>
              </a:spcAft>
            </a:pPr>
            <a:r>
              <a:rPr lang="en-US" sz="1800" b="1" dirty="0">
                <a:ea typeface="Calibri" panose="020F0502020204030204" pitchFamily="34" charset="0"/>
                <a:cs typeface="DGMetaSerifScience"/>
              </a:rPr>
              <a:t>LIMITATION </a:t>
            </a:r>
            <a:r>
              <a:rPr lang="en-US" sz="1800" b="1" dirty="0">
                <a:effectLst/>
                <a:ea typeface="Calibri" panose="020F0502020204030204" pitchFamily="34" charset="0"/>
                <a:cs typeface="DGMetaSerifScience"/>
              </a:rPr>
              <a:t>ON NATIONAL SOVEREIGNTY MEANS SUBMISSION TO US HEGEMONY</a:t>
            </a:r>
            <a:endParaRPr lang="it-IT" sz="18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ea typeface="Calibri" panose="020F0502020204030204" pitchFamily="34" charset="0"/>
                <a:cs typeface="DGMetaSerifScience"/>
              </a:rPr>
              <a:t>To back an independent Europe that “</a:t>
            </a:r>
            <a:r>
              <a:rPr lang="en-US" sz="1800" b="1" dirty="0">
                <a:effectLst/>
                <a:ea typeface="Calibri" panose="020F0502020204030204" pitchFamily="34" charset="0"/>
                <a:cs typeface="DGMetaSerifScience"/>
              </a:rPr>
              <a:t>rejects any foreign intrusion in the domestic affairs of a state</a:t>
            </a:r>
            <a:r>
              <a:rPr lang="en-US" sz="1800" dirty="0">
                <a:effectLst/>
                <a:ea typeface="Calibri" panose="020F0502020204030204" pitchFamily="34" charset="0"/>
                <a:cs typeface="DGMetaSerifScience"/>
              </a:rPr>
              <a:t>.” </a:t>
            </a:r>
          </a:p>
          <a:p>
            <a:pPr algn="just">
              <a:lnSpc>
                <a:spcPct val="107000"/>
              </a:lnSpc>
              <a:spcAft>
                <a:spcPts val="800"/>
              </a:spcAft>
            </a:pPr>
            <a:r>
              <a:rPr lang="en-US" sz="1800" b="1" dirty="0">
                <a:effectLst/>
                <a:ea typeface="Calibri" panose="020F0502020204030204" pitchFamily="34" charset="0"/>
                <a:cs typeface="DGMetaSerifScience"/>
              </a:rPr>
              <a:t>He made it clear to the adherents of a “so-called integrated Europe” that limitations on national sovereignty would lead to the submission of Europe to the hegemony of the United States</a:t>
            </a:r>
            <a:endParaRPr lang="it-IT" sz="1800" dirty="0">
              <a:effectLst/>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1703418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27F53A7-D970-4340-BCA8-8DA3E9363B0F}"/>
              </a:ext>
            </a:extLst>
          </p:cNvPr>
          <p:cNvSpPr>
            <a:spLocks noGrp="1"/>
          </p:cNvSpPr>
          <p:nvPr>
            <p:ph type="title"/>
          </p:nvPr>
        </p:nvSpPr>
        <p:spPr/>
        <p:txBody>
          <a:bodyPr>
            <a:normAutofit/>
          </a:bodyPr>
          <a:lstStyle/>
          <a:p>
            <a:pPr algn="ctr"/>
            <a:r>
              <a:rPr lang="it-IT" sz="2800" b="1" dirty="0">
                <a:effectLst>
                  <a:outerShdw blurRad="38100" dist="38100" dir="2700000" algn="tl">
                    <a:srgbClr val="000000">
                      <a:alpha val="43137"/>
                    </a:srgbClr>
                  </a:outerShdw>
                </a:effectLst>
              </a:rPr>
              <a:t>DE GAULLE AND THE EVOLUTION OF EEC</a:t>
            </a:r>
          </a:p>
        </p:txBody>
      </p:sp>
      <p:sp>
        <p:nvSpPr>
          <p:cNvPr id="3" name="Segnaposto contenuto 2">
            <a:extLst>
              <a:ext uri="{FF2B5EF4-FFF2-40B4-BE49-F238E27FC236}">
                <a16:creationId xmlns:a16="http://schemas.microsoft.com/office/drawing/2014/main" id="{89624C8F-646B-443E-9B20-37FBAA7A26F3}"/>
              </a:ext>
            </a:extLst>
          </p:cNvPr>
          <p:cNvSpPr>
            <a:spLocks noGrp="1"/>
          </p:cNvSpPr>
          <p:nvPr>
            <p:ph idx="1"/>
          </p:nvPr>
        </p:nvSpPr>
        <p:spPr/>
        <p:txBody>
          <a:bodyPr/>
          <a:lstStyle/>
          <a:p>
            <a:pPr algn="just"/>
            <a:r>
              <a:rPr lang="en-US" dirty="0">
                <a:ea typeface="Calibri" panose="020F0502020204030204" pitchFamily="34" charset="0"/>
                <a:cs typeface="DGMetaSerifScience"/>
              </a:rPr>
              <a:t>D</a:t>
            </a:r>
            <a:r>
              <a:rPr lang="en-US" dirty="0">
                <a:effectLst/>
                <a:ea typeface="Calibri" panose="020F0502020204030204" pitchFamily="34" charset="0"/>
                <a:cs typeface="DGMetaSerifScience"/>
              </a:rPr>
              <a:t>e Gaulle was not prepared to pay the price demanded by </a:t>
            </a:r>
            <a:r>
              <a:rPr lang="en-US" dirty="0" err="1">
                <a:effectLst/>
                <a:ea typeface="Calibri" panose="020F0502020204030204" pitchFamily="34" charset="0"/>
                <a:cs typeface="DGMetaSerifScience"/>
              </a:rPr>
              <a:t>Hallstein</a:t>
            </a:r>
            <a:r>
              <a:rPr lang="en-US" dirty="0">
                <a:effectLst/>
                <a:ea typeface="Calibri" panose="020F0502020204030204" pitchFamily="34" charset="0"/>
                <a:cs typeface="DGMetaSerifScience"/>
              </a:rPr>
              <a:t> </a:t>
            </a:r>
            <a:r>
              <a:rPr lang="en-US" b="1" dirty="0">
                <a:effectLst/>
                <a:ea typeface="Calibri" panose="020F0502020204030204" pitchFamily="34" charset="0"/>
                <a:cs typeface="DGMetaSerifScience"/>
              </a:rPr>
              <a:t>for the transfer of the system of subsidies for agriculture to the Community</a:t>
            </a:r>
            <a:r>
              <a:rPr lang="en-US" dirty="0">
                <a:effectLst/>
                <a:ea typeface="Calibri" panose="020F0502020204030204" pitchFamily="34" charset="0"/>
                <a:cs typeface="DGMetaSerifScience"/>
              </a:rPr>
              <a:t>. </a:t>
            </a:r>
          </a:p>
          <a:p>
            <a:pPr algn="just"/>
            <a:r>
              <a:rPr lang="en-US" b="1" dirty="0">
                <a:effectLst/>
                <a:ea typeface="Calibri" panose="020F0502020204030204" pitchFamily="34" charset="0"/>
                <a:cs typeface="DGMetaSerifScience"/>
              </a:rPr>
              <a:t>With the strengthening of the Commission that would result from that, along with the transition to majority voting in the Council of Ministers, there was the threat that control over the development of the EEC would be taken from de Gaulle.</a:t>
            </a:r>
            <a:r>
              <a:rPr lang="en-US" dirty="0">
                <a:effectLst/>
                <a:ea typeface="Calibri" panose="020F0502020204030204" pitchFamily="34" charset="0"/>
                <a:cs typeface="DGMetaSerifScience"/>
              </a:rPr>
              <a:t> </a:t>
            </a:r>
            <a:endParaRPr lang="it-IT" dirty="0">
              <a:effectLst/>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39023604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docProps/app.xml><?xml version="1.0" encoding="utf-8"?>
<Properties xmlns="http://schemas.openxmlformats.org/officeDocument/2006/extended-properties" xmlns:vt="http://schemas.openxmlformats.org/officeDocument/2006/docPropsVTypes">
  <Template>{77DC1C6B-A1C9-4A97-B89E-0FF1591F44CE}tf16401375</Template>
  <TotalTime>294</TotalTime>
  <Words>906</Words>
  <Application>Microsoft Office PowerPoint</Application>
  <PresentationFormat>Widescreen</PresentationFormat>
  <Paragraphs>54</Paragraphs>
  <Slides>12</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12</vt:i4>
      </vt:variant>
    </vt:vector>
  </HeadingPairs>
  <TitlesOfParts>
    <vt:vector size="19" baseType="lpstr">
      <vt:lpstr>Arial</vt:lpstr>
      <vt:lpstr>Calibri</vt:lpstr>
      <vt:lpstr>DGMetaSerifScience</vt:lpstr>
      <vt:lpstr>MS Shell Dlg 2</vt:lpstr>
      <vt:lpstr>Wingdings</vt:lpstr>
      <vt:lpstr>Wingdings 3</vt:lpstr>
      <vt:lpstr>Madison</vt:lpstr>
      <vt:lpstr> LESSON 9 </vt:lpstr>
      <vt:lpstr>ERHARD – OCTOBER 1963</vt:lpstr>
      <vt:lpstr>ERHARD’S «BETRAYAL»</vt:lpstr>
      <vt:lpstr>DE GAULLE’S ON ERHARD</vt:lpstr>
      <vt:lpstr>ERHARD: THE AMERICAN</vt:lpstr>
      <vt:lpstr>HALLSTEIN’S THUNDERCLAP</vt:lpstr>
      <vt:lpstr>SO IMPORTANT, SO UNACCEPTABLE</vt:lpstr>
      <vt:lpstr>DE GAULLE LAUD VOICE</vt:lpstr>
      <vt:lpstr>DE GAULLE AND THE EVOLUTION OF EEC</vt:lpstr>
      <vt:lpstr>EMPTY CHAIR CRISIS</vt:lpstr>
      <vt:lpstr>DE GAULLE’S REAL AIM</vt:lpstr>
      <vt:lpstr>DE GAULLE AGAINST  EUROPEAN TECHNOCRACY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LESSON 9 </dc:title>
  <dc:creator>Michele Marchi</dc:creator>
  <cp:lastModifiedBy>Michele Marchi</cp:lastModifiedBy>
  <cp:revision>22</cp:revision>
  <dcterms:created xsi:type="dcterms:W3CDTF">2020-11-30T10:36:54Z</dcterms:created>
  <dcterms:modified xsi:type="dcterms:W3CDTF">2024-12-12T18:13:37Z</dcterms:modified>
</cp:coreProperties>
</file>