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5" r:id="rId4"/>
    <p:sldId id="258" r:id="rId5"/>
    <p:sldId id="259" r:id="rId6"/>
    <p:sldId id="260" r:id="rId7"/>
    <p:sldId id="266" r:id="rId8"/>
    <p:sldId id="261" r:id="rId9"/>
    <p:sldId id="267" r:id="rId10"/>
    <p:sldId id="262" r:id="rId11"/>
    <p:sldId id="263" r:id="rId12"/>
    <p:sldId id="264" r:id="rId13"/>
  </p:sldIdLst>
  <p:sldSz cx="9144000" cy="6858000" type="screen4x3"/>
  <p:notesSz cx="6858000" cy="9144000"/>
  <p:defaultTextStyle>
    <a:defPPr>
      <a:defRPr lang="it-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336" autoAdjust="0"/>
    <p:restoredTop sz="94660"/>
  </p:normalViewPr>
  <p:slideViewPr>
    <p:cSldViewPr>
      <p:cViewPr varScale="1">
        <p:scale>
          <a:sx n="81" d="100"/>
          <a:sy n="81" d="100"/>
        </p:scale>
        <p:origin x="1925"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a:effectLst>
                  <a:outerShdw blurRad="38100" dist="38100" dir="2700000" algn="tl">
                    <a:srgbClr val="000000">
                      <a:alpha val="43137"/>
                    </a:srgbClr>
                  </a:outerShdw>
                </a:effectLst>
                <a:latin typeface="+mn-lt"/>
              </a:rPr>
              <a:t>{</a:t>
            </a: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it-IT"/>
              <a:t>Fare clic per modificare lo stile del titolo</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15" name="Date Placeholder 14"/>
          <p:cNvSpPr>
            <a:spLocks noGrp="1"/>
          </p:cNvSpPr>
          <p:nvPr>
            <p:ph type="dt" sz="half" idx="10"/>
          </p:nvPr>
        </p:nvSpPr>
        <p:spPr/>
        <p:txBody>
          <a:bodyPr/>
          <a:lstStyle/>
          <a:p>
            <a:fld id="{B3E9E5C1-F815-4078-93D1-5F9A4BA2F5EB}" type="datetimeFigureOut">
              <a:rPr lang="it-CH" smtClean="0"/>
              <a:t>15.11.2021</a:t>
            </a:fld>
            <a:endParaRPr lang="it-CH"/>
          </a:p>
        </p:txBody>
      </p:sp>
      <p:sp>
        <p:nvSpPr>
          <p:cNvPr id="16" name="Slide Number Placeholder 15"/>
          <p:cNvSpPr>
            <a:spLocks noGrp="1"/>
          </p:cNvSpPr>
          <p:nvPr>
            <p:ph type="sldNum" sz="quarter" idx="11"/>
          </p:nvPr>
        </p:nvSpPr>
        <p:spPr/>
        <p:txBody>
          <a:bodyPr/>
          <a:lstStyle/>
          <a:p>
            <a:fld id="{577678AC-6903-4124-831A-51C8BE62B21A}" type="slidenum">
              <a:rPr lang="it-CH" smtClean="0"/>
              <a:t>‹N›</a:t>
            </a:fld>
            <a:endParaRPr lang="it-CH"/>
          </a:p>
        </p:txBody>
      </p:sp>
      <p:sp>
        <p:nvSpPr>
          <p:cNvPr id="17" name="Footer Placeholder 16"/>
          <p:cNvSpPr>
            <a:spLocks noGrp="1"/>
          </p:cNvSpPr>
          <p:nvPr>
            <p:ph type="ftr" sz="quarter" idx="12"/>
          </p:nvPr>
        </p:nvSpPr>
        <p:spPr/>
        <p:txBody>
          <a:bodyPr/>
          <a:lstStyle/>
          <a:p>
            <a:endParaRPr lang="it-CH"/>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B3E9E5C1-F815-4078-93D1-5F9A4BA2F5EB}" type="datetimeFigureOut">
              <a:rPr lang="it-CH" smtClean="0"/>
              <a:t>15.11.2021</a:t>
            </a:fld>
            <a:endParaRPr lang="it-CH"/>
          </a:p>
        </p:txBody>
      </p:sp>
      <p:sp>
        <p:nvSpPr>
          <p:cNvPr id="5" name="Footer Placeholder 4"/>
          <p:cNvSpPr>
            <a:spLocks noGrp="1"/>
          </p:cNvSpPr>
          <p:nvPr>
            <p:ph type="ftr" sz="quarter" idx="11"/>
          </p:nvPr>
        </p:nvSpPr>
        <p:spPr/>
        <p:txBody>
          <a:bodyPr/>
          <a:lstStyle/>
          <a:p>
            <a:endParaRPr lang="it-CH"/>
          </a:p>
        </p:txBody>
      </p:sp>
      <p:sp>
        <p:nvSpPr>
          <p:cNvPr id="6" name="Slide Number Placeholder 5"/>
          <p:cNvSpPr>
            <a:spLocks noGrp="1"/>
          </p:cNvSpPr>
          <p:nvPr>
            <p:ph type="sldNum" sz="quarter" idx="12"/>
          </p:nvPr>
        </p:nvSpPr>
        <p:spPr/>
        <p:txBody>
          <a:bodyPr/>
          <a:lstStyle/>
          <a:p>
            <a:fld id="{577678AC-6903-4124-831A-51C8BE62B21A}" type="slidenum">
              <a:rPr lang="it-CH" smtClean="0"/>
              <a:t>‹N›</a:t>
            </a:fld>
            <a:endParaRPr lang="it-C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it-IT"/>
              <a:t>Fare clic per modificare lo stile del titolo</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3E9E5C1-F815-4078-93D1-5F9A4BA2F5EB}" type="datetimeFigureOut">
              <a:rPr lang="it-CH" smtClean="0"/>
              <a:t>15.11.2021</a:t>
            </a:fld>
            <a:endParaRPr lang="it-CH"/>
          </a:p>
        </p:txBody>
      </p:sp>
      <p:sp>
        <p:nvSpPr>
          <p:cNvPr id="5" name="Footer Placeholder 4"/>
          <p:cNvSpPr>
            <a:spLocks noGrp="1"/>
          </p:cNvSpPr>
          <p:nvPr>
            <p:ph type="ftr" sz="quarter" idx="11"/>
          </p:nvPr>
        </p:nvSpPr>
        <p:spPr/>
        <p:txBody>
          <a:bodyPr/>
          <a:lstStyle/>
          <a:p>
            <a:endParaRPr lang="it-CH"/>
          </a:p>
        </p:txBody>
      </p:sp>
      <p:sp>
        <p:nvSpPr>
          <p:cNvPr id="6" name="Slide Number Placeholder 5"/>
          <p:cNvSpPr>
            <a:spLocks noGrp="1"/>
          </p:cNvSpPr>
          <p:nvPr>
            <p:ph type="sldNum" sz="quarter" idx="12"/>
          </p:nvPr>
        </p:nvSpPr>
        <p:spPr/>
        <p:txBody>
          <a:bodyPr/>
          <a:lstStyle/>
          <a:p>
            <a:fld id="{577678AC-6903-4124-831A-51C8BE62B21A}" type="slidenum">
              <a:rPr lang="it-CH" smtClean="0"/>
              <a:t>‹N›</a:t>
            </a:fld>
            <a:endParaRPr lang="it-C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13" name="Title 12"/>
          <p:cNvSpPr>
            <a:spLocks noGrp="1"/>
          </p:cNvSpPr>
          <p:nvPr>
            <p:ph type="title"/>
          </p:nvPr>
        </p:nvSpPr>
        <p:spPr/>
        <p:txBody>
          <a:bodyPr/>
          <a:lstStyle/>
          <a:p>
            <a:r>
              <a:rPr lang="it-IT"/>
              <a:t>Fare clic per modificare lo stile del titolo</a:t>
            </a:r>
            <a:endParaRPr lang="en-US"/>
          </a:p>
        </p:txBody>
      </p:sp>
      <p:sp>
        <p:nvSpPr>
          <p:cNvPr id="14" name="Date Placeholder 13"/>
          <p:cNvSpPr>
            <a:spLocks noGrp="1"/>
          </p:cNvSpPr>
          <p:nvPr>
            <p:ph type="dt" sz="half" idx="10"/>
          </p:nvPr>
        </p:nvSpPr>
        <p:spPr/>
        <p:txBody>
          <a:bodyPr/>
          <a:lstStyle/>
          <a:p>
            <a:fld id="{B3E9E5C1-F815-4078-93D1-5F9A4BA2F5EB}" type="datetimeFigureOut">
              <a:rPr lang="it-CH" smtClean="0"/>
              <a:t>15.11.2021</a:t>
            </a:fld>
            <a:endParaRPr lang="it-CH"/>
          </a:p>
        </p:txBody>
      </p:sp>
      <p:sp>
        <p:nvSpPr>
          <p:cNvPr id="15" name="Slide Number Placeholder 14"/>
          <p:cNvSpPr>
            <a:spLocks noGrp="1"/>
          </p:cNvSpPr>
          <p:nvPr>
            <p:ph type="sldNum" sz="quarter" idx="11"/>
          </p:nvPr>
        </p:nvSpPr>
        <p:spPr/>
        <p:txBody>
          <a:bodyPr/>
          <a:lstStyle/>
          <a:p>
            <a:fld id="{577678AC-6903-4124-831A-51C8BE62B21A}" type="slidenum">
              <a:rPr lang="it-CH" smtClean="0"/>
              <a:t>‹N›</a:t>
            </a:fld>
            <a:endParaRPr lang="it-CH"/>
          </a:p>
        </p:txBody>
      </p:sp>
      <p:sp>
        <p:nvSpPr>
          <p:cNvPr id="16" name="Footer Placeholder 15"/>
          <p:cNvSpPr>
            <a:spLocks noGrp="1"/>
          </p:cNvSpPr>
          <p:nvPr>
            <p:ph type="ftr" sz="quarter" idx="12"/>
          </p:nvPr>
        </p:nvSpPr>
        <p:spPr/>
        <p:txBody>
          <a:bodyPr/>
          <a:lstStyle/>
          <a:p>
            <a:endParaRPr lang="it-C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a:effectLst>
                  <a:outerShdw blurRad="38100" dist="38100" dir="2700000" algn="tl">
                    <a:srgbClr val="000000">
                      <a:alpha val="43137"/>
                    </a:srgbClr>
                  </a:outerShdw>
                </a:effectLst>
                <a:latin typeface="+mn-lt"/>
              </a:rPr>
              <a:t>{</a:t>
            </a: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12" name="Date Placeholder 11"/>
          <p:cNvSpPr>
            <a:spLocks noGrp="1"/>
          </p:cNvSpPr>
          <p:nvPr>
            <p:ph type="dt" sz="half" idx="10"/>
          </p:nvPr>
        </p:nvSpPr>
        <p:spPr/>
        <p:txBody>
          <a:bodyPr/>
          <a:lstStyle/>
          <a:p>
            <a:fld id="{B3E9E5C1-F815-4078-93D1-5F9A4BA2F5EB}" type="datetimeFigureOut">
              <a:rPr lang="it-CH" smtClean="0"/>
              <a:t>15.11.2021</a:t>
            </a:fld>
            <a:endParaRPr lang="it-CH"/>
          </a:p>
        </p:txBody>
      </p:sp>
      <p:sp>
        <p:nvSpPr>
          <p:cNvPr id="13" name="Slide Number Placeholder 12"/>
          <p:cNvSpPr>
            <a:spLocks noGrp="1"/>
          </p:cNvSpPr>
          <p:nvPr>
            <p:ph type="sldNum" sz="quarter" idx="11"/>
          </p:nvPr>
        </p:nvSpPr>
        <p:spPr/>
        <p:txBody>
          <a:bodyPr/>
          <a:lstStyle/>
          <a:p>
            <a:fld id="{577678AC-6903-4124-831A-51C8BE62B21A}" type="slidenum">
              <a:rPr lang="it-CH" smtClean="0"/>
              <a:t>‹N›</a:t>
            </a:fld>
            <a:endParaRPr lang="it-CH"/>
          </a:p>
        </p:txBody>
      </p:sp>
      <p:sp>
        <p:nvSpPr>
          <p:cNvPr id="14" name="Footer Placeholder 13"/>
          <p:cNvSpPr>
            <a:spLocks noGrp="1"/>
          </p:cNvSpPr>
          <p:nvPr>
            <p:ph type="ftr" sz="quarter" idx="12"/>
          </p:nvPr>
        </p:nvSpPr>
        <p:spPr/>
        <p:txBody>
          <a:bodyPr/>
          <a:lstStyle/>
          <a:p>
            <a:endParaRPr lang="it-CH"/>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it-IT"/>
              <a:t>Fare clic per modificare lo stile del titolo</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B3E9E5C1-F815-4078-93D1-5F9A4BA2F5EB}" type="datetimeFigureOut">
              <a:rPr lang="it-CH" smtClean="0"/>
              <a:t>15.11.2021</a:t>
            </a:fld>
            <a:endParaRPr lang="it-CH"/>
          </a:p>
        </p:txBody>
      </p:sp>
      <p:sp>
        <p:nvSpPr>
          <p:cNvPr id="9" name="Slide Number Placeholder 8"/>
          <p:cNvSpPr>
            <a:spLocks noGrp="1"/>
          </p:cNvSpPr>
          <p:nvPr>
            <p:ph type="sldNum" sz="quarter" idx="11"/>
          </p:nvPr>
        </p:nvSpPr>
        <p:spPr/>
        <p:txBody>
          <a:bodyPr/>
          <a:lstStyle/>
          <a:p>
            <a:fld id="{577678AC-6903-4124-831A-51C8BE62B21A}" type="slidenum">
              <a:rPr lang="it-CH" smtClean="0"/>
              <a:t>‹N›</a:t>
            </a:fld>
            <a:endParaRPr lang="it-CH"/>
          </a:p>
        </p:txBody>
      </p:sp>
      <p:sp>
        <p:nvSpPr>
          <p:cNvPr id="10" name="Footer Placeholder 9"/>
          <p:cNvSpPr>
            <a:spLocks noGrp="1"/>
          </p:cNvSpPr>
          <p:nvPr>
            <p:ph type="ftr" sz="quarter" idx="12"/>
          </p:nvPr>
        </p:nvSpPr>
        <p:spPr/>
        <p:txBody>
          <a:bodyPr/>
          <a:lstStyle/>
          <a:p>
            <a:endParaRPr lang="it-CH"/>
          </a:p>
        </p:txBody>
      </p:sp>
      <p:sp>
        <p:nvSpPr>
          <p:cNvPr id="11" name="Title 10"/>
          <p:cNvSpPr>
            <a:spLocks noGrp="1"/>
          </p:cNvSpPr>
          <p:nvPr>
            <p:ph type="title"/>
          </p:nvPr>
        </p:nvSpPr>
        <p:spPr/>
        <p:txBody>
          <a:bodyPr/>
          <a:lstStyle/>
          <a:p>
            <a:r>
              <a:rPr lang="it-IT"/>
              <a:t>Fare clic per modificare lo stile del titolo</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a:effectLst>
                  <a:outerShdw blurRad="38100" dist="38100" dir="2700000" algn="tl">
                    <a:srgbClr val="000000">
                      <a:alpha val="43137"/>
                    </a:srgbClr>
                  </a:outerShdw>
                </a:effectLst>
                <a:latin typeface="+mn-lt"/>
              </a:rPr>
              <a:t>{</a:t>
            </a: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a:effectLst>
                  <a:outerShdw blurRad="38100" dist="38100" dir="2700000" algn="tl">
                    <a:srgbClr val="000000">
                      <a:alpha val="43137"/>
                    </a:srgbClr>
                  </a:outerShdw>
                </a:effectLst>
                <a:latin typeface="+mn-lt"/>
              </a:rPr>
              <a:t>{</a:t>
            </a:r>
          </a:p>
        </p:txBody>
      </p:sp>
      <p:sp>
        <p:nvSpPr>
          <p:cNvPr id="12" name="Title 11"/>
          <p:cNvSpPr>
            <a:spLocks noGrp="1"/>
          </p:cNvSpPr>
          <p:nvPr>
            <p:ph type="title"/>
          </p:nvPr>
        </p:nvSpPr>
        <p:spPr/>
        <p:txBody>
          <a:bodyPr/>
          <a:lstStyle/>
          <a:p>
            <a:r>
              <a:rPr lang="it-IT"/>
              <a:t>Fare clic per modificare lo stile del titolo</a:t>
            </a:r>
            <a:endParaRPr lang="en-US" dirty="0"/>
          </a:p>
        </p:txBody>
      </p:sp>
      <p:sp>
        <p:nvSpPr>
          <p:cNvPr id="14" name="Date Placeholder 13"/>
          <p:cNvSpPr>
            <a:spLocks noGrp="1"/>
          </p:cNvSpPr>
          <p:nvPr>
            <p:ph type="dt" sz="half" idx="10"/>
          </p:nvPr>
        </p:nvSpPr>
        <p:spPr/>
        <p:txBody>
          <a:bodyPr/>
          <a:lstStyle/>
          <a:p>
            <a:fld id="{B3E9E5C1-F815-4078-93D1-5F9A4BA2F5EB}" type="datetimeFigureOut">
              <a:rPr lang="it-CH" smtClean="0"/>
              <a:t>15.11.2021</a:t>
            </a:fld>
            <a:endParaRPr lang="it-CH"/>
          </a:p>
        </p:txBody>
      </p:sp>
      <p:sp>
        <p:nvSpPr>
          <p:cNvPr id="15" name="Slide Number Placeholder 14"/>
          <p:cNvSpPr>
            <a:spLocks noGrp="1"/>
          </p:cNvSpPr>
          <p:nvPr>
            <p:ph type="sldNum" sz="quarter" idx="11"/>
          </p:nvPr>
        </p:nvSpPr>
        <p:spPr/>
        <p:txBody>
          <a:bodyPr/>
          <a:lstStyle/>
          <a:p>
            <a:fld id="{577678AC-6903-4124-831A-51C8BE62B21A}" type="slidenum">
              <a:rPr lang="it-CH" smtClean="0"/>
              <a:t>‹N›</a:t>
            </a:fld>
            <a:endParaRPr lang="it-CH"/>
          </a:p>
        </p:txBody>
      </p:sp>
      <p:sp>
        <p:nvSpPr>
          <p:cNvPr id="16" name="Footer Placeholder 15"/>
          <p:cNvSpPr>
            <a:spLocks noGrp="1"/>
          </p:cNvSpPr>
          <p:nvPr>
            <p:ph type="ftr" sz="quarter" idx="12"/>
          </p:nvPr>
        </p:nvSpPr>
        <p:spPr/>
        <p:txBody>
          <a:bodyPr/>
          <a:lstStyle/>
          <a:p>
            <a:endParaRPr lang="it-C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t-IT"/>
              <a:t>Fare clic per modificare lo stile del titolo</a:t>
            </a:r>
            <a:endParaRPr lang="en-US"/>
          </a:p>
        </p:txBody>
      </p:sp>
      <p:sp>
        <p:nvSpPr>
          <p:cNvPr id="7" name="Date Placeholder 6"/>
          <p:cNvSpPr>
            <a:spLocks noGrp="1"/>
          </p:cNvSpPr>
          <p:nvPr>
            <p:ph type="dt" sz="half" idx="10"/>
          </p:nvPr>
        </p:nvSpPr>
        <p:spPr/>
        <p:txBody>
          <a:bodyPr/>
          <a:lstStyle/>
          <a:p>
            <a:fld id="{B3E9E5C1-F815-4078-93D1-5F9A4BA2F5EB}" type="datetimeFigureOut">
              <a:rPr lang="it-CH" smtClean="0"/>
              <a:t>15.11.2021</a:t>
            </a:fld>
            <a:endParaRPr lang="it-CH"/>
          </a:p>
        </p:txBody>
      </p:sp>
      <p:sp>
        <p:nvSpPr>
          <p:cNvPr id="8" name="Slide Number Placeholder 7"/>
          <p:cNvSpPr>
            <a:spLocks noGrp="1"/>
          </p:cNvSpPr>
          <p:nvPr>
            <p:ph type="sldNum" sz="quarter" idx="11"/>
          </p:nvPr>
        </p:nvSpPr>
        <p:spPr/>
        <p:txBody>
          <a:bodyPr/>
          <a:lstStyle/>
          <a:p>
            <a:fld id="{577678AC-6903-4124-831A-51C8BE62B21A}" type="slidenum">
              <a:rPr lang="it-CH" smtClean="0"/>
              <a:t>‹N›</a:t>
            </a:fld>
            <a:endParaRPr lang="it-CH"/>
          </a:p>
        </p:txBody>
      </p:sp>
      <p:sp>
        <p:nvSpPr>
          <p:cNvPr id="9" name="Footer Placeholder 8"/>
          <p:cNvSpPr>
            <a:spLocks noGrp="1"/>
          </p:cNvSpPr>
          <p:nvPr>
            <p:ph type="ftr" sz="quarter" idx="12"/>
          </p:nvPr>
        </p:nvSpPr>
        <p:spPr/>
        <p:txBody>
          <a:bodyPr/>
          <a:lstStyle/>
          <a:p>
            <a:endParaRPr lang="it-C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3E9E5C1-F815-4078-93D1-5F9A4BA2F5EB}" type="datetimeFigureOut">
              <a:rPr lang="it-CH" smtClean="0"/>
              <a:t>15.11.2021</a:t>
            </a:fld>
            <a:endParaRPr lang="it-CH"/>
          </a:p>
        </p:txBody>
      </p:sp>
      <p:sp>
        <p:nvSpPr>
          <p:cNvPr id="6" name="Slide Number Placeholder 5"/>
          <p:cNvSpPr>
            <a:spLocks noGrp="1"/>
          </p:cNvSpPr>
          <p:nvPr>
            <p:ph type="sldNum" sz="quarter" idx="11"/>
          </p:nvPr>
        </p:nvSpPr>
        <p:spPr/>
        <p:txBody>
          <a:bodyPr/>
          <a:lstStyle/>
          <a:p>
            <a:fld id="{577678AC-6903-4124-831A-51C8BE62B21A}" type="slidenum">
              <a:rPr lang="it-CH" smtClean="0"/>
              <a:t>‹N›</a:t>
            </a:fld>
            <a:endParaRPr lang="it-CH"/>
          </a:p>
        </p:txBody>
      </p:sp>
      <p:sp>
        <p:nvSpPr>
          <p:cNvPr id="7" name="Footer Placeholder 6"/>
          <p:cNvSpPr>
            <a:spLocks noGrp="1"/>
          </p:cNvSpPr>
          <p:nvPr>
            <p:ph type="ftr" sz="quarter" idx="12"/>
          </p:nvPr>
        </p:nvSpPr>
        <p:spPr/>
        <p:txBody>
          <a:bodyPr/>
          <a:lstStyle/>
          <a:p>
            <a:endParaRPr lang="it-C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a:effectLst>
                  <a:outerShdw blurRad="38100" dist="38100" dir="2700000" algn="tl">
                    <a:srgbClr val="000000">
                      <a:alpha val="43137"/>
                    </a:srgbClr>
                  </a:outerShdw>
                </a:effectLst>
                <a:latin typeface="+mn-lt"/>
              </a:rPr>
              <a:t>{</a:t>
            </a: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15" name="Date Placeholder 14"/>
          <p:cNvSpPr>
            <a:spLocks noGrp="1"/>
          </p:cNvSpPr>
          <p:nvPr>
            <p:ph type="dt" sz="half" idx="10"/>
          </p:nvPr>
        </p:nvSpPr>
        <p:spPr/>
        <p:txBody>
          <a:bodyPr/>
          <a:lstStyle/>
          <a:p>
            <a:fld id="{B3E9E5C1-F815-4078-93D1-5F9A4BA2F5EB}" type="datetimeFigureOut">
              <a:rPr lang="it-CH" smtClean="0"/>
              <a:t>15.11.2021</a:t>
            </a:fld>
            <a:endParaRPr lang="it-CH"/>
          </a:p>
        </p:txBody>
      </p:sp>
      <p:sp>
        <p:nvSpPr>
          <p:cNvPr id="16" name="Slide Number Placeholder 15"/>
          <p:cNvSpPr>
            <a:spLocks noGrp="1"/>
          </p:cNvSpPr>
          <p:nvPr>
            <p:ph type="sldNum" sz="quarter" idx="11"/>
          </p:nvPr>
        </p:nvSpPr>
        <p:spPr/>
        <p:txBody>
          <a:bodyPr/>
          <a:lstStyle/>
          <a:p>
            <a:fld id="{577678AC-6903-4124-831A-51C8BE62B21A}" type="slidenum">
              <a:rPr lang="it-CH" smtClean="0"/>
              <a:t>‹N›</a:t>
            </a:fld>
            <a:endParaRPr lang="it-CH"/>
          </a:p>
        </p:txBody>
      </p:sp>
      <p:sp>
        <p:nvSpPr>
          <p:cNvPr id="17" name="Footer Placeholder 16"/>
          <p:cNvSpPr>
            <a:spLocks noGrp="1"/>
          </p:cNvSpPr>
          <p:nvPr>
            <p:ph type="ftr" sz="quarter" idx="12"/>
          </p:nvPr>
        </p:nvSpPr>
        <p:spPr/>
        <p:txBody>
          <a:bodyPr/>
          <a:lstStyle/>
          <a:p>
            <a:endParaRPr lang="it-CH"/>
          </a:p>
        </p:txBody>
      </p:sp>
      <p:sp>
        <p:nvSpPr>
          <p:cNvPr id="18" name="Title 17"/>
          <p:cNvSpPr>
            <a:spLocks noGrp="1"/>
          </p:cNvSpPr>
          <p:nvPr>
            <p:ph type="title"/>
          </p:nvPr>
        </p:nvSpPr>
        <p:spPr/>
        <p:txBody>
          <a:bodyPr/>
          <a:lstStyle/>
          <a:p>
            <a:r>
              <a:rPr lang="it-IT"/>
              <a:t>Fare clic per modificare lo stile del titolo</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a:effectLst>
                  <a:outerShdw blurRad="38100" dist="38100" dir="2700000" algn="tl">
                    <a:srgbClr val="000000">
                      <a:alpha val="43137"/>
                    </a:srgbClr>
                  </a:outerShdw>
                </a:effectLst>
                <a:latin typeface="+mn-lt"/>
              </a:rPr>
              <a:t>{</a:t>
            </a:r>
          </a:p>
        </p:txBody>
      </p:sp>
      <p:sp>
        <p:nvSpPr>
          <p:cNvPr id="11" name="Title 10"/>
          <p:cNvSpPr>
            <a:spLocks noGrp="1"/>
          </p:cNvSpPr>
          <p:nvPr>
            <p:ph type="title"/>
          </p:nvPr>
        </p:nvSpPr>
        <p:spPr/>
        <p:txBody>
          <a:bodyPr/>
          <a:lstStyle/>
          <a:p>
            <a:r>
              <a:rPr lang="it-IT"/>
              <a:t>Fare clic per modificare lo stile del titolo</a:t>
            </a:r>
            <a:endParaRPr lang="en-US"/>
          </a:p>
        </p:txBody>
      </p:sp>
      <p:sp>
        <p:nvSpPr>
          <p:cNvPr id="13" name="Date Placeholder 12"/>
          <p:cNvSpPr>
            <a:spLocks noGrp="1"/>
          </p:cNvSpPr>
          <p:nvPr>
            <p:ph type="dt" sz="half" idx="10"/>
          </p:nvPr>
        </p:nvSpPr>
        <p:spPr/>
        <p:txBody>
          <a:bodyPr/>
          <a:lstStyle/>
          <a:p>
            <a:fld id="{B3E9E5C1-F815-4078-93D1-5F9A4BA2F5EB}" type="datetimeFigureOut">
              <a:rPr lang="it-CH" smtClean="0"/>
              <a:t>15.11.2021</a:t>
            </a:fld>
            <a:endParaRPr lang="it-CH"/>
          </a:p>
        </p:txBody>
      </p:sp>
      <p:sp>
        <p:nvSpPr>
          <p:cNvPr id="14" name="Slide Number Placeholder 13"/>
          <p:cNvSpPr>
            <a:spLocks noGrp="1"/>
          </p:cNvSpPr>
          <p:nvPr>
            <p:ph type="sldNum" sz="quarter" idx="11"/>
          </p:nvPr>
        </p:nvSpPr>
        <p:spPr/>
        <p:txBody>
          <a:bodyPr/>
          <a:lstStyle/>
          <a:p>
            <a:fld id="{577678AC-6903-4124-831A-51C8BE62B21A}" type="slidenum">
              <a:rPr lang="it-CH" smtClean="0"/>
              <a:t>‹N›</a:t>
            </a:fld>
            <a:endParaRPr lang="it-CH"/>
          </a:p>
        </p:txBody>
      </p:sp>
      <p:sp>
        <p:nvSpPr>
          <p:cNvPr id="15" name="Footer Placeholder 14"/>
          <p:cNvSpPr>
            <a:spLocks noGrp="1"/>
          </p:cNvSpPr>
          <p:nvPr>
            <p:ph type="ftr" sz="quarter" idx="12"/>
          </p:nvPr>
        </p:nvSpPr>
        <p:spPr/>
        <p:txBody>
          <a:bodyPr/>
          <a:lstStyle/>
          <a:p>
            <a:endParaRPr lang="it-C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it-IT"/>
              <a:t>Fare clic per modificare lo stile del titolo</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B3E9E5C1-F815-4078-93D1-5F9A4BA2F5EB}" type="datetimeFigureOut">
              <a:rPr lang="it-CH" smtClean="0"/>
              <a:t>15.11.2021</a:t>
            </a:fld>
            <a:endParaRPr lang="it-CH"/>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it-CH"/>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577678AC-6903-4124-831A-51C8BE62B21A}" type="slidenum">
              <a:rPr lang="it-CH" smtClean="0"/>
              <a:t>‹N›</a:t>
            </a:fld>
            <a:endParaRPr lang="it-CH"/>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pPr algn="ctr"/>
            <a:r>
              <a:rPr lang="it-CH" b="1" dirty="0"/>
              <a:t>LESSON 4</a:t>
            </a:r>
          </a:p>
        </p:txBody>
      </p:sp>
      <p:sp>
        <p:nvSpPr>
          <p:cNvPr id="3" name="Sottotitolo 2"/>
          <p:cNvSpPr>
            <a:spLocks noGrp="1"/>
          </p:cNvSpPr>
          <p:nvPr>
            <p:ph type="subTitle" idx="1"/>
          </p:nvPr>
        </p:nvSpPr>
        <p:spPr/>
        <p:txBody>
          <a:bodyPr/>
          <a:lstStyle/>
          <a:p>
            <a:pPr algn="ctr"/>
            <a:r>
              <a:rPr lang="it-CH" b="1" i="1" dirty="0" err="1"/>
              <a:t>Political</a:t>
            </a:r>
            <a:r>
              <a:rPr lang="it-CH" b="1" i="1" dirty="0"/>
              <a:t> </a:t>
            </a:r>
            <a:r>
              <a:rPr lang="it-CH" b="1" i="1" dirty="0" err="1"/>
              <a:t>History</a:t>
            </a:r>
            <a:r>
              <a:rPr lang="it-CH" b="1" i="1" dirty="0"/>
              <a:t> of </a:t>
            </a:r>
            <a:r>
              <a:rPr lang="it-CH" b="1" i="1" dirty="0" err="1"/>
              <a:t>European</a:t>
            </a:r>
            <a:r>
              <a:rPr lang="it-CH" b="1" i="1" dirty="0"/>
              <a:t> Integration</a:t>
            </a:r>
          </a:p>
        </p:txBody>
      </p:sp>
    </p:spTree>
    <p:extLst>
      <p:ext uri="{BB962C8B-B14F-4D97-AF65-F5344CB8AC3E}">
        <p14:creationId xmlns:p14="http://schemas.microsoft.com/office/powerpoint/2010/main" val="31648522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lnSpcReduction="10000"/>
          </a:bodyPr>
          <a:lstStyle/>
          <a:p>
            <a:pPr lvl="0"/>
            <a:r>
              <a:rPr lang="en-US" dirty="0">
                <a:effectLst/>
              </a:rPr>
              <a:t>A</a:t>
            </a:r>
            <a:r>
              <a:rPr lang="en-US" b="1" dirty="0">
                <a:effectLst/>
              </a:rPr>
              <a:t> purely military community </a:t>
            </a:r>
            <a:r>
              <a:rPr lang="en-US" dirty="0">
                <a:effectLst/>
              </a:rPr>
              <a:t>seemed</a:t>
            </a:r>
            <a:r>
              <a:rPr lang="en-US" b="1" dirty="0">
                <a:effectLst/>
              </a:rPr>
              <a:t> impracticable </a:t>
            </a:r>
            <a:r>
              <a:rPr lang="en-US" dirty="0">
                <a:effectLst/>
              </a:rPr>
              <a:t>to him </a:t>
            </a:r>
            <a:endParaRPr lang="it-CH" dirty="0">
              <a:effectLst/>
            </a:endParaRPr>
          </a:p>
          <a:p>
            <a:pPr lvl="0"/>
            <a:r>
              <a:rPr lang="en-US" dirty="0">
                <a:effectLst/>
              </a:rPr>
              <a:t>A purely military community was </a:t>
            </a:r>
            <a:r>
              <a:rPr lang="en-US" dirty="0" err="1">
                <a:effectLst/>
              </a:rPr>
              <a:t>poblematic</a:t>
            </a:r>
            <a:r>
              <a:rPr lang="en-US" dirty="0">
                <a:effectLst/>
              </a:rPr>
              <a:t> given the low enthusiasm for defense matters among Italian people</a:t>
            </a:r>
            <a:endParaRPr lang="it-CH" dirty="0">
              <a:effectLst/>
            </a:endParaRPr>
          </a:p>
          <a:p>
            <a:pPr lvl="0"/>
            <a:r>
              <a:rPr lang="en-US" dirty="0">
                <a:effectLst/>
              </a:rPr>
              <a:t>De </a:t>
            </a:r>
            <a:r>
              <a:rPr lang="en-US" dirty="0" err="1">
                <a:effectLst/>
              </a:rPr>
              <a:t>Gasperi</a:t>
            </a:r>
            <a:r>
              <a:rPr lang="en-US" dirty="0">
                <a:effectLst/>
              </a:rPr>
              <a:t> feared a </a:t>
            </a:r>
            <a:r>
              <a:rPr lang="en-US" b="1" dirty="0">
                <a:effectLst/>
              </a:rPr>
              <a:t>Franco-German hegemony </a:t>
            </a:r>
            <a:r>
              <a:rPr lang="en-US" dirty="0">
                <a:effectLst/>
              </a:rPr>
              <a:t>within the defense community</a:t>
            </a:r>
          </a:p>
          <a:p>
            <a:pPr marL="18288" lvl="0" indent="0">
              <a:buNone/>
            </a:pPr>
            <a:endParaRPr lang="en-US" dirty="0">
              <a:effectLst/>
            </a:endParaRPr>
          </a:p>
          <a:p>
            <a:pPr marL="18288" indent="0" algn="ctr">
              <a:buNone/>
            </a:pPr>
            <a:r>
              <a:rPr lang="en-US" b="1" dirty="0">
                <a:effectLst/>
              </a:rPr>
              <a:t>A SUPRANATIONAL ORIENTATION TO PREVENT FRANCO-GERMAN POTENTIAL EGEMONY</a:t>
            </a:r>
            <a:endParaRPr lang="en-US" dirty="0">
              <a:effectLst/>
            </a:endParaRPr>
          </a:p>
          <a:p>
            <a:pPr marL="18288" lvl="0" indent="0">
              <a:buNone/>
            </a:pPr>
            <a:endParaRPr lang="it-CH" dirty="0"/>
          </a:p>
        </p:txBody>
      </p:sp>
      <p:sp>
        <p:nvSpPr>
          <p:cNvPr id="3" name="Titolo 2"/>
          <p:cNvSpPr>
            <a:spLocks noGrp="1"/>
          </p:cNvSpPr>
          <p:nvPr>
            <p:ph type="title"/>
          </p:nvPr>
        </p:nvSpPr>
        <p:spPr/>
        <p:txBody>
          <a:bodyPr/>
          <a:lstStyle/>
          <a:p>
            <a:pPr algn="ctr"/>
            <a:r>
              <a:rPr lang="it-CH" sz="3600" dirty="0"/>
              <a:t>DE GASPERI’S PROPOSAL – SUMMER 1951</a:t>
            </a:r>
          </a:p>
        </p:txBody>
      </p:sp>
    </p:spTree>
    <p:extLst>
      <p:ext uri="{BB962C8B-B14F-4D97-AF65-F5344CB8AC3E}">
        <p14:creationId xmlns:p14="http://schemas.microsoft.com/office/powerpoint/2010/main" val="18467758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fontScale="77500" lnSpcReduction="20000"/>
          </a:bodyPr>
          <a:lstStyle/>
          <a:p>
            <a:pPr marL="18288" indent="0" algn="ctr">
              <a:buNone/>
            </a:pPr>
            <a:r>
              <a:rPr lang="en-US" i="1" dirty="0">
                <a:effectLst/>
              </a:rPr>
              <a:t>Adenauer, for whom equal status and quick integration into the West were more important than the further development of the Political Community, mediated a dilatory compromise: </a:t>
            </a:r>
            <a:endParaRPr lang="it-CH" i="1" dirty="0">
              <a:effectLst/>
            </a:endParaRPr>
          </a:p>
          <a:p>
            <a:r>
              <a:rPr lang="en-US" dirty="0">
                <a:effectLst/>
              </a:rPr>
              <a:t>The Parliamentary Assembly of the future defense community was given the task of “concerning itself with the creation of a European organization of a federal or </a:t>
            </a:r>
            <a:r>
              <a:rPr lang="en-US" dirty="0" err="1">
                <a:effectLst/>
              </a:rPr>
              <a:t>confederal</a:t>
            </a:r>
            <a:r>
              <a:rPr lang="en-US" dirty="0">
                <a:effectLst/>
              </a:rPr>
              <a:t> character.”</a:t>
            </a:r>
          </a:p>
          <a:p>
            <a:pPr marL="18288" indent="0">
              <a:buNone/>
            </a:pPr>
            <a:r>
              <a:rPr lang="en-US" dirty="0">
                <a:effectLst/>
              </a:rPr>
              <a:t> </a:t>
            </a:r>
            <a:endParaRPr lang="it-CH" dirty="0">
              <a:effectLst/>
            </a:endParaRPr>
          </a:p>
          <a:p>
            <a:r>
              <a:rPr lang="en-US" dirty="0">
                <a:effectLst/>
              </a:rPr>
              <a:t>Next meeting of the six ministers from 27 to 30 December, the assembly should present proposals for preparing such an organization within six months after meeting; these proposals were then to be reviewed by a government conference</a:t>
            </a:r>
          </a:p>
          <a:p>
            <a:pPr marL="18288" indent="0">
              <a:buNone/>
            </a:pPr>
            <a:endParaRPr lang="en-US" dirty="0">
              <a:effectLst/>
            </a:endParaRPr>
          </a:p>
          <a:p>
            <a:pPr marL="18288" indent="0" algn="ctr">
              <a:buNone/>
            </a:pPr>
            <a:r>
              <a:rPr lang="en-US" dirty="0">
                <a:effectLst/>
              </a:rPr>
              <a:t>The </a:t>
            </a:r>
            <a:r>
              <a:rPr lang="en-US" b="1" dirty="0">
                <a:effectLst/>
              </a:rPr>
              <a:t>project of a Political Community was definitively linked to the EDC, although the decision on its coming into existence was postponed </a:t>
            </a:r>
            <a:endParaRPr lang="it-CH" dirty="0">
              <a:effectLst/>
            </a:endParaRPr>
          </a:p>
          <a:p>
            <a:endParaRPr lang="it-CH" dirty="0">
              <a:effectLst/>
            </a:endParaRPr>
          </a:p>
          <a:p>
            <a:endParaRPr lang="it-CH" dirty="0"/>
          </a:p>
        </p:txBody>
      </p:sp>
      <p:sp>
        <p:nvSpPr>
          <p:cNvPr id="3" name="Titolo 2"/>
          <p:cNvSpPr>
            <a:spLocks noGrp="1"/>
          </p:cNvSpPr>
          <p:nvPr>
            <p:ph type="title"/>
          </p:nvPr>
        </p:nvSpPr>
        <p:spPr/>
        <p:txBody>
          <a:bodyPr/>
          <a:lstStyle/>
          <a:p>
            <a:pPr algn="ctr"/>
            <a:r>
              <a:rPr lang="it-CH" sz="4000" b="1" dirty="0"/>
              <a:t>ADENAUER’S BROKERAGE</a:t>
            </a:r>
          </a:p>
        </p:txBody>
      </p:sp>
    </p:spTree>
    <p:extLst>
      <p:ext uri="{BB962C8B-B14F-4D97-AF65-F5344CB8AC3E}">
        <p14:creationId xmlns:p14="http://schemas.microsoft.com/office/powerpoint/2010/main" val="21565242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lvl="0"/>
            <a:r>
              <a:rPr lang="en-US" dirty="0">
                <a:effectLst/>
              </a:rPr>
              <a:t>In place of a European defense minister, there was to be </a:t>
            </a:r>
            <a:r>
              <a:rPr lang="en-US" b="1" dirty="0">
                <a:effectLst/>
              </a:rPr>
              <a:t>a nine-member commission </a:t>
            </a:r>
          </a:p>
          <a:p>
            <a:pPr lvl="0"/>
            <a:r>
              <a:rPr lang="en-US" dirty="0">
                <a:effectLst/>
              </a:rPr>
              <a:t>All essential decisions, from the issuing of regulations to the drafting of a budget, were made dependent on </a:t>
            </a:r>
            <a:r>
              <a:rPr lang="en-US" b="1" dirty="0">
                <a:effectLst/>
              </a:rPr>
              <a:t>unanimous votes of the Council of Ministers</a:t>
            </a:r>
            <a:endParaRPr lang="it-CH" b="1" dirty="0">
              <a:effectLst/>
            </a:endParaRPr>
          </a:p>
          <a:p>
            <a:pPr lvl="0"/>
            <a:r>
              <a:rPr lang="en-US" dirty="0">
                <a:effectLst/>
              </a:rPr>
              <a:t>In regard to operations, the troop commands were subordinated to the </a:t>
            </a:r>
            <a:r>
              <a:rPr lang="en-US" b="1" dirty="0">
                <a:effectLst/>
              </a:rPr>
              <a:t>NATO headquarters for Europe </a:t>
            </a:r>
            <a:endParaRPr lang="it-CH" b="1" dirty="0">
              <a:effectLst/>
            </a:endParaRPr>
          </a:p>
          <a:p>
            <a:endParaRPr lang="it-CH" dirty="0"/>
          </a:p>
        </p:txBody>
      </p:sp>
      <p:sp>
        <p:nvSpPr>
          <p:cNvPr id="3" name="Titolo 2"/>
          <p:cNvSpPr>
            <a:spLocks noGrp="1"/>
          </p:cNvSpPr>
          <p:nvPr>
            <p:ph type="title"/>
          </p:nvPr>
        </p:nvSpPr>
        <p:spPr/>
        <p:txBody>
          <a:bodyPr/>
          <a:lstStyle/>
          <a:p>
            <a:pPr algn="ctr"/>
            <a:r>
              <a:rPr lang="it-CH" sz="2400" b="1" dirty="0"/>
              <a:t>AFTER NEGOTIATIONS – THE SIGNATURE </a:t>
            </a:r>
            <a:br>
              <a:rPr lang="it-CH" sz="2400" b="1" dirty="0"/>
            </a:br>
            <a:r>
              <a:rPr lang="it-CH" sz="2400" b="1" dirty="0"/>
              <a:t>27 MAY 1952</a:t>
            </a:r>
          </a:p>
        </p:txBody>
      </p:sp>
    </p:spTree>
    <p:extLst>
      <p:ext uri="{BB962C8B-B14F-4D97-AF65-F5344CB8AC3E}">
        <p14:creationId xmlns:p14="http://schemas.microsoft.com/office/powerpoint/2010/main" val="3457978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fontScale="92500" lnSpcReduction="10000"/>
          </a:bodyPr>
          <a:lstStyle/>
          <a:p>
            <a:r>
              <a:rPr lang="en-US" sz="2200" dirty="0">
                <a:effectLst/>
              </a:rPr>
              <a:t>Truman (August 1950): </a:t>
            </a:r>
            <a:r>
              <a:rPr lang="en-US" sz="2200" b="1" dirty="0">
                <a:effectLst/>
              </a:rPr>
              <a:t>to combine the strengthening of its military engagement in Europe with the creation of West German troops.</a:t>
            </a:r>
            <a:r>
              <a:rPr lang="en-US" sz="2200" dirty="0">
                <a:effectLst/>
              </a:rPr>
              <a:t> </a:t>
            </a:r>
            <a:endParaRPr lang="it-CH" sz="2200" dirty="0">
              <a:effectLst/>
            </a:endParaRPr>
          </a:p>
          <a:p>
            <a:r>
              <a:rPr lang="en-US" sz="2200" b="1" dirty="0">
                <a:effectLst/>
              </a:rPr>
              <a:t>12 September</a:t>
            </a:r>
            <a:r>
              <a:rPr lang="en-US" sz="2200" dirty="0">
                <a:effectLst/>
              </a:rPr>
              <a:t> 1950: Acheson with the demand for the </a:t>
            </a:r>
            <a:r>
              <a:rPr lang="en-US" sz="2200" b="1" dirty="0">
                <a:effectLst/>
              </a:rPr>
              <a:t>establishment of a West German army under the auspices of a NATO “European Defense Force.”</a:t>
            </a:r>
            <a:r>
              <a:rPr lang="en-US" sz="2200" dirty="0">
                <a:effectLst/>
              </a:rPr>
              <a:t> </a:t>
            </a:r>
            <a:endParaRPr lang="it-CH" sz="2200" dirty="0">
              <a:effectLst/>
            </a:endParaRPr>
          </a:p>
          <a:p>
            <a:r>
              <a:rPr lang="en-US" sz="2200" dirty="0">
                <a:effectLst/>
              </a:rPr>
              <a:t>In return, he offered American participation in this integrated NATO force, which included an </a:t>
            </a:r>
            <a:r>
              <a:rPr lang="en-US" sz="2200" b="1" dirty="0">
                <a:effectLst/>
              </a:rPr>
              <a:t>increase in the number of US divisions stationed in Europe</a:t>
            </a:r>
            <a:endParaRPr lang="it-CH" dirty="0"/>
          </a:p>
        </p:txBody>
      </p:sp>
      <p:sp>
        <p:nvSpPr>
          <p:cNvPr id="3" name="Titolo 2"/>
          <p:cNvSpPr>
            <a:spLocks noGrp="1"/>
          </p:cNvSpPr>
          <p:nvPr>
            <p:ph type="title"/>
          </p:nvPr>
        </p:nvSpPr>
        <p:spPr/>
        <p:txBody>
          <a:bodyPr/>
          <a:lstStyle/>
          <a:p>
            <a:pPr algn="ctr"/>
            <a:r>
              <a:rPr lang="it-CH" sz="3200" b="1" dirty="0"/>
              <a:t>KOREAN MOMENT – US DEMAND AND OFFER</a:t>
            </a:r>
          </a:p>
        </p:txBody>
      </p:sp>
    </p:spTree>
    <p:extLst>
      <p:ext uri="{BB962C8B-B14F-4D97-AF65-F5344CB8AC3E}">
        <p14:creationId xmlns:p14="http://schemas.microsoft.com/office/powerpoint/2010/main" val="171198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21826DF0-2D91-43FC-83AC-89D097F7601A}"/>
              </a:ext>
            </a:extLst>
          </p:cNvPr>
          <p:cNvSpPr>
            <a:spLocks noGrp="1"/>
          </p:cNvSpPr>
          <p:nvPr>
            <p:ph idx="1"/>
          </p:nvPr>
        </p:nvSpPr>
        <p:spPr/>
        <p:txBody>
          <a:bodyPr>
            <a:normAutofit/>
          </a:bodyPr>
          <a:lstStyle/>
          <a:p>
            <a:r>
              <a:rPr lang="it-IT" sz="2400" b="1" dirty="0" err="1"/>
              <a:t>Adenauer’s</a:t>
            </a:r>
            <a:r>
              <a:rPr lang="it-IT" sz="2400" b="1" dirty="0"/>
              <a:t> dream</a:t>
            </a:r>
            <a:r>
              <a:rPr lang="it-IT" sz="2400" dirty="0"/>
              <a:t>: </a:t>
            </a:r>
            <a:r>
              <a:rPr lang="it-IT" sz="2400" dirty="0" err="1"/>
              <a:t>if</a:t>
            </a:r>
            <a:r>
              <a:rPr lang="it-IT" sz="2400" dirty="0"/>
              <a:t> </a:t>
            </a:r>
            <a:r>
              <a:rPr lang="it-IT" sz="2400" dirty="0" err="1"/>
              <a:t>you</a:t>
            </a:r>
            <a:r>
              <a:rPr lang="it-IT" sz="2400" dirty="0"/>
              <a:t> </a:t>
            </a:r>
            <a:r>
              <a:rPr lang="it-IT" sz="2400" dirty="0" err="1"/>
              <a:t>have</a:t>
            </a:r>
            <a:r>
              <a:rPr lang="it-IT" sz="2400" dirty="0"/>
              <a:t> an </a:t>
            </a:r>
            <a:r>
              <a:rPr lang="it-IT" sz="2400" dirty="0" err="1"/>
              <a:t>army</a:t>
            </a:r>
            <a:r>
              <a:rPr lang="it-IT" sz="2400" dirty="0"/>
              <a:t>, </a:t>
            </a:r>
            <a:r>
              <a:rPr lang="it-IT" sz="2400" dirty="0" err="1"/>
              <a:t>you’re</a:t>
            </a:r>
            <a:r>
              <a:rPr lang="it-IT" sz="2400" dirty="0"/>
              <a:t> </a:t>
            </a:r>
            <a:r>
              <a:rPr lang="it-IT" sz="2400" dirty="0" err="1"/>
              <a:t>becoming</a:t>
            </a:r>
            <a:r>
              <a:rPr lang="it-IT" sz="2400" dirty="0"/>
              <a:t> a </a:t>
            </a:r>
            <a:r>
              <a:rPr lang="it-IT" sz="2400" dirty="0" err="1"/>
              <a:t>completely</a:t>
            </a:r>
            <a:r>
              <a:rPr lang="it-IT" sz="2400" dirty="0"/>
              <a:t> </a:t>
            </a:r>
            <a:r>
              <a:rPr lang="it-IT" sz="2400" dirty="0" err="1"/>
              <a:t>sovereign</a:t>
            </a:r>
            <a:r>
              <a:rPr lang="it-IT" sz="2400" dirty="0"/>
              <a:t> state</a:t>
            </a:r>
          </a:p>
          <a:p>
            <a:r>
              <a:rPr lang="it-IT" sz="2400" b="1" dirty="0"/>
              <a:t>French </a:t>
            </a:r>
            <a:r>
              <a:rPr lang="it-IT" sz="2400" b="1" dirty="0" err="1"/>
              <a:t>terror</a:t>
            </a:r>
            <a:r>
              <a:rPr lang="it-IT" sz="2400" dirty="0"/>
              <a:t>: a </a:t>
            </a:r>
            <a:r>
              <a:rPr lang="it-IT" sz="2400" dirty="0" err="1"/>
              <a:t>completely</a:t>
            </a:r>
            <a:r>
              <a:rPr lang="it-IT" sz="2400" dirty="0"/>
              <a:t> </a:t>
            </a:r>
            <a:r>
              <a:rPr lang="it-IT" sz="2400" dirty="0" err="1"/>
              <a:t>rebuilt</a:t>
            </a:r>
            <a:r>
              <a:rPr lang="it-IT" sz="2400" dirty="0"/>
              <a:t> and strong West Germany</a:t>
            </a:r>
          </a:p>
        </p:txBody>
      </p:sp>
      <p:sp>
        <p:nvSpPr>
          <p:cNvPr id="3" name="Titolo 2">
            <a:extLst>
              <a:ext uri="{FF2B5EF4-FFF2-40B4-BE49-F238E27FC236}">
                <a16:creationId xmlns:a16="http://schemas.microsoft.com/office/drawing/2014/main" id="{B315AC97-FD43-41AE-B3C1-5381DFD7AE50}"/>
              </a:ext>
            </a:extLst>
          </p:cNvPr>
          <p:cNvSpPr>
            <a:spLocks noGrp="1"/>
          </p:cNvSpPr>
          <p:nvPr>
            <p:ph type="title"/>
          </p:nvPr>
        </p:nvSpPr>
        <p:spPr/>
        <p:txBody>
          <a:bodyPr/>
          <a:lstStyle/>
          <a:p>
            <a:pPr algn="ctr"/>
            <a:r>
              <a:rPr lang="it-IT" sz="4000" b="1" dirty="0"/>
              <a:t>DIFFERENT REACTIONS</a:t>
            </a:r>
          </a:p>
        </p:txBody>
      </p:sp>
    </p:spTree>
    <p:extLst>
      <p:ext uri="{BB962C8B-B14F-4D97-AF65-F5344CB8AC3E}">
        <p14:creationId xmlns:p14="http://schemas.microsoft.com/office/powerpoint/2010/main" val="21000901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marL="18288" lvl="0" indent="0" algn="ctr">
              <a:buNone/>
            </a:pPr>
            <a:r>
              <a:rPr lang="en-US" b="1" u="sng" dirty="0">
                <a:effectLst/>
              </a:rPr>
              <a:t>INTERNAL REACTIONS</a:t>
            </a:r>
          </a:p>
          <a:p>
            <a:pPr lvl="0"/>
            <a:r>
              <a:rPr lang="en-US" sz="2400" b="1" dirty="0">
                <a:effectLst/>
              </a:rPr>
              <a:t>Anti-German reactions</a:t>
            </a:r>
            <a:r>
              <a:rPr lang="en-US" sz="2400" dirty="0">
                <a:effectLst/>
              </a:rPr>
              <a:t>: we’re recreating the conditions for German dominance</a:t>
            </a:r>
          </a:p>
          <a:p>
            <a:pPr lvl="0"/>
            <a:r>
              <a:rPr lang="en-US" sz="2400" b="1" dirty="0">
                <a:effectLst/>
              </a:rPr>
              <a:t>Gaullist reactions</a:t>
            </a:r>
            <a:r>
              <a:rPr lang="en-US" sz="2400" dirty="0">
                <a:effectLst/>
              </a:rPr>
              <a:t>: we are selling our sovereignty to European integration </a:t>
            </a:r>
            <a:endParaRPr lang="it-CH" sz="2400" dirty="0">
              <a:effectLst/>
            </a:endParaRPr>
          </a:p>
          <a:p>
            <a:pPr lvl="0"/>
            <a:r>
              <a:rPr lang="en-US" sz="2400" b="1" dirty="0">
                <a:effectLst/>
              </a:rPr>
              <a:t>Communist reactions</a:t>
            </a:r>
            <a:r>
              <a:rPr lang="en-US" sz="2400" dirty="0">
                <a:effectLst/>
              </a:rPr>
              <a:t>: it’s an American project, France is following US in its project to govern the world</a:t>
            </a:r>
            <a:endParaRPr lang="it-CH" sz="2400" dirty="0">
              <a:effectLst/>
            </a:endParaRPr>
          </a:p>
          <a:p>
            <a:endParaRPr lang="it-CH" dirty="0"/>
          </a:p>
        </p:txBody>
      </p:sp>
      <p:sp>
        <p:nvSpPr>
          <p:cNvPr id="3" name="Titolo 2"/>
          <p:cNvSpPr>
            <a:spLocks noGrp="1"/>
          </p:cNvSpPr>
          <p:nvPr>
            <p:ph type="title"/>
          </p:nvPr>
        </p:nvSpPr>
        <p:spPr/>
        <p:txBody>
          <a:bodyPr/>
          <a:lstStyle/>
          <a:p>
            <a:pPr algn="ctr"/>
            <a:r>
              <a:rPr lang="it-CH" b="1" dirty="0"/>
              <a:t>FRENCH WORRIES</a:t>
            </a:r>
          </a:p>
        </p:txBody>
      </p:sp>
    </p:spTree>
    <p:extLst>
      <p:ext uri="{BB962C8B-B14F-4D97-AF65-F5344CB8AC3E}">
        <p14:creationId xmlns:p14="http://schemas.microsoft.com/office/powerpoint/2010/main" val="173508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pPr marL="18288" indent="0" algn="ctr">
              <a:buNone/>
            </a:pPr>
            <a:r>
              <a:rPr lang="en-US" dirty="0">
                <a:effectLst/>
              </a:rPr>
              <a:t>“</a:t>
            </a:r>
            <a:r>
              <a:rPr lang="en-US" sz="2400" i="1" dirty="0">
                <a:effectLst/>
              </a:rPr>
              <a:t>The army, weapons, and basic production would be placed under a common sovereignty at the same time. We could not wait, as we had envisioned, for a political Europe to crown a growing construction, because a common defense could only be conceived of under a common sovereignty right from the beginning.”</a:t>
            </a:r>
            <a:endParaRPr lang="it-CH" sz="2400" dirty="0">
              <a:effectLst/>
            </a:endParaRPr>
          </a:p>
        </p:txBody>
      </p:sp>
      <p:sp>
        <p:nvSpPr>
          <p:cNvPr id="3" name="Titolo 2"/>
          <p:cNvSpPr>
            <a:spLocks noGrp="1"/>
          </p:cNvSpPr>
          <p:nvPr>
            <p:ph type="title"/>
          </p:nvPr>
        </p:nvSpPr>
        <p:spPr/>
        <p:txBody>
          <a:bodyPr/>
          <a:lstStyle/>
          <a:p>
            <a:pPr algn="ctr"/>
            <a:r>
              <a:rPr lang="it-CH" sz="4400" b="1" dirty="0"/>
              <a:t>MONNET’S APPROACH</a:t>
            </a:r>
          </a:p>
        </p:txBody>
      </p:sp>
    </p:spTree>
    <p:extLst>
      <p:ext uri="{BB962C8B-B14F-4D97-AF65-F5344CB8AC3E}">
        <p14:creationId xmlns:p14="http://schemas.microsoft.com/office/powerpoint/2010/main" val="11208034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fontScale="92500" lnSpcReduction="10000"/>
          </a:bodyPr>
          <a:lstStyle/>
          <a:p>
            <a:pPr lvl="0"/>
            <a:r>
              <a:rPr lang="en-US" dirty="0">
                <a:effectLst/>
              </a:rPr>
              <a:t>Pleven spoke only </a:t>
            </a:r>
            <a:r>
              <a:rPr lang="en-US" b="1" u="sng" dirty="0">
                <a:effectLst/>
              </a:rPr>
              <a:t>very vaguely</a:t>
            </a:r>
            <a:r>
              <a:rPr lang="en-US" dirty="0">
                <a:effectLst/>
              </a:rPr>
              <a:t> </a:t>
            </a:r>
            <a:r>
              <a:rPr lang="en-US" u="sng" dirty="0">
                <a:effectLst/>
              </a:rPr>
              <a:t>of having this army “linked with the political institutions of a united Europe.”</a:t>
            </a:r>
            <a:endParaRPr lang="it-CH" dirty="0">
              <a:effectLst/>
            </a:endParaRPr>
          </a:p>
          <a:p>
            <a:pPr lvl="0"/>
            <a:r>
              <a:rPr lang="en-US" b="1" dirty="0">
                <a:effectLst/>
              </a:rPr>
              <a:t>There were no exact statements as to the relationship between NATO structures and the European Army </a:t>
            </a:r>
          </a:p>
          <a:p>
            <a:pPr lvl="0"/>
            <a:r>
              <a:rPr lang="en-US" dirty="0">
                <a:effectLst/>
              </a:rPr>
              <a:t>Pleven specified that the creation of the European Army would occur only </a:t>
            </a:r>
            <a:r>
              <a:rPr lang="en-US" b="1" dirty="0">
                <a:effectLst/>
              </a:rPr>
              <a:t>after the signing of the ECSC Treaty</a:t>
            </a:r>
            <a:endParaRPr lang="it-CH" dirty="0">
              <a:effectLst/>
            </a:endParaRPr>
          </a:p>
          <a:p>
            <a:pPr lvl="0"/>
            <a:r>
              <a:rPr lang="en-US" b="1" dirty="0">
                <a:effectLst/>
              </a:rPr>
              <a:t>Federal Republic </a:t>
            </a:r>
            <a:r>
              <a:rPr lang="en-US" dirty="0">
                <a:effectLst/>
              </a:rPr>
              <a:t>was to be the only participant that</a:t>
            </a:r>
            <a:r>
              <a:rPr lang="en-US" b="1" dirty="0">
                <a:effectLst/>
              </a:rPr>
              <a:t> neither was a member of the Atlantic Alliance nor had forces outside the European Army</a:t>
            </a:r>
            <a:endParaRPr lang="it-CH" dirty="0"/>
          </a:p>
        </p:txBody>
      </p:sp>
      <p:sp>
        <p:nvSpPr>
          <p:cNvPr id="3" name="Titolo 2"/>
          <p:cNvSpPr>
            <a:spLocks noGrp="1"/>
          </p:cNvSpPr>
          <p:nvPr>
            <p:ph type="title"/>
          </p:nvPr>
        </p:nvSpPr>
        <p:spPr/>
        <p:txBody>
          <a:bodyPr/>
          <a:lstStyle/>
          <a:p>
            <a:pPr algn="ctr"/>
            <a:r>
              <a:rPr lang="it-CH" sz="3600" b="1" dirty="0"/>
              <a:t>A MINIMAL PROPOSAL – </a:t>
            </a:r>
            <a:br>
              <a:rPr lang="it-CH" sz="3600" b="1" dirty="0"/>
            </a:br>
            <a:r>
              <a:rPr lang="it-CH" sz="3600" b="1" dirty="0"/>
              <a:t>24 OCTOBER 1950</a:t>
            </a:r>
          </a:p>
        </p:txBody>
      </p:sp>
    </p:spTree>
    <p:extLst>
      <p:ext uri="{BB962C8B-B14F-4D97-AF65-F5344CB8AC3E}">
        <p14:creationId xmlns:p14="http://schemas.microsoft.com/office/powerpoint/2010/main" val="3721268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30C6E3AA-9F21-4003-B8E0-123F777DCDC7}"/>
              </a:ext>
            </a:extLst>
          </p:cNvPr>
          <p:cNvSpPr>
            <a:spLocks noGrp="1"/>
          </p:cNvSpPr>
          <p:nvPr>
            <p:ph idx="1"/>
          </p:nvPr>
        </p:nvSpPr>
        <p:spPr/>
        <p:txBody>
          <a:bodyPr/>
          <a:lstStyle/>
          <a:p>
            <a:pPr marL="342900" lvl="0" indent="-342900" algn="just">
              <a:lnSpc>
                <a:spcPct val="115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British Defense Minister Emanuel Shinwell defined it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“disgusting: military folly and political madness.”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Acheson saw the proposal only as an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attempt to sabotage the planned creation of a NATO</a:t>
            </a:r>
            <a:r>
              <a:rPr lang="en-US" sz="1800" dirty="0">
                <a:effectLst/>
                <a:latin typeface="Calibri" panose="020F0502020204030204" pitchFamily="34" charset="0"/>
                <a:ea typeface="Calibri" panose="020F0502020204030204" pitchFamily="34" charset="0"/>
                <a:cs typeface="Times New Roman" panose="02020603050405020304" pitchFamily="18" charset="0"/>
              </a:rPr>
              <a:t> armed force with West Germany inside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Calibri" panose="020F0502020204030204" pitchFamily="34" charset="0"/>
              <a:buChar char="-"/>
            </a:pPr>
            <a:r>
              <a:rPr lang="en-US" sz="1800" b="1" dirty="0">
                <a:effectLst/>
                <a:latin typeface="Calibri" panose="020F0502020204030204" pitchFamily="34" charset="0"/>
                <a:ea typeface="Calibri" panose="020F0502020204030204" pitchFamily="34" charset="0"/>
                <a:cs typeface="Times New Roman" panose="02020603050405020304" pitchFamily="18" charset="0"/>
              </a:rPr>
              <a:t>Only the Belgian and Luxembourg governments</a:t>
            </a:r>
            <a:r>
              <a:rPr lang="en-US" sz="1800" dirty="0">
                <a:effectLst/>
                <a:latin typeface="Calibri" panose="020F0502020204030204" pitchFamily="34" charset="0"/>
                <a:ea typeface="Calibri" panose="020F0502020204030204" pitchFamily="34" charset="0"/>
                <a:cs typeface="Times New Roman" panose="02020603050405020304" pitchFamily="18" charset="0"/>
              </a:rPr>
              <a:t>, for which the creation of West German troops also caused major concern, could find any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positive</a:t>
            </a:r>
            <a:r>
              <a:rPr lang="en-US" sz="1800" dirty="0">
                <a:effectLst/>
                <a:latin typeface="Calibri" panose="020F0502020204030204" pitchFamily="34" charset="0"/>
                <a:ea typeface="Calibri" panose="020F0502020204030204" pitchFamily="34" charset="0"/>
                <a:cs typeface="Times New Roman" panose="02020603050405020304" pitchFamily="18" charset="0"/>
              </a:rPr>
              <a:t> elements in the proposal</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18288" indent="0">
              <a:buNone/>
            </a:pPr>
            <a:endParaRPr lang="it-IT" dirty="0"/>
          </a:p>
        </p:txBody>
      </p:sp>
      <p:sp>
        <p:nvSpPr>
          <p:cNvPr id="3" name="Titolo 2">
            <a:extLst>
              <a:ext uri="{FF2B5EF4-FFF2-40B4-BE49-F238E27FC236}">
                <a16:creationId xmlns:a16="http://schemas.microsoft.com/office/drawing/2014/main" id="{BB9EB622-60B3-4E47-9952-1A2434E6ADCF}"/>
              </a:ext>
            </a:extLst>
          </p:cNvPr>
          <p:cNvSpPr>
            <a:spLocks noGrp="1"/>
          </p:cNvSpPr>
          <p:nvPr>
            <p:ph type="title"/>
          </p:nvPr>
        </p:nvSpPr>
        <p:spPr/>
        <p:txBody>
          <a:bodyPr/>
          <a:lstStyle/>
          <a:p>
            <a:pPr algn="ctr"/>
            <a:r>
              <a:rPr lang="it-IT" sz="2800" b="1" dirty="0"/>
              <a:t>DISCRIMINATORY AND DILATORY ASPECTS OF THE PROPOSAL</a:t>
            </a:r>
          </a:p>
        </p:txBody>
      </p:sp>
    </p:spTree>
    <p:extLst>
      <p:ext uri="{BB962C8B-B14F-4D97-AF65-F5344CB8AC3E}">
        <p14:creationId xmlns:p14="http://schemas.microsoft.com/office/powerpoint/2010/main" val="20652062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lvl="0"/>
            <a:r>
              <a:rPr lang="en-US" b="1" dirty="0">
                <a:effectLst/>
              </a:rPr>
              <a:t>Monnet </a:t>
            </a:r>
            <a:r>
              <a:rPr lang="en-US" dirty="0">
                <a:effectLst/>
              </a:rPr>
              <a:t>was able </a:t>
            </a:r>
            <a:r>
              <a:rPr lang="en-US" b="1" dirty="0">
                <a:effectLst/>
              </a:rPr>
              <a:t>to persuade General Eisenhower</a:t>
            </a:r>
            <a:r>
              <a:rPr lang="en-US" dirty="0">
                <a:effectLst/>
              </a:rPr>
              <a:t> that the contradiction between French need for </a:t>
            </a:r>
            <a:r>
              <a:rPr lang="en-US" b="1" u="sng" dirty="0">
                <a:effectLst/>
              </a:rPr>
              <a:t>security</a:t>
            </a:r>
            <a:r>
              <a:rPr lang="en-US" dirty="0">
                <a:effectLst/>
              </a:rPr>
              <a:t> and German demands for </a:t>
            </a:r>
            <a:r>
              <a:rPr lang="en-US" b="1" u="sng" dirty="0">
                <a:effectLst/>
              </a:rPr>
              <a:t>equality</a:t>
            </a:r>
            <a:r>
              <a:rPr lang="en-US" dirty="0">
                <a:effectLst/>
              </a:rPr>
              <a:t> could at base only be overcome with a </a:t>
            </a:r>
            <a:r>
              <a:rPr lang="en-US" b="1" dirty="0">
                <a:effectLst/>
              </a:rPr>
              <a:t>European Army</a:t>
            </a:r>
            <a:endParaRPr lang="it-CH" b="1" dirty="0">
              <a:effectLst/>
            </a:endParaRPr>
          </a:p>
          <a:p>
            <a:pPr lvl="0"/>
            <a:r>
              <a:rPr lang="en-US" b="1" dirty="0">
                <a:effectLst/>
              </a:rPr>
              <a:t>Eisenhower</a:t>
            </a:r>
            <a:r>
              <a:rPr lang="en-US" dirty="0">
                <a:effectLst/>
              </a:rPr>
              <a:t> made clear to Monnet that a </a:t>
            </a:r>
            <a:r>
              <a:rPr lang="en-US" b="1" dirty="0">
                <a:effectLst/>
              </a:rPr>
              <a:t>European Army could not be created without an improvement in the status of the Germans</a:t>
            </a:r>
            <a:r>
              <a:rPr lang="en-US" dirty="0">
                <a:effectLst/>
              </a:rPr>
              <a:t> (which means full and </a:t>
            </a:r>
            <a:r>
              <a:rPr lang="en-US" b="1" dirty="0">
                <a:effectLst/>
              </a:rPr>
              <a:t>complete sovereignty</a:t>
            </a:r>
            <a:r>
              <a:rPr lang="en-US" dirty="0">
                <a:effectLst/>
              </a:rPr>
              <a:t>)</a:t>
            </a:r>
            <a:endParaRPr lang="it-CH" dirty="0"/>
          </a:p>
        </p:txBody>
      </p:sp>
      <p:sp>
        <p:nvSpPr>
          <p:cNvPr id="3" name="Titolo 2"/>
          <p:cNvSpPr>
            <a:spLocks noGrp="1"/>
          </p:cNvSpPr>
          <p:nvPr>
            <p:ph type="title"/>
          </p:nvPr>
        </p:nvSpPr>
        <p:spPr/>
        <p:txBody>
          <a:bodyPr/>
          <a:lstStyle/>
          <a:p>
            <a:pPr algn="ctr"/>
            <a:r>
              <a:rPr lang="it-CH" sz="3600" b="1" dirty="0"/>
              <a:t>BREAKTHROUGH – JUNE 1951</a:t>
            </a:r>
          </a:p>
        </p:txBody>
      </p:sp>
    </p:spTree>
    <p:extLst>
      <p:ext uri="{BB962C8B-B14F-4D97-AF65-F5344CB8AC3E}">
        <p14:creationId xmlns:p14="http://schemas.microsoft.com/office/powerpoint/2010/main" val="266387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A6EE97B2-D2E5-4983-95F2-BF52772C1FA7}"/>
              </a:ext>
            </a:extLst>
          </p:cNvPr>
          <p:cNvSpPr>
            <a:spLocks noGrp="1"/>
          </p:cNvSpPr>
          <p:nvPr>
            <p:ph idx="1"/>
          </p:nvPr>
        </p:nvSpPr>
        <p:spPr/>
        <p:txBody>
          <a:bodyPr/>
          <a:lstStyle/>
          <a:p>
            <a:pPr marL="342900" lvl="0" indent="-342900" algn="just">
              <a:lnSpc>
                <a:spcPct val="115000"/>
              </a:lnSpc>
              <a:buFont typeface="Calibri" panose="020F0502020204030204" pitchFamily="34" charset="0"/>
              <a:buChar char="-"/>
            </a:pPr>
            <a:r>
              <a:rPr lang="en-US" sz="1800" b="1" dirty="0">
                <a:effectLst/>
                <a:latin typeface="Calibri" panose="020F0502020204030204" pitchFamily="34" charset="0"/>
                <a:ea typeface="Calibri" panose="020F0502020204030204" pitchFamily="34" charset="0"/>
                <a:cs typeface="Times New Roman" panose="02020603050405020304" pitchFamily="18" charset="0"/>
              </a:rPr>
              <a:t>Acheson</a:t>
            </a:r>
            <a:r>
              <a:rPr lang="en-US" sz="1800" dirty="0">
                <a:effectLst/>
                <a:latin typeface="Calibri" panose="020F0502020204030204" pitchFamily="34" charset="0"/>
                <a:ea typeface="Calibri" panose="020F0502020204030204" pitchFamily="34" charset="0"/>
                <a:cs typeface="Times New Roman" panose="02020603050405020304" pitchFamily="18" charset="0"/>
              </a:rPr>
              <a:t> made up his mind to approve the European Army in principle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Calibri" panose="020F0502020204030204" pitchFamily="34" charset="0"/>
              <a:buChar char="-"/>
            </a:pPr>
            <a:r>
              <a:rPr lang="en-US" sz="1800" b="1" dirty="0">
                <a:effectLst/>
                <a:latin typeface="Calibri" panose="020F0502020204030204" pitchFamily="34" charset="0"/>
                <a:ea typeface="Calibri" panose="020F0502020204030204" pitchFamily="34" charset="0"/>
                <a:cs typeface="Times New Roman" panose="02020603050405020304" pitchFamily="18" charset="0"/>
              </a:rPr>
              <a:t>Adenauer</a:t>
            </a:r>
            <a:r>
              <a:rPr lang="en-US" sz="1800" dirty="0">
                <a:effectLst/>
                <a:latin typeface="Calibri" panose="020F0502020204030204" pitchFamily="34" charset="0"/>
                <a:ea typeface="Calibri" panose="020F0502020204030204" pitchFamily="34" charset="0"/>
                <a:cs typeface="Times New Roman" panose="02020603050405020304" pitchFamily="18" charset="0"/>
              </a:rPr>
              <a:t> was then informed that the American government was now seeking this solution.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Calibri" panose="020F0502020204030204" pitchFamily="34" charset="0"/>
              <a:buChar char="-"/>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Schuman</a:t>
            </a:r>
            <a:r>
              <a:rPr lang="en-US" sz="1800" dirty="0">
                <a:effectLst/>
                <a:latin typeface="Calibri" panose="020F0502020204030204" pitchFamily="34" charset="0"/>
                <a:ea typeface="Calibri" panose="020F0502020204030204" pitchFamily="34" charset="0"/>
                <a:cs typeface="Times New Roman" panose="02020603050405020304" pitchFamily="18" charset="0"/>
              </a:rPr>
              <a:t> accepted the incorporation into the European Army of all units earmarked for the defense of Europe as well as the recruiting of German soldiers by West German authorities. Also, he no longer insisted on a veto over a West German defense ministry</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
        <p:nvSpPr>
          <p:cNvPr id="3" name="Titolo 2">
            <a:extLst>
              <a:ext uri="{FF2B5EF4-FFF2-40B4-BE49-F238E27FC236}">
                <a16:creationId xmlns:a16="http://schemas.microsoft.com/office/drawing/2014/main" id="{5D46E49F-4139-4215-81F6-7B1607F47225}"/>
              </a:ext>
            </a:extLst>
          </p:cNvPr>
          <p:cNvSpPr>
            <a:spLocks noGrp="1"/>
          </p:cNvSpPr>
          <p:nvPr>
            <p:ph type="title"/>
          </p:nvPr>
        </p:nvSpPr>
        <p:spPr/>
        <p:txBody>
          <a:bodyPr/>
          <a:lstStyle/>
          <a:p>
            <a:pPr algn="ctr"/>
            <a:r>
              <a:rPr lang="it-IT" sz="4000" b="1" dirty="0"/>
              <a:t>PROGRESS IN JULY 1951</a:t>
            </a:r>
          </a:p>
        </p:txBody>
      </p:sp>
    </p:spTree>
    <p:extLst>
      <p:ext uri="{BB962C8B-B14F-4D97-AF65-F5344CB8AC3E}">
        <p14:creationId xmlns:p14="http://schemas.microsoft.com/office/powerpoint/2010/main" val="23298340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re">
  <a:themeElements>
    <a:clrScheme name="Elementare">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re">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re">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70</TotalTime>
  <Words>760</Words>
  <Application>Microsoft Office PowerPoint</Application>
  <PresentationFormat>Presentazione su schermo (4:3)</PresentationFormat>
  <Paragraphs>49</Paragraphs>
  <Slides>12</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12</vt:i4>
      </vt:variant>
    </vt:vector>
  </HeadingPairs>
  <TitlesOfParts>
    <vt:vector size="16" baseType="lpstr">
      <vt:lpstr>Calibri</vt:lpstr>
      <vt:lpstr>Palatino Linotype</vt:lpstr>
      <vt:lpstr>Wingdings</vt:lpstr>
      <vt:lpstr>Elementare</vt:lpstr>
      <vt:lpstr>LESSON 4</vt:lpstr>
      <vt:lpstr>KOREAN MOMENT – US DEMAND AND OFFER</vt:lpstr>
      <vt:lpstr>DIFFERENT REACTIONS</vt:lpstr>
      <vt:lpstr>FRENCH WORRIES</vt:lpstr>
      <vt:lpstr>MONNET’S APPROACH</vt:lpstr>
      <vt:lpstr>A MINIMAL PROPOSAL –  24 OCTOBER 1950</vt:lpstr>
      <vt:lpstr>DISCRIMINATORY AND DILATORY ASPECTS OF THE PROPOSAL</vt:lpstr>
      <vt:lpstr>BREAKTHROUGH – JUNE 1951</vt:lpstr>
      <vt:lpstr>PROGRESS IN JULY 1951</vt:lpstr>
      <vt:lpstr>DE GASPERI’S PROPOSAL – SUMMER 1951</vt:lpstr>
      <vt:lpstr>ADENAUER’S BROKERAGE</vt:lpstr>
      <vt:lpstr>AFTER NEGOTIATIONS – THE SIGNATURE  27 MAY 1952</vt:lpstr>
    </vt:vector>
  </TitlesOfParts>
  <Company>comsale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4</dc:title>
  <dc:creator>Michele</dc:creator>
  <cp:lastModifiedBy>Michele Marchi</cp:lastModifiedBy>
  <cp:revision>14</cp:revision>
  <dcterms:created xsi:type="dcterms:W3CDTF">2020-11-16T11:12:08Z</dcterms:created>
  <dcterms:modified xsi:type="dcterms:W3CDTF">2021-11-15T10:15:23Z</dcterms:modified>
</cp:coreProperties>
</file>