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8" r:id="rId4"/>
    <p:sldId id="258" r:id="rId5"/>
    <p:sldId id="259" r:id="rId6"/>
    <p:sldId id="260" r:id="rId7"/>
    <p:sldId id="261" r:id="rId8"/>
    <p:sldId id="267" r:id="rId9"/>
    <p:sldId id="262" r:id="rId10"/>
    <p:sldId id="263" r:id="rId11"/>
    <p:sldId id="269" r:id="rId12"/>
    <p:sldId id="264" r:id="rId13"/>
    <p:sldId id="265" r:id="rId14"/>
    <p:sldId id="266" r:id="rId15"/>
    <p:sldId id="270" r:id="rId16"/>
  </p:sldIdLst>
  <p:sldSz cx="9144000" cy="6858000" type="screen4x3"/>
  <p:notesSz cx="6858000" cy="9144000"/>
  <p:defaultTextStyle>
    <a:defPPr>
      <a:defRPr lang="it-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94"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it-IT"/>
              <a:t>Fare clic per modificare lo stile del titolo</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ACFEEEA-1A7A-48AA-B350-C41A31D31761}" type="datetimeFigureOut">
              <a:rPr lang="it-CH" smtClean="0"/>
              <a:t>21.11.2022</a:t>
            </a:fld>
            <a:endParaRPr lang="it-CH"/>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it-CH"/>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90C49A9-2FD9-4601-9031-000EE893CC77}" type="slidenum">
              <a:rPr lang="it-CH" smtClean="0"/>
              <a:t>‹N›</a:t>
            </a:fld>
            <a:endParaRPr lang="it-CH"/>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ACFEEEA-1A7A-48AA-B350-C41A31D31761}" type="datetimeFigureOut">
              <a:rPr lang="it-CH" smtClean="0"/>
              <a:t>21.11.2022</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E90C49A9-2FD9-4601-9031-000EE893CC77}" type="slidenum">
              <a:rPr lang="it-CH" smtClean="0"/>
              <a:t>‹N›</a:t>
            </a:fld>
            <a:endParaRPr lang="it-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it-IT"/>
              <a:t>Fare clic per modificare lo stile del titolo</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ACFEEEA-1A7A-48AA-B350-C41A31D31761}" type="datetimeFigureOut">
              <a:rPr lang="it-CH" smtClean="0"/>
              <a:t>21.11.2022</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E90C49A9-2FD9-4601-9031-000EE893CC77}" type="slidenum">
              <a:rPr lang="it-CH" smtClean="0"/>
              <a:t>‹N›</a:t>
            </a:fld>
            <a:endParaRPr lang="it-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CACFEEEA-1A7A-48AA-B350-C41A31D31761}" type="datetimeFigureOut">
              <a:rPr lang="it-CH" smtClean="0"/>
              <a:t>21.11.2022</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E90C49A9-2FD9-4601-9031-000EE893CC77}" type="slidenum">
              <a:rPr lang="it-CH" smtClean="0"/>
              <a:t>‹N›</a:t>
            </a:fld>
            <a:endParaRPr lang="it-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it-IT"/>
              <a:t>Fare clic per modificare lo stile del titolo</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CACFEEEA-1A7A-48AA-B350-C41A31D31761}" type="datetimeFigureOut">
              <a:rPr lang="it-CH" smtClean="0"/>
              <a:t>21.11.2022</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E90C49A9-2FD9-4601-9031-000EE893CC77}" type="slidenum">
              <a:rPr lang="it-CH" smtClean="0"/>
              <a:t>‹N›</a:t>
            </a:fld>
            <a:endParaRPr lang="it-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5" name="Date Placeholder 4"/>
          <p:cNvSpPr>
            <a:spLocks noGrp="1"/>
          </p:cNvSpPr>
          <p:nvPr>
            <p:ph type="dt" sz="half" idx="10"/>
          </p:nvPr>
        </p:nvSpPr>
        <p:spPr/>
        <p:txBody>
          <a:bodyPr/>
          <a:lstStyle/>
          <a:p>
            <a:fld id="{CACFEEEA-1A7A-48AA-B350-C41A31D31761}" type="datetimeFigureOut">
              <a:rPr lang="it-CH" smtClean="0"/>
              <a:t>21.11.2022</a:t>
            </a:fld>
            <a:endParaRPr lang="it-CH"/>
          </a:p>
        </p:txBody>
      </p:sp>
      <p:sp>
        <p:nvSpPr>
          <p:cNvPr id="6" name="Footer Placeholder 5"/>
          <p:cNvSpPr>
            <a:spLocks noGrp="1"/>
          </p:cNvSpPr>
          <p:nvPr>
            <p:ph type="ftr" sz="quarter" idx="11"/>
          </p:nvPr>
        </p:nvSpPr>
        <p:spPr/>
        <p:txBody>
          <a:bodyPr/>
          <a:lstStyle/>
          <a:p>
            <a:endParaRPr lang="it-CH"/>
          </a:p>
        </p:txBody>
      </p:sp>
      <p:sp>
        <p:nvSpPr>
          <p:cNvPr id="7" name="Slide Number Placeholder 6"/>
          <p:cNvSpPr>
            <a:spLocks noGrp="1"/>
          </p:cNvSpPr>
          <p:nvPr>
            <p:ph type="sldNum" sz="quarter" idx="12"/>
          </p:nvPr>
        </p:nvSpPr>
        <p:spPr/>
        <p:txBody>
          <a:bodyPr/>
          <a:lstStyle/>
          <a:p>
            <a:fld id="{E90C49A9-2FD9-4601-9031-000EE893CC77}" type="slidenum">
              <a:rPr lang="it-CH" smtClean="0"/>
              <a:t>‹N›</a:t>
            </a:fld>
            <a:endParaRPr lang="it-CH"/>
          </a:p>
        </p:txBody>
      </p:sp>
      <p:sp>
        <p:nvSpPr>
          <p:cNvPr id="9" name="Content Placeholder 8"/>
          <p:cNvSpPr>
            <a:spLocks noGrp="1"/>
          </p:cNvSpPr>
          <p:nvPr>
            <p:ph sz="quarter" idx="13"/>
          </p:nvPr>
        </p:nvSpPr>
        <p:spPr>
          <a:xfrm>
            <a:off x="1042416" y="2313432"/>
            <a:ext cx="3419856" cy="349300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CACFEEEA-1A7A-48AA-B350-C41A31D31761}" type="datetimeFigureOut">
              <a:rPr lang="it-CH" smtClean="0"/>
              <a:t>21.11.2022</a:t>
            </a:fld>
            <a:endParaRPr lang="it-CH"/>
          </a:p>
        </p:txBody>
      </p:sp>
      <p:sp>
        <p:nvSpPr>
          <p:cNvPr id="8" name="Footer Placeholder 7"/>
          <p:cNvSpPr>
            <a:spLocks noGrp="1"/>
          </p:cNvSpPr>
          <p:nvPr>
            <p:ph type="ftr" sz="quarter" idx="11"/>
          </p:nvPr>
        </p:nvSpPr>
        <p:spPr/>
        <p:txBody>
          <a:bodyPr/>
          <a:lstStyle/>
          <a:p>
            <a:endParaRPr lang="it-CH"/>
          </a:p>
        </p:txBody>
      </p:sp>
      <p:sp>
        <p:nvSpPr>
          <p:cNvPr id="9" name="Slide Number Placeholder 8"/>
          <p:cNvSpPr>
            <a:spLocks noGrp="1"/>
          </p:cNvSpPr>
          <p:nvPr>
            <p:ph type="sldNum" sz="quarter" idx="12"/>
          </p:nvPr>
        </p:nvSpPr>
        <p:spPr/>
        <p:txBody>
          <a:bodyPr/>
          <a:lstStyle/>
          <a:p>
            <a:fld id="{E90C49A9-2FD9-4601-9031-000EE893CC77}" type="slidenum">
              <a:rPr lang="it-CH" smtClean="0"/>
              <a:t>‹N›</a:t>
            </a:fld>
            <a:endParaRPr lang="it-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Date Placeholder 2"/>
          <p:cNvSpPr>
            <a:spLocks noGrp="1"/>
          </p:cNvSpPr>
          <p:nvPr>
            <p:ph type="dt" sz="half" idx="10"/>
          </p:nvPr>
        </p:nvSpPr>
        <p:spPr/>
        <p:txBody>
          <a:bodyPr/>
          <a:lstStyle/>
          <a:p>
            <a:fld id="{CACFEEEA-1A7A-48AA-B350-C41A31D31761}" type="datetimeFigureOut">
              <a:rPr lang="it-CH" smtClean="0"/>
              <a:t>21.11.2022</a:t>
            </a:fld>
            <a:endParaRPr lang="it-CH"/>
          </a:p>
        </p:txBody>
      </p:sp>
      <p:sp>
        <p:nvSpPr>
          <p:cNvPr id="4" name="Footer Placeholder 3"/>
          <p:cNvSpPr>
            <a:spLocks noGrp="1"/>
          </p:cNvSpPr>
          <p:nvPr>
            <p:ph type="ftr" sz="quarter" idx="11"/>
          </p:nvPr>
        </p:nvSpPr>
        <p:spPr/>
        <p:txBody>
          <a:bodyPr/>
          <a:lstStyle/>
          <a:p>
            <a:endParaRPr lang="it-CH"/>
          </a:p>
        </p:txBody>
      </p:sp>
      <p:sp>
        <p:nvSpPr>
          <p:cNvPr id="5" name="Slide Number Placeholder 4"/>
          <p:cNvSpPr>
            <a:spLocks noGrp="1"/>
          </p:cNvSpPr>
          <p:nvPr>
            <p:ph type="sldNum" sz="quarter" idx="12"/>
          </p:nvPr>
        </p:nvSpPr>
        <p:spPr/>
        <p:txBody>
          <a:bodyPr/>
          <a:lstStyle/>
          <a:p>
            <a:fld id="{E90C49A9-2FD9-4601-9031-000EE893CC77}" type="slidenum">
              <a:rPr lang="it-CH" smtClean="0"/>
              <a:t>‹N›</a:t>
            </a:fld>
            <a:endParaRPr lang="it-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CFEEEA-1A7A-48AA-B350-C41A31D31761}" type="datetimeFigureOut">
              <a:rPr lang="it-CH" smtClean="0"/>
              <a:t>21.11.2022</a:t>
            </a:fld>
            <a:endParaRPr lang="it-CH"/>
          </a:p>
        </p:txBody>
      </p:sp>
      <p:sp>
        <p:nvSpPr>
          <p:cNvPr id="3" name="Footer Placeholder 2"/>
          <p:cNvSpPr>
            <a:spLocks noGrp="1"/>
          </p:cNvSpPr>
          <p:nvPr>
            <p:ph type="ftr" sz="quarter" idx="11"/>
          </p:nvPr>
        </p:nvSpPr>
        <p:spPr/>
        <p:txBody>
          <a:bodyPr/>
          <a:lstStyle/>
          <a:p>
            <a:endParaRPr lang="it-CH"/>
          </a:p>
        </p:txBody>
      </p:sp>
      <p:sp>
        <p:nvSpPr>
          <p:cNvPr id="4" name="Slide Number Placeholder 3"/>
          <p:cNvSpPr>
            <a:spLocks noGrp="1"/>
          </p:cNvSpPr>
          <p:nvPr>
            <p:ph type="sldNum" sz="quarter" idx="12"/>
          </p:nvPr>
        </p:nvSpPr>
        <p:spPr/>
        <p:txBody>
          <a:bodyPr/>
          <a:lstStyle/>
          <a:p>
            <a:fld id="{E90C49A9-2FD9-4601-9031-000EE893CC77}" type="slidenum">
              <a:rPr lang="it-CH" smtClean="0"/>
              <a:t>‹N›</a:t>
            </a:fld>
            <a:endParaRPr lang="it-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ACFEEEA-1A7A-48AA-B350-C41A31D31761}" type="datetimeFigureOut">
              <a:rPr lang="it-CH" smtClean="0"/>
              <a:t>21.11.2022</a:t>
            </a:fld>
            <a:endParaRPr lang="it-CH"/>
          </a:p>
        </p:txBody>
      </p:sp>
      <p:sp>
        <p:nvSpPr>
          <p:cNvPr id="7" name="Slide Number Placeholder 6"/>
          <p:cNvSpPr>
            <a:spLocks noGrp="1"/>
          </p:cNvSpPr>
          <p:nvPr>
            <p:ph type="sldNum" sz="quarter" idx="12"/>
          </p:nvPr>
        </p:nvSpPr>
        <p:spPr/>
        <p:txBody>
          <a:bodyPr/>
          <a:lstStyle/>
          <a:p>
            <a:fld id="{E90C49A9-2FD9-4601-9031-000EE893CC77}" type="slidenum">
              <a:rPr lang="it-CH" smtClean="0"/>
              <a:t>‹N›</a:t>
            </a:fld>
            <a:endParaRPr lang="it-CH"/>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CH"/>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it-IT"/>
              <a:t>Fare clic per modificare lo stile del titolo</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it-IT"/>
              <a:t>Fare clic per modificare lo stile del titolo</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fld id="{CACFEEEA-1A7A-48AA-B350-C41A31D31761}" type="datetimeFigureOut">
              <a:rPr lang="it-CH" smtClean="0"/>
              <a:t>21.11.2022</a:t>
            </a:fld>
            <a:endParaRPr lang="it-CH"/>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CH"/>
          </a:p>
        </p:txBody>
      </p:sp>
      <p:sp>
        <p:nvSpPr>
          <p:cNvPr id="7" name="Slide Number Placeholder 6"/>
          <p:cNvSpPr>
            <a:spLocks noGrp="1"/>
          </p:cNvSpPr>
          <p:nvPr>
            <p:ph type="sldNum" sz="quarter" idx="12"/>
          </p:nvPr>
        </p:nvSpPr>
        <p:spPr/>
        <p:txBody>
          <a:bodyPr/>
          <a:lstStyle/>
          <a:p>
            <a:fld id="{E90C49A9-2FD9-4601-9031-000EE893CC77}" type="slidenum">
              <a:rPr lang="it-CH" smtClean="0"/>
              <a:t>‹N›</a:t>
            </a:fld>
            <a:endParaRPr lang="it-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ACFEEEA-1A7A-48AA-B350-C41A31D31761}" type="datetimeFigureOut">
              <a:rPr lang="it-CH" smtClean="0"/>
              <a:t>21.11.2022</a:t>
            </a:fld>
            <a:endParaRPr lang="it-CH"/>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it-CH"/>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90C49A9-2FD9-4601-9031-000EE893CC77}" type="slidenum">
              <a:rPr lang="it-CH" smtClean="0"/>
              <a:t>‹N›</a:t>
            </a:fld>
            <a:endParaRPr lang="it-CH"/>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pPr algn="ctr"/>
            <a:r>
              <a:rPr lang="it-CH" b="1" dirty="0">
                <a:effectLst>
                  <a:outerShdw blurRad="38100" dist="38100" dir="2700000" algn="tl">
                    <a:srgbClr val="000000">
                      <a:alpha val="43137"/>
                    </a:srgbClr>
                  </a:outerShdw>
                </a:effectLst>
              </a:rPr>
              <a:t>FIFTH LESSON</a:t>
            </a:r>
          </a:p>
        </p:txBody>
      </p:sp>
      <p:sp>
        <p:nvSpPr>
          <p:cNvPr id="3" name="Sottotitolo 2"/>
          <p:cNvSpPr>
            <a:spLocks noGrp="1"/>
          </p:cNvSpPr>
          <p:nvPr>
            <p:ph type="subTitle" idx="1"/>
          </p:nvPr>
        </p:nvSpPr>
        <p:spPr/>
        <p:txBody>
          <a:bodyPr/>
          <a:lstStyle/>
          <a:p>
            <a:pPr algn="ctr"/>
            <a:r>
              <a:rPr lang="it-CH" b="1" i="1"/>
              <a:t>POLITICAL </a:t>
            </a:r>
            <a:r>
              <a:rPr lang="it-CH" b="1" i="1" dirty="0"/>
              <a:t>HISTORY OF EUROPEAN INTEGRATION </a:t>
            </a:r>
            <a:r>
              <a:rPr lang="it-CH" b="1" i="1"/>
              <a:t>AND COOPERATION</a:t>
            </a:r>
            <a:endParaRPr lang="it-CH" b="1" i="1" dirty="0"/>
          </a:p>
        </p:txBody>
      </p:sp>
    </p:spTree>
    <p:extLst>
      <p:ext uri="{BB962C8B-B14F-4D97-AF65-F5344CB8AC3E}">
        <p14:creationId xmlns:p14="http://schemas.microsoft.com/office/powerpoint/2010/main" val="3795992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b="1" dirty="0">
                <a:effectLst>
                  <a:outerShdw blurRad="38100" dist="38100" dir="2700000" algn="tl">
                    <a:srgbClr val="000000">
                      <a:alpha val="43137"/>
                    </a:srgbClr>
                  </a:outerShdw>
                </a:effectLst>
              </a:rPr>
              <a:t>BIGGEST FRENCH PARADOX</a:t>
            </a:r>
          </a:p>
        </p:txBody>
      </p:sp>
      <p:sp>
        <p:nvSpPr>
          <p:cNvPr id="3" name="Segnaposto contenuto 2"/>
          <p:cNvSpPr>
            <a:spLocks noGrp="1"/>
          </p:cNvSpPr>
          <p:nvPr>
            <p:ph idx="1"/>
          </p:nvPr>
        </p:nvSpPr>
        <p:spPr/>
        <p:txBody>
          <a:bodyPr>
            <a:normAutofit lnSpcReduction="10000"/>
          </a:bodyPr>
          <a:lstStyle/>
          <a:p>
            <a:pPr algn="ctr"/>
            <a:r>
              <a:rPr lang="en-US" dirty="0"/>
              <a:t>Mendès-France urgently wanted to ensure that with a failure of the EDC, France would not </a:t>
            </a:r>
            <a:r>
              <a:rPr lang="en-US" b="1" u="sng" dirty="0"/>
              <a:t>be excluded from an “Atlantic” regulation of West German rearmament</a:t>
            </a:r>
            <a:r>
              <a:rPr lang="en-US" dirty="0"/>
              <a:t> </a:t>
            </a:r>
          </a:p>
          <a:p>
            <a:pPr algn="ctr"/>
            <a:r>
              <a:rPr lang="en-US" b="1" dirty="0"/>
              <a:t>French risk was that one: after working for four years to downgrade West German rearmament, now suffering German rearmament without the possibility to control it</a:t>
            </a:r>
            <a:endParaRPr lang="it-CH" dirty="0"/>
          </a:p>
        </p:txBody>
      </p:sp>
    </p:spTree>
    <p:extLst>
      <p:ext uri="{BB962C8B-B14F-4D97-AF65-F5344CB8AC3E}">
        <p14:creationId xmlns:p14="http://schemas.microsoft.com/office/powerpoint/2010/main" val="1986195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E9CF27-96F4-4637-8BB4-6C1135799E42}"/>
              </a:ext>
            </a:extLst>
          </p:cNvPr>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BIGGEST FRENCH PARADOX</a:t>
            </a:r>
            <a:endParaRPr lang="it-IT" dirty="0"/>
          </a:p>
        </p:txBody>
      </p:sp>
      <p:sp>
        <p:nvSpPr>
          <p:cNvPr id="3" name="Segnaposto contenuto 2">
            <a:extLst>
              <a:ext uri="{FF2B5EF4-FFF2-40B4-BE49-F238E27FC236}">
                <a16:creationId xmlns:a16="http://schemas.microsoft.com/office/drawing/2014/main" id="{83842E7A-6BC8-46CE-B796-7D301F9E5ADC}"/>
              </a:ext>
            </a:extLst>
          </p:cNvPr>
          <p:cNvSpPr>
            <a:spLocks noGrp="1"/>
          </p:cNvSpPr>
          <p:nvPr>
            <p:ph idx="1"/>
          </p:nvPr>
        </p:nvSpPr>
        <p:spPr/>
        <p:txBody>
          <a:bodyPr>
            <a:normAutofit/>
          </a:bodyPr>
          <a:lstStyle/>
          <a:p>
            <a:r>
              <a:rPr lang="it-IT" dirty="0"/>
              <a:t>France </a:t>
            </a:r>
            <a:r>
              <a:rPr lang="it-IT" dirty="0" err="1"/>
              <a:t>reassured</a:t>
            </a:r>
            <a:r>
              <a:rPr lang="it-IT" dirty="0"/>
              <a:t> by UK and US</a:t>
            </a:r>
          </a:p>
          <a:p>
            <a:r>
              <a:rPr lang="it-IT" dirty="0"/>
              <a:t>France </a:t>
            </a:r>
            <a:r>
              <a:rPr lang="it-IT" dirty="0" err="1"/>
              <a:t>could</a:t>
            </a:r>
            <a:r>
              <a:rPr lang="it-IT" dirty="0"/>
              <a:t> </a:t>
            </a:r>
            <a:r>
              <a:rPr lang="it-IT" dirty="0" err="1"/>
              <a:t>now</a:t>
            </a:r>
            <a:r>
              <a:rPr lang="it-IT" dirty="0"/>
              <a:t> risk the </a:t>
            </a:r>
            <a:r>
              <a:rPr lang="it-IT" dirty="0" err="1"/>
              <a:t>official</a:t>
            </a:r>
            <a:r>
              <a:rPr lang="it-IT" dirty="0"/>
              <a:t> </a:t>
            </a:r>
            <a:r>
              <a:rPr lang="it-IT" dirty="0" err="1"/>
              <a:t>failure</a:t>
            </a:r>
            <a:r>
              <a:rPr lang="it-IT" dirty="0"/>
              <a:t> of EDC</a:t>
            </a:r>
          </a:p>
          <a:p>
            <a:pPr marL="68580" indent="0">
              <a:buNone/>
            </a:pPr>
            <a:endParaRPr lang="it-IT" dirty="0"/>
          </a:p>
          <a:p>
            <a:pPr marL="68580" indent="0" algn="ctr">
              <a:buNone/>
            </a:pPr>
            <a:r>
              <a:rPr lang="it-IT" dirty="0"/>
              <a:t>Motion </a:t>
            </a:r>
            <a:r>
              <a:rPr lang="it-IT" dirty="0" err="1"/>
              <a:t>adopted</a:t>
            </a:r>
            <a:r>
              <a:rPr lang="it-IT" dirty="0"/>
              <a:t> by the French </a:t>
            </a:r>
            <a:r>
              <a:rPr lang="it-IT" dirty="0" err="1"/>
              <a:t>Parliament</a:t>
            </a:r>
            <a:r>
              <a:rPr lang="it-IT" dirty="0"/>
              <a:t> (319 </a:t>
            </a:r>
            <a:r>
              <a:rPr lang="it-IT" dirty="0" err="1"/>
              <a:t>votes</a:t>
            </a:r>
            <a:r>
              <a:rPr lang="it-IT" dirty="0"/>
              <a:t> to 264): </a:t>
            </a:r>
            <a:r>
              <a:rPr lang="it-IT" b="1" dirty="0" err="1"/>
              <a:t>remove</a:t>
            </a:r>
            <a:r>
              <a:rPr lang="it-IT" b="1" dirty="0"/>
              <a:t> </a:t>
            </a:r>
            <a:r>
              <a:rPr lang="it-IT" b="1" dirty="0" err="1"/>
              <a:t>completely</a:t>
            </a:r>
            <a:r>
              <a:rPr lang="it-IT" b="1" dirty="0"/>
              <a:t> EDC </a:t>
            </a:r>
            <a:r>
              <a:rPr lang="it-IT" b="1" dirty="0" err="1"/>
              <a:t>Treaty</a:t>
            </a:r>
            <a:r>
              <a:rPr lang="it-IT" b="1" dirty="0"/>
              <a:t> from </a:t>
            </a:r>
            <a:r>
              <a:rPr lang="it-IT" b="1" dirty="0" err="1"/>
              <a:t>political</a:t>
            </a:r>
            <a:r>
              <a:rPr lang="it-IT" b="1" dirty="0"/>
              <a:t> agenda</a:t>
            </a:r>
          </a:p>
          <a:p>
            <a:pPr marL="68580" indent="0" algn="ctr">
              <a:buNone/>
            </a:pPr>
            <a:r>
              <a:rPr lang="it-IT" b="1" u="sng" dirty="0"/>
              <a:t>30 August 1954 EDC </a:t>
            </a:r>
            <a:r>
              <a:rPr lang="it-IT" b="1" u="sng" dirty="0" err="1"/>
              <a:t>officially</a:t>
            </a:r>
            <a:r>
              <a:rPr lang="it-IT" b="1" u="sng" dirty="0"/>
              <a:t> DIED</a:t>
            </a:r>
          </a:p>
        </p:txBody>
      </p:sp>
    </p:spTree>
    <p:extLst>
      <p:ext uri="{BB962C8B-B14F-4D97-AF65-F5344CB8AC3E}">
        <p14:creationId xmlns:p14="http://schemas.microsoft.com/office/powerpoint/2010/main" val="1830740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EDC FAILURE</a:t>
            </a:r>
          </a:p>
        </p:txBody>
      </p:sp>
      <p:sp>
        <p:nvSpPr>
          <p:cNvPr id="3" name="Segnaposto contenuto 2"/>
          <p:cNvSpPr>
            <a:spLocks noGrp="1"/>
          </p:cNvSpPr>
          <p:nvPr>
            <p:ph idx="1"/>
          </p:nvPr>
        </p:nvSpPr>
        <p:spPr/>
        <p:txBody>
          <a:bodyPr>
            <a:normAutofit/>
          </a:bodyPr>
          <a:lstStyle/>
          <a:p>
            <a:pPr marL="68580" indent="0" algn="ctr">
              <a:buNone/>
            </a:pPr>
            <a:r>
              <a:rPr lang="en-US" dirty="0"/>
              <a:t>It must also be added that the project was doubly impeded: </a:t>
            </a:r>
            <a:endParaRPr lang="it-CH" dirty="0"/>
          </a:p>
          <a:p>
            <a:pPr lvl="0"/>
            <a:r>
              <a:rPr lang="en-US" b="1" dirty="0"/>
              <a:t>firstly</a:t>
            </a:r>
            <a:r>
              <a:rPr lang="en-US" dirty="0"/>
              <a:t>, by emotional barriers that stood in the way of </a:t>
            </a:r>
            <a:r>
              <a:rPr lang="en-US" b="1" dirty="0"/>
              <a:t>rearming the Germans</a:t>
            </a:r>
            <a:r>
              <a:rPr lang="en-US" dirty="0"/>
              <a:t>  </a:t>
            </a:r>
            <a:endParaRPr lang="it-CH" dirty="0"/>
          </a:p>
          <a:p>
            <a:pPr lvl="0"/>
            <a:r>
              <a:rPr lang="en-US" b="1" dirty="0"/>
              <a:t>secondly</a:t>
            </a:r>
            <a:r>
              <a:rPr lang="en-US" dirty="0"/>
              <a:t>, by the development of the </a:t>
            </a:r>
            <a:r>
              <a:rPr lang="en-US" b="1" dirty="0"/>
              <a:t>bipolar deterrence system</a:t>
            </a:r>
            <a:r>
              <a:rPr lang="en-US" dirty="0"/>
              <a:t>, which could admit an autonomous European defense only with difficulty</a:t>
            </a:r>
            <a:endParaRPr lang="it-CH" dirty="0"/>
          </a:p>
        </p:txBody>
      </p:sp>
    </p:spTree>
    <p:extLst>
      <p:ext uri="{BB962C8B-B14F-4D97-AF65-F5344CB8AC3E}">
        <p14:creationId xmlns:p14="http://schemas.microsoft.com/office/powerpoint/2010/main" val="3161073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CH" b="1" dirty="0">
                <a:effectLst>
                  <a:outerShdw blurRad="38100" dist="38100" dir="2700000" algn="tl">
                    <a:srgbClr val="000000">
                      <a:alpha val="43137"/>
                    </a:srgbClr>
                  </a:outerShdw>
                </a:effectLst>
              </a:rPr>
              <a:t>IN FRONT OF THE RISK OF A BREAKDOWN</a:t>
            </a:r>
          </a:p>
        </p:txBody>
      </p:sp>
      <p:sp>
        <p:nvSpPr>
          <p:cNvPr id="3" name="Segnaposto contenuto 2"/>
          <p:cNvSpPr>
            <a:spLocks noGrp="1"/>
          </p:cNvSpPr>
          <p:nvPr>
            <p:ph idx="1"/>
          </p:nvPr>
        </p:nvSpPr>
        <p:spPr/>
        <p:txBody>
          <a:bodyPr>
            <a:normAutofit fontScale="77500" lnSpcReduction="20000"/>
          </a:bodyPr>
          <a:lstStyle/>
          <a:p>
            <a:pPr lvl="0"/>
            <a:r>
              <a:rPr lang="en-US" b="1" dirty="0" err="1"/>
              <a:t>Mendès</a:t>
            </a:r>
            <a:r>
              <a:rPr lang="en-US" b="1" dirty="0"/>
              <a:t> France</a:t>
            </a:r>
            <a:r>
              <a:rPr lang="en-US" dirty="0"/>
              <a:t> accepted the direct entry of the Federal Republic into NATO</a:t>
            </a:r>
            <a:endParaRPr lang="it-CH" dirty="0"/>
          </a:p>
          <a:p>
            <a:pPr lvl="0"/>
            <a:r>
              <a:rPr lang="en-US" b="1" dirty="0"/>
              <a:t>Adenauer</a:t>
            </a:r>
            <a:r>
              <a:rPr lang="en-US" dirty="0"/>
              <a:t> conceded </a:t>
            </a:r>
            <a:r>
              <a:rPr lang="en-US" dirty="0" err="1"/>
              <a:t>Mendès</a:t>
            </a:r>
            <a:r>
              <a:rPr lang="en-US" dirty="0"/>
              <a:t> France a Saar statute stipulating monetary and economic ties to France until definitive settlement in a peace treaty </a:t>
            </a:r>
          </a:p>
          <a:p>
            <a:pPr lvl="0"/>
            <a:r>
              <a:rPr lang="en-US" b="1" dirty="0"/>
              <a:t>Eden</a:t>
            </a:r>
            <a:r>
              <a:rPr lang="en-US" dirty="0"/>
              <a:t> granted the right to the Brussels Pact—now expanded into the Western European Union (WEU) with the entry of the Federal Republic and Italy—to determine the British troop presence on the European continent </a:t>
            </a:r>
          </a:p>
          <a:p>
            <a:pPr lvl="0"/>
            <a:r>
              <a:rPr lang="en-US" b="1" dirty="0"/>
              <a:t>Dulles</a:t>
            </a:r>
            <a:r>
              <a:rPr lang="en-US" dirty="0"/>
              <a:t> made up his mind to transfer to the WEU the guarantee of the presence of American troops </a:t>
            </a:r>
            <a:r>
              <a:rPr lang="it-IT" dirty="0" err="1"/>
              <a:t>connected</a:t>
            </a:r>
            <a:r>
              <a:rPr lang="it-IT" dirty="0"/>
              <a:t> with the promise of the </a:t>
            </a:r>
            <a:r>
              <a:rPr lang="it-IT" dirty="0" err="1"/>
              <a:t>birth</a:t>
            </a:r>
            <a:r>
              <a:rPr lang="it-IT" dirty="0"/>
              <a:t> of some </a:t>
            </a:r>
            <a:r>
              <a:rPr lang="it-IT" dirty="0" err="1"/>
              <a:t>form</a:t>
            </a:r>
            <a:r>
              <a:rPr lang="it-IT" dirty="0"/>
              <a:t> od </a:t>
            </a:r>
            <a:r>
              <a:rPr lang="it-IT" dirty="0" err="1"/>
              <a:t>European</a:t>
            </a:r>
            <a:r>
              <a:rPr lang="it-IT" dirty="0"/>
              <a:t> </a:t>
            </a:r>
            <a:r>
              <a:rPr lang="it-IT" dirty="0" err="1"/>
              <a:t>army</a:t>
            </a:r>
            <a:endParaRPr lang="it-CH" dirty="0"/>
          </a:p>
          <a:p>
            <a:pPr marL="68580" indent="0">
              <a:buNone/>
            </a:pPr>
            <a:endParaRPr lang="it-CH" dirty="0"/>
          </a:p>
        </p:txBody>
      </p:sp>
    </p:spTree>
    <p:extLst>
      <p:ext uri="{BB962C8B-B14F-4D97-AF65-F5344CB8AC3E}">
        <p14:creationId xmlns:p14="http://schemas.microsoft.com/office/powerpoint/2010/main" val="2158375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CH" b="1" dirty="0">
                <a:effectLst>
                  <a:outerShdw blurRad="38100" dist="38100" dir="2700000" algn="tl">
                    <a:srgbClr val="000000">
                      <a:alpha val="43137"/>
                    </a:srgbClr>
                  </a:outerShdw>
                </a:effectLst>
              </a:rPr>
              <a:t>LONDON AND PARIS CONFERENCES</a:t>
            </a:r>
          </a:p>
        </p:txBody>
      </p:sp>
      <p:sp>
        <p:nvSpPr>
          <p:cNvPr id="3" name="Segnaposto contenuto 2"/>
          <p:cNvSpPr>
            <a:spLocks noGrp="1"/>
          </p:cNvSpPr>
          <p:nvPr>
            <p:ph idx="1"/>
          </p:nvPr>
        </p:nvSpPr>
        <p:spPr/>
        <p:txBody>
          <a:bodyPr>
            <a:normAutofit fontScale="92500" lnSpcReduction="20000"/>
          </a:bodyPr>
          <a:lstStyle/>
          <a:p>
            <a:pPr marL="68580" indent="0" algn="ctr">
              <a:buNone/>
            </a:pPr>
            <a:r>
              <a:rPr lang="it-CH" b="1" i="1" dirty="0" err="1"/>
              <a:t>September-October</a:t>
            </a:r>
            <a:r>
              <a:rPr lang="it-CH" b="1" i="1" dirty="0"/>
              <a:t> 1954</a:t>
            </a:r>
          </a:p>
          <a:p>
            <a:pPr marL="68580" indent="0" algn="ctr">
              <a:buNone/>
            </a:pPr>
            <a:r>
              <a:rPr lang="it-CH" b="1" i="1" dirty="0" err="1"/>
              <a:t>Final</a:t>
            </a:r>
            <a:r>
              <a:rPr lang="it-CH" b="1" i="1" dirty="0"/>
              <a:t> signature – Paris 23 </a:t>
            </a:r>
            <a:r>
              <a:rPr lang="it-CH" b="1" i="1" dirty="0" err="1"/>
              <a:t>October</a:t>
            </a:r>
            <a:r>
              <a:rPr lang="it-CH" b="1" i="1" dirty="0"/>
              <a:t> 1954</a:t>
            </a:r>
          </a:p>
          <a:p>
            <a:pPr marL="68580" indent="0" algn="ctr">
              <a:buNone/>
            </a:pPr>
            <a:r>
              <a:rPr lang="it-CH" b="1" i="1" dirty="0" err="1"/>
              <a:t>Ratification</a:t>
            </a:r>
            <a:r>
              <a:rPr lang="it-CH" b="1" i="1" dirty="0"/>
              <a:t> by French National Assembly 30 </a:t>
            </a:r>
            <a:r>
              <a:rPr lang="it-CH" b="1" i="1" dirty="0" err="1"/>
              <a:t>December</a:t>
            </a:r>
            <a:r>
              <a:rPr lang="it-CH" b="1" i="1" dirty="0"/>
              <a:t> 1954</a:t>
            </a:r>
          </a:p>
          <a:p>
            <a:pPr marL="68580" indent="0" algn="ctr">
              <a:buNone/>
            </a:pPr>
            <a:r>
              <a:rPr lang="it-CH" b="1" i="1" dirty="0" err="1"/>
              <a:t>Ratification</a:t>
            </a:r>
            <a:r>
              <a:rPr lang="it-CH" b="1" i="1" dirty="0"/>
              <a:t> of West </a:t>
            </a:r>
            <a:r>
              <a:rPr lang="it-CH" b="1" i="1" dirty="0" err="1"/>
              <a:t>German</a:t>
            </a:r>
            <a:r>
              <a:rPr lang="it-CH" b="1" i="1" dirty="0"/>
              <a:t> Bundestag 27 </a:t>
            </a:r>
            <a:r>
              <a:rPr lang="it-CH" b="1" i="1" dirty="0" err="1"/>
              <a:t>February</a:t>
            </a:r>
            <a:r>
              <a:rPr lang="it-CH" b="1" i="1" dirty="0"/>
              <a:t> 1954</a:t>
            </a:r>
          </a:p>
          <a:p>
            <a:pPr>
              <a:buFontTx/>
              <a:buChar char="-"/>
            </a:pPr>
            <a:endParaRPr lang="it-CH" dirty="0"/>
          </a:p>
          <a:p>
            <a:pPr algn="ctr"/>
            <a:r>
              <a:rPr lang="it-CH" dirty="0"/>
              <a:t>West Germany full </a:t>
            </a:r>
            <a:r>
              <a:rPr lang="it-CH" dirty="0" err="1"/>
              <a:t>sovereignty</a:t>
            </a:r>
            <a:r>
              <a:rPr lang="it-CH" dirty="0"/>
              <a:t>, with end of </a:t>
            </a:r>
            <a:r>
              <a:rPr lang="it-CH" dirty="0" err="1"/>
              <a:t>occupation</a:t>
            </a:r>
            <a:endParaRPr lang="it-CH" dirty="0"/>
          </a:p>
          <a:p>
            <a:pPr algn="ctr"/>
            <a:r>
              <a:rPr lang="it-CH" dirty="0"/>
              <a:t>West Germany in Nato (from 6 </a:t>
            </a:r>
            <a:r>
              <a:rPr lang="it-CH" dirty="0" err="1"/>
              <a:t>May</a:t>
            </a:r>
            <a:r>
              <a:rPr lang="it-CH" dirty="0"/>
              <a:t> 1955; from March 1956 </a:t>
            </a:r>
            <a:r>
              <a:rPr lang="it-CH" dirty="0" err="1"/>
              <a:t>Ministry</a:t>
            </a:r>
            <a:r>
              <a:rPr lang="it-CH" dirty="0"/>
              <a:t> of Defense)</a:t>
            </a:r>
          </a:p>
        </p:txBody>
      </p:sp>
    </p:spTree>
    <p:extLst>
      <p:ext uri="{BB962C8B-B14F-4D97-AF65-F5344CB8AC3E}">
        <p14:creationId xmlns:p14="http://schemas.microsoft.com/office/powerpoint/2010/main" val="360966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1CB227-44F0-46FE-9C37-6680F4506184}"/>
              </a:ext>
            </a:extLst>
          </p:cNvPr>
          <p:cNvSpPr>
            <a:spLocks noGrp="1"/>
          </p:cNvSpPr>
          <p:nvPr>
            <p:ph type="title"/>
          </p:nvPr>
        </p:nvSpPr>
        <p:spPr/>
        <p:txBody>
          <a:bodyPr>
            <a:normAutofit/>
          </a:bodyPr>
          <a:lstStyle/>
          <a:p>
            <a:pPr algn="ctr"/>
            <a:r>
              <a:rPr lang="it-IT" sz="4400" b="1" dirty="0">
                <a:effectLst>
                  <a:outerShdw blurRad="38100" dist="38100" dir="2700000" algn="tl">
                    <a:srgbClr val="000000">
                      <a:alpha val="43137"/>
                    </a:srgbClr>
                  </a:outerShdw>
                </a:effectLst>
              </a:rPr>
              <a:t>NEW DEMANDS</a:t>
            </a:r>
          </a:p>
        </p:txBody>
      </p:sp>
      <p:sp>
        <p:nvSpPr>
          <p:cNvPr id="3" name="Segnaposto contenuto 2">
            <a:extLst>
              <a:ext uri="{FF2B5EF4-FFF2-40B4-BE49-F238E27FC236}">
                <a16:creationId xmlns:a16="http://schemas.microsoft.com/office/drawing/2014/main" id="{00515B81-B496-437D-B0EC-9C79BB1AC169}"/>
              </a:ext>
            </a:extLst>
          </p:cNvPr>
          <p:cNvSpPr>
            <a:spLocks noGrp="1"/>
          </p:cNvSpPr>
          <p:nvPr>
            <p:ph idx="1"/>
          </p:nvPr>
        </p:nvSpPr>
        <p:spPr/>
        <p:txBody>
          <a:bodyPr>
            <a:normAutofit lnSpcReduction="10000"/>
          </a:bodyPr>
          <a:lstStyle/>
          <a:p>
            <a:r>
              <a:rPr lang="it-IT" dirty="0"/>
              <a:t>Integration of </a:t>
            </a:r>
            <a:r>
              <a:rPr lang="it-IT" dirty="0" err="1"/>
              <a:t>coal</a:t>
            </a:r>
            <a:r>
              <a:rPr lang="it-IT" dirty="0"/>
              <a:t> and </a:t>
            </a:r>
            <a:r>
              <a:rPr lang="it-IT" dirty="0" err="1"/>
              <a:t>steel</a:t>
            </a:r>
            <a:r>
              <a:rPr lang="it-IT" dirty="0"/>
              <a:t> </a:t>
            </a:r>
            <a:r>
              <a:rPr lang="it-IT" dirty="0" err="1"/>
              <a:t>was</a:t>
            </a:r>
            <a:r>
              <a:rPr lang="it-IT" dirty="0"/>
              <a:t> a success</a:t>
            </a:r>
          </a:p>
          <a:p>
            <a:r>
              <a:rPr lang="it-IT" dirty="0"/>
              <a:t>West Germany </a:t>
            </a:r>
            <a:r>
              <a:rPr lang="it-IT" dirty="0" err="1"/>
              <a:t>was</a:t>
            </a:r>
            <a:r>
              <a:rPr lang="it-IT" dirty="0"/>
              <a:t> </a:t>
            </a:r>
            <a:r>
              <a:rPr lang="it-IT" dirty="0" err="1"/>
              <a:t>economically</a:t>
            </a:r>
            <a:r>
              <a:rPr lang="it-IT" dirty="0"/>
              <a:t> </a:t>
            </a:r>
            <a:r>
              <a:rPr lang="it-IT" dirty="0" err="1"/>
              <a:t>stronger</a:t>
            </a:r>
            <a:r>
              <a:rPr lang="it-IT" dirty="0"/>
              <a:t> and </a:t>
            </a:r>
            <a:r>
              <a:rPr lang="it-IT" dirty="0" err="1"/>
              <a:t>stronger</a:t>
            </a:r>
            <a:r>
              <a:rPr lang="it-IT" dirty="0"/>
              <a:t> and </a:t>
            </a:r>
            <a:r>
              <a:rPr lang="it-IT" dirty="0" err="1"/>
              <a:t>it</a:t>
            </a:r>
            <a:r>
              <a:rPr lang="it-IT" dirty="0"/>
              <a:t> </a:t>
            </a:r>
            <a:r>
              <a:rPr lang="it-IT" dirty="0" err="1"/>
              <a:t>was</a:t>
            </a:r>
            <a:r>
              <a:rPr lang="it-IT" dirty="0"/>
              <a:t> </a:t>
            </a:r>
            <a:r>
              <a:rPr lang="it-IT" dirty="0" err="1"/>
              <a:t>driving</a:t>
            </a:r>
            <a:r>
              <a:rPr lang="it-IT" dirty="0"/>
              <a:t> the Western </a:t>
            </a:r>
            <a:r>
              <a:rPr lang="it-IT" dirty="0" err="1"/>
              <a:t>European</a:t>
            </a:r>
            <a:r>
              <a:rPr lang="it-IT" dirty="0"/>
              <a:t> revival</a:t>
            </a:r>
          </a:p>
          <a:p>
            <a:r>
              <a:rPr lang="it-IT" dirty="0" err="1"/>
              <a:t>There</a:t>
            </a:r>
            <a:r>
              <a:rPr lang="it-IT" dirty="0"/>
              <a:t> </a:t>
            </a:r>
            <a:r>
              <a:rPr lang="it-IT" dirty="0" err="1"/>
              <a:t>was</a:t>
            </a:r>
            <a:r>
              <a:rPr lang="it-IT" dirty="0"/>
              <a:t> a new demand for </a:t>
            </a:r>
            <a:r>
              <a:rPr lang="it-IT" b="1" dirty="0"/>
              <a:t>more </a:t>
            </a:r>
            <a:r>
              <a:rPr lang="it-IT" b="1" dirty="0" err="1"/>
              <a:t>economic</a:t>
            </a:r>
            <a:r>
              <a:rPr lang="it-IT" b="1" dirty="0"/>
              <a:t> </a:t>
            </a:r>
            <a:r>
              <a:rPr lang="it-IT" b="1" dirty="0" err="1"/>
              <a:t>unification</a:t>
            </a:r>
            <a:endParaRPr lang="it-IT" b="1" dirty="0"/>
          </a:p>
          <a:p>
            <a:r>
              <a:rPr lang="it-IT" dirty="0" err="1"/>
              <a:t>There</a:t>
            </a:r>
            <a:r>
              <a:rPr lang="it-IT" dirty="0"/>
              <a:t> </a:t>
            </a:r>
            <a:r>
              <a:rPr lang="it-IT" dirty="0" err="1"/>
              <a:t>was</a:t>
            </a:r>
            <a:r>
              <a:rPr lang="it-IT" dirty="0"/>
              <a:t> the </a:t>
            </a:r>
            <a:r>
              <a:rPr lang="it-IT" dirty="0" err="1"/>
              <a:t>need</a:t>
            </a:r>
            <a:r>
              <a:rPr lang="it-IT" dirty="0"/>
              <a:t> for some </a:t>
            </a:r>
            <a:r>
              <a:rPr lang="it-IT" dirty="0" err="1"/>
              <a:t>form</a:t>
            </a:r>
            <a:r>
              <a:rPr lang="it-IT" dirty="0"/>
              <a:t> of </a:t>
            </a:r>
            <a:r>
              <a:rPr lang="it-IT" b="1" dirty="0" err="1"/>
              <a:t>elimination</a:t>
            </a:r>
            <a:r>
              <a:rPr lang="it-IT" b="1" dirty="0"/>
              <a:t> of </a:t>
            </a:r>
            <a:r>
              <a:rPr lang="it-IT" b="1" dirty="0" err="1"/>
              <a:t>barriers</a:t>
            </a:r>
            <a:r>
              <a:rPr lang="it-IT" b="1" dirty="0"/>
              <a:t> in trading </a:t>
            </a:r>
          </a:p>
        </p:txBody>
      </p:sp>
    </p:spTree>
    <p:extLst>
      <p:ext uri="{BB962C8B-B14F-4D97-AF65-F5344CB8AC3E}">
        <p14:creationId xmlns:p14="http://schemas.microsoft.com/office/powerpoint/2010/main" val="1276521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FRENCH PARADOX</a:t>
            </a:r>
          </a:p>
        </p:txBody>
      </p:sp>
      <p:sp>
        <p:nvSpPr>
          <p:cNvPr id="3" name="Segnaposto contenuto 2"/>
          <p:cNvSpPr>
            <a:spLocks noGrp="1"/>
          </p:cNvSpPr>
          <p:nvPr>
            <p:ph idx="1"/>
          </p:nvPr>
        </p:nvSpPr>
        <p:spPr/>
        <p:txBody>
          <a:bodyPr>
            <a:normAutofit lnSpcReduction="10000"/>
          </a:bodyPr>
          <a:lstStyle/>
          <a:p>
            <a:pPr marL="68580" indent="0" algn="ctr">
              <a:buNone/>
            </a:pPr>
            <a:endParaRPr lang="en-US" dirty="0"/>
          </a:p>
          <a:p>
            <a:pPr algn="ctr"/>
            <a:r>
              <a:rPr lang="en-US" dirty="0"/>
              <a:t>France worked hard for arriving to a construction with a short degree of supranational characteristic. </a:t>
            </a:r>
          </a:p>
          <a:p>
            <a:pPr algn="ctr"/>
            <a:r>
              <a:rPr lang="en-US" dirty="0"/>
              <a:t>At the same time France started to denounce a lack of guarantees against German growing power and tried to find them creating stronger alliance with UK and US</a:t>
            </a:r>
            <a:endParaRPr lang="it-CH" dirty="0"/>
          </a:p>
          <a:p>
            <a:pPr marL="68580" indent="0">
              <a:buNone/>
            </a:pPr>
            <a:endParaRPr lang="it-CH" dirty="0"/>
          </a:p>
        </p:txBody>
      </p:sp>
    </p:spTree>
    <p:extLst>
      <p:ext uri="{BB962C8B-B14F-4D97-AF65-F5344CB8AC3E}">
        <p14:creationId xmlns:p14="http://schemas.microsoft.com/office/powerpoint/2010/main" val="3825416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A96513-5686-42B1-940E-ADCDAC51331E}"/>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WAITING FOR FRANCE</a:t>
            </a:r>
          </a:p>
        </p:txBody>
      </p:sp>
      <p:sp>
        <p:nvSpPr>
          <p:cNvPr id="3" name="Segnaposto contenuto 2">
            <a:extLst>
              <a:ext uri="{FF2B5EF4-FFF2-40B4-BE49-F238E27FC236}">
                <a16:creationId xmlns:a16="http://schemas.microsoft.com/office/drawing/2014/main" id="{6C01CA90-9A85-4C94-B87E-5FDCDE864893}"/>
              </a:ext>
            </a:extLst>
          </p:cNvPr>
          <p:cNvSpPr>
            <a:spLocks noGrp="1"/>
          </p:cNvSpPr>
          <p:nvPr>
            <p:ph idx="1"/>
          </p:nvPr>
        </p:nvSpPr>
        <p:spPr/>
        <p:txBody>
          <a:bodyPr/>
          <a:lstStyle/>
          <a:p>
            <a:pPr marL="68580" indent="0" algn="ctr">
              <a:buNone/>
            </a:pPr>
            <a:r>
              <a:rPr lang="en-US" sz="2800" dirty="0">
                <a:effectLst/>
                <a:latin typeface="Calibri" panose="020F0502020204030204" pitchFamily="34" charset="0"/>
                <a:ea typeface="Calibri" panose="020F0502020204030204" pitchFamily="34" charset="0"/>
                <a:cs typeface="Times New Roman" panose="02020603050405020304" pitchFamily="18" charset="0"/>
              </a:rPr>
              <a:t>France decided not to ratify. </a:t>
            </a:r>
          </a:p>
          <a:p>
            <a:pPr marL="68580" indent="0" algn="ctr">
              <a:buNone/>
            </a:pPr>
            <a:r>
              <a:rPr lang="en-US" sz="2800" dirty="0">
                <a:effectLst/>
                <a:latin typeface="Calibri" panose="020F0502020204030204" pitchFamily="34" charset="0"/>
                <a:ea typeface="Calibri" panose="020F0502020204030204" pitchFamily="34" charset="0"/>
                <a:cs typeface="Times New Roman" panose="02020603050405020304" pitchFamily="18" charset="0"/>
              </a:rPr>
              <a:t>It decided to await </a:t>
            </a:r>
          </a:p>
          <a:p>
            <a:r>
              <a:rPr lang="en-US" b="1" dirty="0">
                <a:latin typeface="Calibri" panose="020F0502020204030204" pitchFamily="34" charset="0"/>
                <a:ea typeface="Calibri" panose="020F0502020204030204" pitchFamily="34" charset="0"/>
                <a:cs typeface="Times New Roman" panose="02020603050405020304" pitchFamily="18" charset="0"/>
              </a:rPr>
              <a:t>R</a:t>
            </a:r>
            <a:r>
              <a:rPr lang="en-US" b="1" dirty="0">
                <a:effectLst/>
                <a:latin typeface="Calibri" panose="020F0502020204030204" pitchFamily="34" charset="0"/>
                <a:ea typeface="Calibri" panose="020F0502020204030204" pitchFamily="34" charset="0"/>
                <a:cs typeface="Times New Roman" panose="02020603050405020304" pitchFamily="18" charset="0"/>
              </a:rPr>
              <a:t>esult of the ratification debate in the West German Bundestag</a:t>
            </a:r>
          </a:p>
          <a:p>
            <a:pPr marL="68580" indent="0">
              <a:buNone/>
            </a:pPr>
            <a:r>
              <a:rPr lang="en-US" dirty="0">
                <a:effectLst/>
                <a:latin typeface="Calibri" panose="020F0502020204030204" pitchFamily="34" charset="0"/>
                <a:ea typeface="Calibri" panose="020F0502020204030204" pitchFamily="34" charset="0"/>
                <a:cs typeface="Times New Roman" panose="02020603050405020304" pitchFamily="18" charset="0"/>
              </a:rPr>
              <a:t> </a:t>
            </a:r>
          </a:p>
          <a:p>
            <a:r>
              <a:rPr lang="en-US" b="1" dirty="0">
                <a:latin typeface="Calibri" panose="020F0502020204030204" pitchFamily="34" charset="0"/>
                <a:ea typeface="Calibri" panose="020F0502020204030204" pitchFamily="34" charset="0"/>
                <a:cs typeface="Times New Roman" panose="02020603050405020304" pitchFamily="18" charset="0"/>
              </a:rPr>
              <a:t>O</a:t>
            </a:r>
            <a:r>
              <a:rPr lang="en-US" b="1" dirty="0">
                <a:effectLst/>
                <a:latin typeface="Calibri" panose="020F0502020204030204" pitchFamily="34" charset="0"/>
                <a:ea typeface="Calibri" panose="020F0502020204030204" pitchFamily="34" charset="0"/>
                <a:cs typeface="Times New Roman" panose="02020603050405020304" pitchFamily="18" charset="0"/>
              </a:rPr>
              <a:t>utcome of the American presidential election in November</a:t>
            </a:r>
            <a:r>
              <a:rPr lang="en-US" dirty="0">
                <a:effectLst/>
                <a:latin typeface="Calibri" panose="020F0502020204030204" pitchFamily="34" charset="0"/>
                <a:ea typeface="Calibri" panose="020F0502020204030204" pitchFamily="34" charset="0"/>
                <a:cs typeface="Times New Roman" panose="02020603050405020304" pitchFamily="18" charset="0"/>
              </a:rPr>
              <a:t> 1952</a:t>
            </a:r>
            <a:endParaRPr lang="it-IT" dirty="0"/>
          </a:p>
        </p:txBody>
      </p:sp>
    </p:spTree>
    <p:extLst>
      <p:ext uri="{BB962C8B-B14F-4D97-AF65-F5344CB8AC3E}">
        <p14:creationId xmlns:p14="http://schemas.microsoft.com/office/powerpoint/2010/main" val="1174982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DE GASPERI LAST ATTEMPT</a:t>
            </a:r>
          </a:p>
        </p:txBody>
      </p:sp>
      <p:sp>
        <p:nvSpPr>
          <p:cNvPr id="3" name="Segnaposto contenuto 2"/>
          <p:cNvSpPr>
            <a:spLocks noGrp="1"/>
          </p:cNvSpPr>
          <p:nvPr>
            <p:ph idx="1"/>
          </p:nvPr>
        </p:nvSpPr>
        <p:spPr/>
        <p:txBody>
          <a:bodyPr>
            <a:normAutofit fontScale="92500" lnSpcReduction="10000"/>
          </a:bodyPr>
          <a:lstStyle/>
          <a:p>
            <a:r>
              <a:rPr lang="en-US" dirty="0"/>
              <a:t>De </a:t>
            </a:r>
            <a:r>
              <a:rPr lang="en-US" dirty="0" err="1"/>
              <a:t>Gasperi</a:t>
            </a:r>
            <a:r>
              <a:rPr lang="en-US" dirty="0"/>
              <a:t> suggested that the Parliamentary Assembly of the ECSC should be given the task of </a:t>
            </a:r>
            <a:r>
              <a:rPr lang="en-US" b="1" dirty="0"/>
              <a:t>working out a draft treaty for the founding of a Political Community as envisioned in Article 38</a:t>
            </a:r>
            <a:r>
              <a:rPr lang="en-US" dirty="0"/>
              <a:t>.</a:t>
            </a:r>
            <a:endParaRPr lang="it-CH" dirty="0"/>
          </a:p>
          <a:p>
            <a:r>
              <a:rPr lang="en-US" dirty="0"/>
              <a:t>The ECSC Parliament on 13 September 1952 declared itself an </a:t>
            </a:r>
            <a:r>
              <a:rPr lang="en-US" b="1" dirty="0"/>
              <a:t>“ad hoc Assembly</a:t>
            </a:r>
            <a:r>
              <a:rPr lang="en-US" dirty="0"/>
              <a:t>” and created an </a:t>
            </a:r>
            <a:r>
              <a:rPr lang="en-US" b="1" dirty="0"/>
              <a:t>“ad hoc Commission,</a:t>
            </a:r>
            <a:r>
              <a:rPr lang="en-US" dirty="0"/>
              <a:t>” which was to work out a draft of the “statue of the European Community.”</a:t>
            </a:r>
            <a:endParaRPr lang="it-CH" dirty="0"/>
          </a:p>
          <a:p>
            <a:pPr marL="68580" indent="0">
              <a:buNone/>
            </a:pPr>
            <a:endParaRPr lang="it-CH" dirty="0"/>
          </a:p>
        </p:txBody>
      </p:sp>
    </p:spTree>
    <p:extLst>
      <p:ext uri="{BB962C8B-B14F-4D97-AF65-F5344CB8AC3E}">
        <p14:creationId xmlns:p14="http://schemas.microsoft.com/office/powerpoint/2010/main" val="2428618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COLD WAR AGAIN</a:t>
            </a:r>
          </a:p>
        </p:txBody>
      </p:sp>
      <p:sp>
        <p:nvSpPr>
          <p:cNvPr id="3" name="Segnaposto contenuto 2"/>
          <p:cNvSpPr>
            <a:spLocks noGrp="1"/>
          </p:cNvSpPr>
          <p:nvPr>
            <p:ph idx="1"/>
          </p:nvPr>
        </p:nvSpPr>
        <p:spPr/>
        <p:txBody>
          <a:bodyPr>
            <a:normAutofit fontScale="92500" lnSpcReduction="10000"/>
          </a:bodyPr>
          <a:lstStyle/>
          <a:p>
            <a:r>
              <a:rPr lang="en-US" sz="2800" dirty="0"/>
              <a:t>Death of Stalin on </a:t>
            </a:r>
            <a:r>
              <a:rPr lang="en-US" sz="2800" b="1" dirty="0"/>
              <a:t>5</a:t>
            </a:r>
            <a:r>
              <a:rPr lang="en-US" sz="2800" b="1" baseline="30000" dirty="0"/>
              <a:t>th</a:t>
            </a:r>
            <a:r>
              <a:rPr lang="en-US" sz="2800" b="1" dirty="0"/>
              <a:t> March 1953</a:t>
            </a:r>
            <a:r>
              <a:rPr lang="en-US" sz="2800" dirty="0"/>
              <a:t> </a:t>
            </a:r>
          </a:p>
          <a:p>
            <a:pPr marL="68580" indent="0">
              <a:buNone/>
            </a:pPr>
            <a:endParaRPr lang="en-US" sz="2800" dirty="0"/>
          </a:p>
          <a:p>
            <a:r>
              <a:rPr lang="en-US" sz="2800" dirty="0"/>
              <a:t>End of Korean War on </a:t>
            </a:r>
            <a:r>
              <a:rPr lang="en-US" sz="2800" b="1" dirty="0"/>
              <a:t>27</a:t>
            </a:r>
            <a:r>
              <a:rPr lang="en-US" sz="2800" b="1" baseline="30000" dirty="0"/>
              <a:t>th</a:t>
            </a:r>
            <a:r>
              <a:rPr lang="en-US" sz="2800" b="1" dirty="0"/>
              <a:t> July 1953</a:t>
            </a:r>
          </a:p>
          <a:p>
            <a:endParaRPr lang="en-US" sz="2800" b="1" dirty="0"/>
          </a:p>
          <a:p>
            <a:pPr marL="68580" indent="0" algn="ctr">
              <a:buNone/>
            </a:pPr>
            <a:r>
              <a:rPr lang="en-US" sz="2800" b="1" dirty="0"/>
              <a:t>Some form of arrangement with Soviet Union?</a:t>
            </a:r>
          </a:p>
          <a:p>
            <a:pPr marL="68580" indent="0" algn="ctr">
              <a:buNone/>
            </a:pPr>
            <a:r>
              <a:rPr lang="en-US" sz="2800" b="1" dirty="0"/>
              <a:t>Is there again this need to rearm </a:t>
            </a:r>
          </a:p>
          <a:p>
            <a:pPr marL="68580" indent="0" algn="ctr">
              <a:buNone/>
            </a:pPr>
            <a:r>
              <a:rPr lang="en-US" sz="2800" b="1" dirty="0"/>
              <a:t>West Germany? </a:t>
            </a:r>
            <a:endParaRPr lang="it-CH" sz="2800" dirty="0"/>
          </a:p>
        </p:txBody>
      </p:sp>
    </p:spTree>
    <p:extLst>
      <p:ext uri="{BB962C8B-B14F-4D97-AF65-F5344CB8AC3E}">
        <p14:creationId xmlns:p14="http://schemas.microsoft.com/office/powerpoint/2010/main" val="1761460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«NEW LOOK» MOMENT</a:t>
            </a:r>
          </a:p>
        </p:txBody>
      </p:sp>
      <p:sp>
        <p:nvSpPr>
          <p:cNvPr id="3" name="Segnaposto contenuto 2"/>
          <p:cNvSpPr>
            <a:spLocks noGrp="1"/>
          </p:cNvSpPr>
          <p:nvPr>
            <p:ph idx="1"/>
          </p:nvPr>
        </p:nvSpPr>
        <p:spPr/>
        <p:txBody>
          <a:bodyPr>
            <a:normAutofit fontScale="92500"/>
          </a:bodyPr>
          <a:lstStyle/>
          <a:p>
            <a:pPr marL="68580" indent="0" algn="ctr">
              <a:buNone/>
            </a:pPr>
            <a:r>
              <a:rPr lang="it-CH" b="1" dirty="0"/>
              <a:t>Eisenhower </a:t>
            </a:r>
            <a:r>
              <a:rPr lang="it-CH" b="1" dirty="0" err="1"/>
              <a:t>intention</a:t>
            </a:r>
            <a:r>
              <a:rPr lang="it-CH" b="1" dirty="0"/>
              <a:t> to stop with </a:t>
            </a:r>
            <a:r>
              <a:rPr lang="it-CH" b="1" dirty="0" err="1"/>
              <a:t>containment</a:t>
            </a:r>
            <a:endParaRPr lang="it-CH" b="1" dirty="0"/>
          </a:p>
          <a:p>
            <a:pPr marL="68580" indent="0" algn="ctr">
              <a:buNone/>
            </a:pPr>
            <a:r>
              <a:rPr lang="it-CH" b="1" dirty="0" err="1"/>
              <a:t>Roll</a:t>
            </a:r>
            <a:r>
              <a:rPr lang="it-CH" b="1" dirty="0"/>
              <a:t>-back </a:t>
            </a:r>
            <a:r>
              <a:rPr lang="it-CH" b="1" dirty="0" err="1"/>
              <a:t>approach</a:t>
            </a:r>
            <a:endParaRPr lang="it-CH" b="1" dirty="0"/>
          </a:p>
          <a:p>
            <a:pPr lvl="0"/>
            <a:r>
              <a:rPr lang="en-US" dirty="0"/>
              <a:t>To invest much more on nuclear weapons</a:t>
            </a:r>
            <a:endParaRPr lang="it-CH" dirty="0"/>
          </a:p>
          <a:p>
            <a:pPr lvl="0"/>
            <a:r>
              <a:rPr lang="en-US" dirty="0"/>
              <a:t>To pretend more and more by European Allies also in terms of military potential</a:t>
            </a:r>
            <a:endParaRPr lang="it-CH" dirty="0"/>
          </a:p>
          <a:p>
            <a:pPr lvl="0"/>
            <a:r>
              <a:rPr lang="en-US" dirty="0"/>
              <a:t>Lack of support to development theories and programs </a:t>
            </a:r>
            <a:endParaRPr lang="it-CH" dirty="0"/>
          </a:p>
          <a:p>
            <a:pPr lvl="0"/>
            <a:r>
              <a:rPr lang="en-US" dirty="0"/>
              <a:t>Use and abuse of covered operations to fight for destabilizing communism from inside</a:t>
            </a:r>
            <a:endParaRPr lang="it-CH" dirty="0"/>
          </a:p>
        </p:txBody>
      </p:sp>
    </p:spTree>
    <p:extLst>
      <p:ext uri="{BB962C8B-B14F-4D97-AF65-F5344CB8AC3E}">
        <p14:creationId xmlns:p14="http://schemas.microsoft.com/office/powerpoint/2010/main" val="4203386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«NEW LOOK» MOMENT</a:t>
            </a:r>
            <a:endParaRPr lang="it-CH" dirty="0"/>
          </a:p>
        </p:txBody>
      </p:sp>
      <p:sp>
        <p:nvSpPr>
          <p:cNvPr id="3" name="Segnaposto contenuto 2"/>
          <p:cNvSpPr>
            <a:spLocks noGrp="1"/>
          </p:cNvSpPr>
          <p:nvPr>
            <p:ph idx="1"/>
          </p:nvPr>
        </p:nvSpPr>
        <p:spPr/>
        <p:txBody>
          <a:bodyPr>
            <a:normAutofit fontScale="92500" lnSpcReduction="10000"/>
          </a:bodyPr>
          <a:lstStyle/>
          <a:p>
            <a:pPr marL="68580" indent="0" algn="ctr">
              <a:buNone/>
            </a:pPr>
            <a:r>
              <a:rPr lang="en-US" b="1" dirty="0"/>
              <a:t>Creation of more and more frustration and fear on French political context</a:t>
            </a:r>
          </a:p>
          <a:p>
            <a:pPr marL="68580" indent="0" algn="ctr">
              <a:buNone/>
            </a:pPr>
            <a:endParaRPr lang="en-US" b="1" dirty="0"/>
          </a:p>
          <a:p>
            <a:pPr lvl="0"/>
            <a:r>
              <a:rPr lang="en-US" b="1" dirty="0"/>
              <a:t>Firstly,</a:t>
            </a:r>
            <a:r>
              <a:rPr lang="en-US" dirty="0"/>
              <a:t> the apparent inclination of the US to reduce its presence in Europe forced Paris to find a solution for the rearmament of West Germany </a:t>
            </a:r>
            <a:endParaRPr lang="it-CH" dirty="0"/>
          </a:p>
          <a:p>
            <a:r>
              <a:rPr lang="en-US" b="1" dirty="0"/>
              <a:t>Secondly</a:t>
            </a:r>
            <a:r>
              <a:rPr lang="en-US" dirty="0"/>
              <a:t>, the increased American recourse to nuclear weapons awakened the need for France itself </a:t>
            </a:r>
            <a:r>
              <a:rPr lang="en-US" b="1" dirty="0"/>
              <a:t>to become a nuclear power</a:t>
            </a:r>
            <a:endParaRPr lang="it-CH" b="1" dirty="0"/>
          </a:p>
        </p:txBody>
      </p:sp>
    </p:spTree>
    <p:extLst>
      <p:ext uri="{BB962C8B-B14F-4D97-AF65-F5344CB8AC3E}">
        <p14:creationId xmlns:p14="http://schemas.microsoft.com/office/powerpoint/2010/main" val="2191340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EISENHOWER’S PRESSURE</a:t>
            </a:r>
          </a:p>
        </p:txBody>
      </p:sp>
      <p:sp>
        <p:nvSpPr>
          <p:cNvPr id="3" name="Segnaposto contenuto 2"/>
          <p:cNvSpPr>
            <a:spLocks noGrp="1"/>
          </p:cNvSpPr>
          <p:nvPr>
            <p:ph idx="1"/>
          </p:nvPr>
        </p:nvSpPr>
        <p:spPr/>
        <p:txBody>
          <a:bodyPr>
            <a:normAutofit fontScale="92500" lnSpcReduction="20000"/>
          </a:bodyPr>
          <a:lstStyle/>
          <a:p>
            <a:pPr marL="68580" indent="0" algn="ctr">
              <a:buNone/>
            </a:pPr>
            <a:r>
              <a:rPr lang="en-US" b="1" dirty="0"/>
              <a:t>16</a:t>
            </a:r>
            <a:r>
              <a:rPr lang="en-US" b="1" baseline="30000" dirty="0"/>
              <a:t>TH</a:t>
            </a:r>
            <a:r>
              <a:rPr lang="en-US" b="1" dirty="0"/>
              <a:t> April 1954</a:t>
            </a:r>
          </a:p>
          <a:p>
            <a:pPr marL="68580" indent="0" algn="ctr">
              <a:buNone/>
            </a:pPr>
            <a:r>
              <a:rPr lang="en-US" i="1" dirty="0"/>
              <a:t>“The European Defense Community will form an integral part of the Atlantic Community and, within this framework, will ensure intimate and durable cooperation between the United States forces and the forces of the European Defense Community on the Continent of Europe. </a:t>
            </a:r>
          </a:p>
          <a:p>
            <a:pPr marL="68580" indent="0" algn="ctr">
              <a:buNone/>
            </a:pPr>
            <a:r>
              <a:rPr lang="en-US" i="1" dirty="0"/>
              <a:t>I am convinced that the </a:t>
            </a:r>
            <a:r>
              <a:rPr lang="en-US" i="1" dirty="0">
                <a:highlight>
                  <a:srgbClr val="FFFF00"/>
                </a:highlight>
              </a:rPr>
              <a:t>coming into force of the European Defense Community Treaty will provide a realistic basis for consolidating western defenses and will lead to an ever-developing community of nations in Europe</a:t>
            </a:r>
            <a:r>
              <a:rPr lang="en-US" i="1" dirty="0"/>
              <a:t>”.</a:t>
            </a:r>
            <a:endParaRPr lang="it-CH" i="1" dirty="0"/>
          </a:p>
        </p:txBody>
      </p:sp>
    </p:spTree>
    <p:extLst>
      <p:ext uri="{BB962C8B-B14F-4D97-AF65-F5344CB8AC3E}">
        <p14:creationId xmlns:p14="http://schemas.microsoft.com/office/powerpoint/2010/main" val="2205453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COLONIAL WAR AND EDC</a:t>
            </a:r>
          </a:p>
        </p:txBody>
      </p:sp>
      <p:sp>
        <p:nvSpPr>
          <p:cNvPr id="3" name="Segnaposto contenuto 2"/>
          <p:cNvSpPr>
            <a:spLocks noGrp="1"/>
          </p:cNvSpPr>
          <p:nvPr>
            <p:ph idx="1"/>
          </p:nvPr>
        </p:nvSpPr>
        <p:spPr/>
        <p:txBody>
          <a:bodyPr>
            <a:normAutofit fontScale="77500" lnSpcReduction="20000"/>
          </a:bodyPr>
          <a:lstStyle/>
          <a:p>
            <a:pPr marL="68580" indent="0" algn="ctr">
              <a:buNone/>
            </a:pPr>
            <a:r>
              <a:rPr lang="it-CH" b="1" dirty="0"/>
              <a:t>DIEN BIEN PHU – 7 MAY 1954 </a:t>
            </a:r>
          </a:p>
          <a:p>
            <a:pPr marL="68580" indent="0">
              <a:buNone/>
            </a:pPr>
            <a:endParaRPr lang="it-CH" b="1" dirty="0"/>
          </a:p>
          <a:p>
            <a:r>
              <a:rPr lang="en-US" dirty="0"/>
              <a:t>France’s American allies had refused to provide massive air support to help the French forces. This drove the animus </a:t>
            </a:r>
            <a:r>
              <a:rPr lang="en-US" b="1" dirty="0"/>
              <a:t>against the US </a:t>
            </a:r>
            <a:r>
              <a:rPr lang="en-US" dirty="0"/>
              <a:t>to its zenith </a:t>
            </a:r>
          </a:p>
          <a:p>
            <a:r>
              <a:rPr lang="en-US" b="1" dirty="0"/>
              <a:t>Autonomous national armed forces </a:t>
            </a:r>
            <a:r>
              <a:rPr lang="en-US" dirty="0"/>
              <a:t>considered more necessary than ever</a:t>
            </a:r>
          </a:p>
          <a:p>
            <a:r>
              <a:rPr lang="en-US" dirty="0"/>
              <a:t>The </a:t>
            </a:r>
            <a:r>
              <a:rPr lang="en-US" b="1" dirty="0"/>
              <a:t>military weakness of France </a:t>
            </a:r>
            <a:r>
              <a:rPr lang="en-US" dirty="0"/>
              <a:t>accentuated fears of the dynamism of the Germans </a:t>
            </a:r>
          </a:p>
          <a:p>
            <a:r>
              <a:rPr lang="en-US" dirty="0"/>
              <a:t>French military forces defeated and shared a strong </a:t>
            </a:r>
            <a:r>
              <a:rPr lang="en-US" b="1" dirty="0"/>
              <a:t>sense of humiliation</a:t>
            </a:r>
          </a:p>
          <a:p>
            <a:r>
              <a:rPr lang="en-US" dirty="0"/>
              <a:t>It was impossible to add to this situation the message of the creation of a </a:t>
            </a:r>
            <a:r>
              <a:rPr lang="en-US" b="1" dirty="0"/>
              <a:t>non-national army</a:t>
            </a:r>
            <a:endParaRPr lang="it-CH" b="1" dirty="0"/>
          </a:p>
          <a:p>
            <a:pPr marL="68580" indent="0" algn="ctr">
              <a:buNone/>
            </a:pPr>
            <a:endParaRPr lang="it-CH" b="1" dirty="0"/>
          </a:p>
        </p:txBody>
      </p:sp>
    </p:spTree>
    <p:extLst>
      <p:ext uri="{BB962C8B-B14F-4D97-AF65-F5344CB8AC3E}">
        <p14:creationId xmlns:p14="http://schemas.microsoft.com/office/powerpoint/2010/main" val="17460564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96</TotalTime>
  <Words>854</Words>
  <Application>Microsoft Office PowerPoint</Application>
  <PresentationFormat>Presentazione su schermo (4:3)</PresentationFormat>
  <Paragraphs>78</Paragraphs>
  <Slides>15</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15</vt:i4>
      </vt:variant>
    </vt:vector>
  </HeadingPairs>
  <TitlesOfParts>
    <vt:vector size="19" baseType="lpstr">
      <vt:lpstr>Calibri</vt:lpstr>
      <vt:lpstr>Century Gothic</vt:lpstr>
      <vt:lpstr>Wingdings 2</vt:lpstr>
      <vt:lpstr>Austin</vt:lpstr>
      <vt:lpstr>FIFTH LESSON</vt:lpstr>
      <vt:lpstr>FRENCH PARADOX</vt:lpstr>
      <vt:lpstr>WAITING FOR FRANCE</vt:lpstr>
      <vt:lpstr>DE GASPERI LAST ATTEMPT</vt:lpstr>
      <vt:lpstr>COLD WAR AGAIN</vt:lpstr>
      <vt:lpstr>«NEW LOOK» MOMENT</vt:lpstr>
      <vt:lpstr>«NEW LOOK» MOMENT</vt:lpstr>
      <vt:lpstr>EISENHOWER’S PRESSURE</vt:lpstr>
      <vt:lpstr>COLONIAL WAR AND EDC</vt:lpstr>
      <vt:lpstr>BIGGEST FRENCH PARADOX</vt:lpstr>
      <vt:lpstr>BIGGEST FRENCH PARADOX</vt:lpstr>
      <vt:lpstr>EDC FAILURE</vt:lpstr>
      <vt:lpstr>IN FRONT OF THE RISK OF A BREAKDOWN</vt:lpstr>
      <vt:lpstr>LONDON AND PARIS CONFERENCES</vt:lpstr>
      <vt:lpstr>NEW DEMANDS</vt:lpstr>
    </vt:vector>
  </TitlesOfParts>
  <Company>comsale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Michele</dc:creator>
  <cp:lastModifiedBy>Michele Marchi</cp:lastModifiedBy>
  <cp:revision>16</cp:revision>
  <dcterms:created xsi:type="dcterms:W3CDTF">2020-11-17T11:13:59Z</dcterms:created>
  <dcterms:modified xsi:type="dcterms:W3CDTF">2022-11-21T09:08:52Z</dcterms:modified>
</cp:coreProperties>
</file>