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72" r:id="rId5"/>
    <p:sldId id="273" r:id="rId6"/>
    <p:sldId id="260" r:id="rId7"/>
    <p:sldId id="261" r:id="rId8"/>
    <p:sldId id="262" r:id="rId9"/>
    <p:sldId id="263" r:id="rId10"/>
    <p:sldId id="265" r:id="rId11"/>
    <p:sldId id="266" r:id="rId12"/>
    <p:sldId id="267" r:id="rId13"/>
    <p:sldId id="268" r:id="rId14"/>
    <p:sldId id="269" r:id="rId15"/>
    <p:sldId id="270" r:id="rId16"/>
    <p:sldId id="274" r:id="rId17"/>
    <p:sldId id="271" r:id="rId18"/>
    <p:sldId id="276" r:id="rId19"/>
    <p:sldId id="275" r:id="rId20"/>
    <p:sldId id="277" r:id="rId21"/>
    <p:sldId id="279" r:id="rId22"/>
    <p:sldId id="280" r:id="rId23"/>
    <p:sldId id="284" r:id="rId24"/>
    <p:sldId id="285" r:id="rId25"/>
    <p:sldId id="282"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12/12/2024</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12/12/2024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12/12/2024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12/12/2024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12/12/2024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it-IT"/>
              <a:t>Fare clic per modificare lo stile del titolo dello schema</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DA16AA21-1863-4931-97CB-99D0A168701B}" type="datetimeFigureOut">
              <a:rPr lang="en-US" dirty="0"/>
              <a:t>12/12/2024</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3772C379-9A7C-4C87-A116-CBE9F58B04C5}" type="datetimeFigureOut">
              <a:rPr lang="en-US" dirty="0"/>
              <a:t>12/12/2024</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12/12/2024</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2.jp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2.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9AF47E-945A-40B4-8D44-220F4BFA54C2}"/>
              </a:ext>
            </a:extLst>
          </p:cNvPr>
          <p:cNvSpPr>
            <a:spLocks noGrp="1"/>
          </p:cNvSpPr>
          <p:nvPr>
            <p:ph type="ctrTitle"/>
          </p:nvPr>
        </p:nvSpPr>
        <p:spPr/>
        <p:txBody>
          <a:bodyPr/>
          <a:lstStyle/>
          <a:p>
            <a:pPr algn="ctr"/>
            <a:r>
              <a:rPr lang="it-IT" b="1" dirty="0">
                <a:effectLst>
                  <a:outerShdw blurRad="38100" dist="38100" dir="2700000" algn="tl">
                    <a:srgbClr val="000000">
                      <a:alpha val="43137"/>
                    </a:srgbClr>
                  </a:outerShdw>
                </a:effectLst>
              </a:rPr>
              <a:t>LESSON 14</a:t>
            </a:r>
          </a:p>
        </p:txBody>
      </p:sp>
      <p:sp>
        <p:nvSpPr>
          <p:cNvPr id="3" name="Sottotitolo 2">
            <a:extLst>
              <a:ext uri="{FF2B5EF4-FFF2-40B4-BE49-F238E27FC236}">
                <a16:creationId xmlns:a16="http://schemas.microsoft.com/office/drawing/2014/main" id="{05D8DA61-56D0-49BE-B05B-F9D3BCC017EE}"/>
              </a:ext>
            </a:extLst>
          </p:cNvPr>
          <p:cNvSpPr>
            <a:spLocks noGrp="1"/>
          </p:cNvSpPr>
          <p:nvPr>
            <p:ph type="subTitle" idx="1"/>
          </p:nvPr>
        </p:nvSpPr>
        <p:spPr/>
        <p:txBody>
          <a:bodyPr>
            <a:normAutofit/>
          </a:bodyPr>
          <a:lstStyle/>
          <a:p>
            <a:pPr algn="ctr"/>
            <a:r>
              <a:rPr lang="it-IT" sz="3200" i="1" dirty="0" err="1"/>
              <a:t>Political</a:t>
            </a:r>
            <a:r>
              <a:rPr lang="it-IT" sz="3200" i="1" dirty="0"/>
              <a:t> History of </a:t>
            </a:r>
            <a:r>
              <a:rPr lang="it-IT" sz="3200" i="1" dirty="0" err="1"/>
              <a:t>European</a:t>
            </a:r>
            <a:r>
              <a:rPr lang="it-IT" sz="3200" i="1" dirty="0"/>
              <a:t> Integration</a:t>
            </a:r>
          </a:p>
        </p:txBody>
      </p:sp>
    </p:spTree>
    <p:extLst>
      <p:ext uri="{BB962C8B-B14F-4D97-AF65-F5344CB8AC3E}">
        <p14:creationId xmlns:p14="http://schemas.microsoft.com/office/powerpoint/2010/main" val="1849908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0E26EC-9CD0-480E-8186-BD1EC3CBA43F}"/>
              </a:ext>
            </a:extLst>
          </p:cNvPr>
          <p:cNvSpPr>
            <a:spLocks noGrp="1"/>
          </p:cNvSpPr>
          <p:nvPr>
            <p:ph type="title"/>
          </p:nvPr>
        </p:nvSpPr>
        <p:spPr/>
        <p:txBody>
          <a:bodyPr>
            <a:normAutofit/>
          </a:bodyPr>
          <a:lstStyle/>
          <a:p>
            <a:pPr algn="ctr"/>
            <a:r>
              <a:rPr lang="it-IT" sz="4800" b="1" dirty="0">
                <a:effectLst>
                  <a:outerShdw blurRad="38100" dist="38100" dir="2700000" algn="tl">
                    <a:srgbClr val="000000">
                      <a:alpha val="43137"/>
                    </a:srgbClr>
                  </a:outerShdw>
                </a:effectLst>
              </a:rPr>
              <a:t>FRANCO-GERMAN PAPER – JULY 1978</a:t>
            </a:r>
          </a:p>
        </p:txBody>
      </p:sp>
      <p:sp>
        <p:nvSpPr>
          <p:cNvPr id="3" name="Segnaposto contenuto 2">
            <a:extLst>
              <a:ext uri="{FF2B5EF4-FFF2-40B4-BE49-F238E27FC236}">
                <a16:creationId xmlns:a16="http://schemas.microsoft.com/office/drawing/2014/main" id="{EB91D647-9B79-4CC3-BFE0-EE681D5DD83E}"/>
              </a:ext>
            </a:extLst>
          </p:cNvPr>
          <p:cNvSpPr>
            <a:spLocks noGrp="1"/>
          </p:cNvSpPr>
          <p:nvPr>
            <p:ph idx="1"/>
          </p:nvPr>
        </p:nvSpPr>
        <p:spPr/>
        <p:txBody>
          <a:bodyPr>
            <a:normAutofit lnSpcReduction="10000"/>
          </a:bodyPr>
          <a:lstStyle/>
          <a:p>
            <a:pPr marL="0" indent="0" algn="ctr">
              <a:lnSpc>
                <a:spcPct val="107000"/>
              </a:lnSpc>
              <a:spcAft>
                <a:spcPts val="800"/>
              </a:spcAft>
              <a:buNone/>
            </a:pPr>
            <a:r>
              <a:rPr lang="en-US" sz="1800" b="1" dirty="0">
                <a:effectLst/>
                <a:latin typeface="DGMetaSerifScience"/>
                <a:ea typeface="Calibri" panose="020F0502020204030204" pitchFamily="34" charset="0"/>
                <a:cs typeface="DGMetaSerifScience"/>
              </a:rPr>
              <a:t>The Franco-German paper spoke of a “European </a:t>
            </a:r>
            <a:r>
              <a:rPr lang="en-US" sz="1800" b="1" i="1" dirty="0">
                <a:effectLst/>
                <a:latin typeface="DGMetaSerifScience-Italic"/>
                <a:ea typeface="DGMetaSerifScience"/>
                <a:cs typeface="DGMetaSerifScience-Italic"/>
              </a:rPr>
              <a:t>Currency </a:t>
            </a:r>
            <a:r>
              <a:rPr lang="en-US" sz="1800" b="1" dirty="0">
                <a:effectLst/>
                <a:latin typeface="DGMetaSerifScience"/>
                <a:ea typeface="Calibri" panose="020F0502020204030204" pitchFamily="34" charset="0"/>
                <a:cs typeface="DGMetaSerifScience"/>
              </a:rPr>
              <a:t>Unit” (ECU) and a “European Monetary </a:t>
            </a:r>
            <a:r>
              <a:rPr lang="en-US" sz="1800" b="1" i="1" dirty="0">
                <a:effectLst/>
                <a:latin typeface="DGMetaSerifScience-Italic"/>
                <a:ea typeface="DGMetaSerifScience"/>
                <a:cs typeface="DGMetaSerifScience-Italic"/>
              </a:rPr>
              <a:t>System</a:t>
            </a:r>
            <a:r>
              <a:rPr lang="en-US" sz="1800" b="1" dirty="0">
                <a:effectLst/>
                <a:latin typeface="DGMetaSerifScience"/>
                <a:ea typeface="Calibri" panose="020F0502020204030204" pitchFamily="34" charset="0"/>
                <a:cs typeface="DGMetaSerifScience"/>
              </a:rPr>
              <a:t>” (EMS) that went beyond the snake</a:t>
            </a:r>
            <a:endParaRPr lang="en-US" sz="1800" dirty="0">
              <a:effectLst/>
              <a:latin typeface="DGMetaSerifScience"/>
              <a:ea typeface="Calibri" panose="020F0502020204030204" pitchFamily="34" charset="0"/>
              <a:cs typeface="DGMetaSerifScience"/>
            </a:endParaRPr>
          </a:p>
          <a:p>
            <a:pPr marL="0" indent="0" algn="just">
              <a:lnSpc>
                <a:spcPct val="107000"/>
              </a:lnSpc>
              <a:spcAft>
                <a:spcPts val="800"/>
              </a:spcAft>
              <a:buNone/>
            </a:pPr>
            <a:r>
              <a:rPr lang="en-US" sz="1800" dirty="0">
                <a:effectLst/>
                <a:latin typeface="DGMetaSerifScience"/>
                <a:ea typeface="Calibri" panose="020F0502020204030204" pitchFamily="34" charset="0"/>
                <a:cs typeface="DGMetaSerifScience"/>
              </a:rPr>
              <a:t>Regarding the sought-after merging of currency reserves, it was said that: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DGMetaSerifScience"/>
              <a:buChar char="-"/>
            </a:pPr>
            <a:r>
              <a:rPr lang="en-US" sz="1800" dirty="0">
                <a:effectLst/>
                <a:latin typeface="DGMetaSerifScience"/>
                <a:ea typeface="Calibri" panose="020F0502020204030204" pitchFamily="34" charset="0"/>
                <a:cs typeface="DGMetaSerifScience"/>
              </a:rPr>
              <a:t>“e.g. 20%” of the member states’ currency reserves in dollars and gold was to be placed in the European Monetary Cooperation Fund; </a:t>
            </a:r>
            <a:endParaRPr lang="it-IT" sz="1800" dirty="0">
              <a:effectLst/>
              <a:latin typeface="Calibri" panose="020F0502020204030204" pitchFamily="34" charset="0"/>
              <a:ea typeface="Calibri" panose="020F0502020204030204" pitchFamily="34" charset="0"/>
              <a:cs typeface="DGMetaSerifScience"/>
            </a:endParaRPr>
          </a:p>
          <a:p>
            <a:pPr marL="342900" lvl="0" indent="-342900" algn="just">
              <a:lnSpc>
                <a:spcPct val="107000"/>
              </a:lnSpc>
              <a:buFont typeface="DGMetaSerifScience"/>
              <a:buChar char="-"/>
            </a:pPr>
            <a:r>
              <a:rPr lang="en-US" sz="1800" dirty="0">
                <a:effectLst/>
                <a:latin typeface="DGMetaSerifScience"/>
                <a:ea typeface="Calibri" panose="020F0502020204030204" pitchFamily="34" charset="0"/>
                <a:cs typeface="DGMetaSerifScience"/>
              </a:rPr>
              <a:t>additionally, “an amount of comparable order of magnitude” in the currencies of the member states; </a:t>
            </a:r>
            <a:endParaRPr lang="it-IT" sz="1800" dirty="0">
              <a:effectLst/>
              <a:latin typeface="Calibri" panose="020F0502020204030204" pitchFamily="34" charset="0"/>
              <a:ea typeface="Calibri" panose="020F0502020204030204" pitchFamily="34" charset="0"/>
              <a:cs typeface="DGMetaSerifScience"/>
            </a:endParaRPr>
          </a:p>
          <a:p>
            <a:pPr marL="342900" lvl="0" indent="-342900" algn="just">
              <a:lnSpc>
                <a:spcPct val="107000"/>
              </a:lnSpc>
              <a:spcAft>
                <a:spcPts val="800"/>
              </a:spcAft>
              <a:buFont typeface="DGMetaSerifScience"/>
              <a:buChar char="-"/>
            </a:pPr>
            <a:r>
              <a:rPr lang="en-US" sz="1800" dirty="0">
                <a:effectLst/>
                <a:latin typeface="DGMetaSerifScience"/>
                <a:ea typeface="Calibri" panose="020F0502020204030204" pitchFamily="34" charset="0"/>
                <a:cs typeface="DGMetaSerifScience"/>
              </a:rPr>
              <a:t>when purchasing dollars, about twenty percent was likewise to be placed in the common Cooperation Fund;</a:t>
            </a:r>
            <a:endParaRPr lang="it-IT" sz="1800" dirty="0">
              <a:effectLst/>
              <a:latin typeface="Calibri" panose="020F0502020204030204" pitchFamily="34" charset="0"/>
              <a:ea typeface="Calibri" panose="020F0502020204030204" pitchFamily="34" charset="0"/>
              <a:cs typeface="DGMetaSerifScience"/>
            </a:endParaRPr>
          </a:p>
          <a:p>
            <a:pPr marL="342900" lvl="0" indent="-342900" algn="just">
              <a:lnSpc>
                <a:spcPct val="107000"/>
              </a:lnSpc>
              <a:spcAft>
                <a:spcPts val="800"/>
              </a:spcAft>
              <a:buFont typeface="DGMetaSerifScience"/>
              <a:buChar char="-"/>
            </a:pPr>
            <a:r>
              <a:rPr lang="en-US" sz="1800" dirty="0">
                <a:latin typeface="DGMetaSerifScience"/>
                <a:cs typeface="DGMetaSerifScience"/>
              </a:rPr>
              <a:t>w</a:t>
            </a:r>
            <a:r>
              <a:rPr lang="en-US" sz="1800" dirty="0">
                <a:effectLst/>
                <a:latin typeface="DGMetaSerifScience"/>
                <a:cs typeface="DGMetaSerifScience"/>
              </a:rPr>
              <a:t>hen selling dollars, the central banks would receive about twenty percent in European Currency Units</a:t>
            </a:r>
            <a:endParaRPr lang="it-IT" dirty="0"/>
          </a:p>
        </p:txBody>
      </p:sp>
    </p:spTree>
    <p:extLst>
      <p:ext uri="{BB962C8B-B14F-4D97-AF65-F5344CB8AC3E}">
        <p14:creationId xmlns:p14="http://schemas.microsoft.com/office/powerpoint/2010/main" val="3421310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89070B-B854-4D4B-B550-0A2F11AF7582}"/>
              </a:ext>
            </a:extLst>
          </p:cNvPr>
          <p:cNvSpPr>
            <a:spLocks noGrp="1"/>
          </p:cNvSpPr>
          <p:nvPr>
            <p:ph type="title"/>
          </p:nvPr>
        </p:nvSpPr>
        <p:spPr/>
        <p:txBody>
          <a:bodyPr>
            <a:normAutofit/>
          </a:bodyPr>
          <a:lstStyle/>
          <a:p>
            <a:pPr algn="ctr"/>
            <a:r>
              <a:rPr lang="it-IT" sz="4800" b="1" dirty="0">
                <a:effectLst>
                  <a:outerShdw blurRad="38100" dist="38100" dir="2700000" algn="tl">
                    <a:srgbClr val="000000">
                      <a:alpha val="43137"/>
                    </a:srgbClr>
                  </a:outerShdw>
                </a:effectLst>
              </a:rPr>
              <a:t>FRANCO-GERMAN PAPER – JULY 1978</a:t>
            </a:r>
            <a:endParaRPr lang="it-IT" sz="4800" dirty="0"/>
          </a:p>
        </p:txBody>
      </p:sp>
      <p:sp>
        <p:nvSpPr>
          <p:cNvPr id="3" name="Segnaposto contenuto 2">
            <a:extLst>
              <a:ext uri="{FF2B5EF4-FFF2-40B4-BE49-F238E27FC236}">
                <a16:creationId xmlns:a16="http://schemas.microsoft.com/office/drawing/2014/main" id="{D9EF8471-BEF7-4DD1-9E95-C36EF508FFDF}"/>
              </a:ext>
            </a:extLst>
          </p:cNvPr>
          <p:cNvSpPr>
            <a:spLocks noGrp="1"/>
          </p:cNvSpPr>
          <p:nvPr>
            <p:ph idx="1"/>
          </p:nvPr>
        </p:nvSpPr>
        <p:spPr/>
        <p:txBody>
          <a:bodyPr>
            <a:normAutofit lnSpcReduction="10000"/>
          </a:bodyPr>
          <a:lstStyle/>
          <a:p>
            <a:pPr algn="just">
              <a:lnSpc>
                <a:spcPct val="107000"/>
              </a:lnSpc>
              <a:spcAft>
                <a:spcPts val="800"/>
              </a:spcAft>
            </a:pPr>
            <a:r>
              <a:rPr lang="en-US" sz="1800" dirty="0">
                <a:effectLst/>
                <a:latin typeface="DGMetaSerifScience"/>
                <a:ea typeface="Calibri" panose="020F0502020204030204" pitchFamily="34" charset="0"/>
                <a:cs typeface="DGMetaSerifScience"/>
              </a:rPr>
              <a:t>Callaghan stuck to his position of not permitting </a:t>
            </a:r>
            <a:r>
              <a:rPr lang="en-US" sz="1800" b="1" dirty="0">
                <a:effectLst/>
                <a:latin typeface="DGMetaSerifScience"/>
                <a:ea typeface="Calibri" panose="020F0502020204030204" pitchFamily="34" charset="0"/>
                <a:cs typeface="DGMetaSerifScience"/>
              </a:rPr>
              <a:t>any decisions based on the Franco-German paper</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latin typeface="DGMetaSerifScience"/>
                <a:ea typeface="Calibri" panose="020F0502020204030204" pitchFamily="34" charset="0"/>
                <a:cs typeface="DGMetaSerifScience"/>
              </a:rPr>
              <a:t>H</a:t>
            </a:r>
            <a:r>
              <a:rPr lang="en-US" sz="1800" dirty="0">
                <a:effectLst/>
                <a:latin typeface="DGMetaSerifScience"/>
                <a:ea typeface="Calibri" panose="020F0502020204030204" pitchFamily="34" charset="0"/>
                <a:cs typeface="DGMetaSerifScience"/>
              </a:rPr>
              <a:t>e was supported by </a:t>
            </a:r>
            <a:r>
              <a:rPr lang="en-US" sz="1800" b="1" dirty="0">
                <a:effectLst/>
                <a:latin typeface="DGMetaSerifScience"/>
                <a:ea typeface="Calibri" panose="020F0502020204030204" pitchFamily="34" charset="0"/>
                <a:cs typeface="DGMetaSerifScience"/>
              </a:rPr>
              <a:t>Dutch Prime Minister</a:t>
            </a:r>
            <a:r>
              <a:rPr lang="en-US" sz="1800" dirty="0">
                <a:effectLst/>
                <a:latin typeface="DGMetaSerifScience"/>
                <a:ea typeface="Calibri" panose="020F0502020204030204" pitchFamily="34" charset="0"/>
                <a:cs typeface="DGMetaSerifScience"/>
              </a:rPr>
              <a:t> Andreas van </a:t>
            </a:r>
            <a:r>
              <a:rPr lang="en-US" sz="1800" dirty="0" err="1">
                <a:effectLst/>
                <a:latin typeface="DGMetaSerifScience"/>
                <a:ea typeface="Calibri" panose="020F0502020204030204" pitchFamily="34" charset="0"/>
                <a:cs typeface="DGMetaSerifScience"/>
              </a:rPr>
              <a:t>Agt</a:t>
            </a:r>
            <a:r>
              <a:rPr lang="en-US" sz="1800" dirty="0">
                <a:effectLst/>
                <a:latin typeface="DGMetaSerifScience"/>
                <a:ea typeface="Calibri" panose="020F0502020204030204" pitchFamily="34" charset="0"/>
                <a:cs typeface="DGMetaSerifScience"/>
              </a:rPr>
              <a:t> and his </a:t>
            </a:r>
            <a:r>
              <a:rPr lang="en-US" sz="1800" b="1" dirty="0">
                <a:effectLst/>
                <a:latin typeface="DGMetaSerifScience"/>
                <a:ea typeface="Calibri" panose="020F0502020204030204" pitchFamily="34" charset="0"/>
                <a:cs typeface="DGMetaSerifScience"/>
              </a:rPr>
              <a:t>Italian colleague</a:t>
            </a:r>
            <a:r>
              <a:rPr lang="en-US" sz="1800" dirty="0">
                <a:effectLst/>
                <a:latin typeface="DGMetaSerifScience"/>
                <a:ea typeface="Calibri" panose="020F0502020204030204" pitchFamily="34" charset="0"/>
                <a:cs typeface="DGMetaSerifScience"/>
              </a:rPr>
              <a:t> Giulio Andreotti in criticizing the preparations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effectLst/>
                <a:latin typeface="DGMetaSerifScience"/>
                <a:ea typeface="Calibri" panose="020F0502020204030204" pitchFamily="34" charset="0"/>
                <a:cs typeface="DGMetaSerifScience"/>
              </a:rPr>
              <a:t>Andreotti and Irish Prime Minister Jack Lynch signaled their interest in participating in the new monetary system but at the same time also indicated </a:t>
            </a:r>
            <a:r>
              <a:rPr lang="en-US" sz="1800" b="1" dirty="0">
                <a:effectLst/>
                <a:latin typeface="DGMetaSerifScience"/>
                <a:ea typeface="Calibri" panose="020F0502020204030204" pitchFamily="34" charset="0"/>
                <a:cs typeface="DGMetaSerifScience"/>
              </a:rPr>
              <a:t>a need for greater assistance</a:t>
            </a:r>
          </a:p>
          <a:p>
            <a:pPr marL="0" indent="0" algn="ctr">
              <a:lnSpc>
                <a:spcPct val="107000"/>
              </a:lnSpc>
              <a:spcAft>
                <a:spcPts val="800"/>
              </a:spcAft>
              <a:buNone/>
            </a:pPr>
            <a:r>
              <a:rPr lang="en-US" sz="1800" b="1" dirty="0">
                <a:latin typeface="DGMetaSerifScience"/>
                <a:ea typeface="Calibri" panose="020F0502020204030204" pitchFamily="34" charset="0"/>
                <a:cs typeface="DGMetaSerifScience"/>
              </a:rPr>
              <a:t>FINAL DECLARATION TO SAVE THE SITUATION</a:t>
            </a:r>
            <a:r>
              <a:rPr lang="en-US" sz="1800" dirty="0">
                <a:effectLst/>
                <a:latin typeface="DGMetaSerifScience"/>
                <a:ea typeface="Calibri" panose="020F0502020204030204" pitchFamily="34" charset="0"/>
                <a:cs typeface="DGMetaSerifScience"/>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US" sz="1800" b="1" i="1" dirty="0">
                <a:latin typeface="DGMetaSerifScience"/>
                <a:ea typeface="Calibri" panose="020F0502020204030204" pitchFamily="34" charset="0"/>
                <a:cs typeface="DGMetaSerifScience"/>
              </a:rPr>
              <a:t>A</a:t>
            </a:r>
            <a:r>
              <a:rPr lang="en-US" sz="1800" b="1" i="1" dirty="0">
                <a:effectLst/>
                <a:latin typeface="DGMetaSerifScience"/>
                <a:ea typeface="Calibri" panose="020F0502020204030204" pitchFamily="34" charset="0"/>
                <a:cs typeface="DGMetaSerifScience"/>
              </a:rPr>
              <a:t> declaration for “a closer monetary cooperation leading to a zone of monetary stability in Europe [….] The European Council envisages such a durable and effective scheme,” along with a directive for the finance ministers to present a proposal to that effect by the end of October. It was then supposed to be passed by the Council at its December meeting in Brussels. The Franco-German proposal was made public as an “appendix” to this declaration without further qualification</a:t>
            </a:r>
            <a:endParaRPr lang="it-IT"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9730655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6B32D7-206F-4284-8091-3A15B6881311}"/>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BRITISH DECISION</a:t>
            </a:r>
          </a:p>
        </p:txBody>
      </p:sp>
      <p:sp>
        <p:nvSpPr>
          <p:cNvPr id="3" name="Segnaposto contenuto 2">
            <a:extLst>
              <a:ext uri="{FF2B5EF4-FFF2-40B4-BE49-F238E27FC236}">
                <a16:creationId xmlns:a16="http://schemas.microsoft.com/office/drawing/2014/main" id="{3AA2E6EC-F044-4DA1-A9C2-0CBAFE3E0BF2}"/>
              </a:ext>
            </a:extLst>
          </p:cNvPr>
          <p:cNvSpPr>
            <a:spLocks noGrp="1"/>
          </p:cNvSpPr>
          <p:nvPr>
            <p:ph idx="1"/>
          </p:nvPr>
        </p:nvSpPr>
        <p:spPr/>
        <p:txBody>
          <a:bodyPr/>
          <a:lstStyle/>
          <a:p>
            <a:endParaRPr lang="en-US" sz="2800" dirty="0">
              <a:effectLst/>
              <a:latin typeface="DGMetaSerifScience"/>
              <a:ea typeface="Calibri" panose="020F0502020204030204" pitchFamily="34" charset="0"/>
              <a:cs typeface="DGMetaSerifScience"/>
            </a:endParaRPr>
          </a:p>
          <a:p>
            <a:r>
              <a:rPr lang="en-US" sz="2800" dirty="0">
                <a:effectLst/>
                <a:latin typeface="DGMetaSerifScience"/>
                <a:ea typeface="Calibri" panose="020F0502020204030204" pitchFamily="34" charset="0"/>
                <a:cs typeface="DGMetaSerifScience"/>
              </a:rPr>
              <a:t>Before the Council meeting in Brussels on 4 and 5 December 1978, Callaghan officially informed Schmidt that Great Britain would not participate in the EMS exchange-rate mechanism</a:t>
            </a:r>
            <a:endParaRPr lang="en-US" sz="2800" dirty="0">
              <a:latin typeface="DGMetaSerifScience"/>
              <a:ea typeface="Calibri" panose="020F0502020204030204" pitchFamily="34" charset="0"/>
              <a:cs typeface="DGMetaSerifScience"/>
            </a:endParaRPr>
          </a:p>
          <a:p>
            <a:endParaRPr lang="en-US" sz="2800" dirty="0">
              <a:effectLst/>
              <a:latin typeface="DGMetaSerifScience"/>
              <a:ea typeface="Calibri" panose="020F0502020204030204" pitchFamily="34" charset="0"/>
              <a:cs typeface="DGMetaSerifScience"/>
            </a:endParaRPr>
          </a:p>
          <a:p>
            <a:r>
              <a:rPr lang="en-US" sz="2800" dirty="0">
                <a:effectLst/>
                <a:latin typeface="DGMetaSerifScience"/>
                <a:ea typeface="Calibri" panose="020F0502020204030204" pitchFamily="34" charset="0"/>
                <a:cs typeface="DGMetaSerifScience"/>
              </a:rPr>
              <a:t>The British government stated only that it was in agreement that the pound sterling be included in the currency basket</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30446414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063707-CF63-4529-9D54-B54AD010D787}"/>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ITALIAN CASE</a:t>
            </a:r>
          </a:p>
        </p:txBody>
      </p:sp>
      <p:sp>
        <p:nvSpPr>
          <p:cNvPr id="3" name="Segnaposto contenuto 2">
            <a:extLst>
              <a:ext uri="{FF2B5EF4-FFF2-40B4-BE49-F238E27FC236}">
                <a16:creationId xmlns:a16="http://schemas.microsoft.com/office/drawing/2014/main" id="{09292041-F07F-47E3-AC5A-1D83503C4710}"/>
              </a:ext>
            </a:extLst>
          </p:cNvPr>
          <p:cNvSpPr>
            <a:spLocks noGrp="1"/>
          </p:cNvSpPr>
          <p:nvPr>
            <p:ph idx="1"/>
          </p:nvPr>
        </p:nvSpPr>
        <p:spPr/>
        <p:txBody>
          <a:bodyPr>
            <a:normAutofit lnSpcReduction="10000"/>
          </a:bodyPr>
          <a:lstStyle/>
          <a:p>
            <a:pPr algn="just">
              <a:lnSpc>
                <a:spcPct val="107000"/>
              </a:lnSpc>
              <a:spcAft>
                <a:spcPts val="800"/>
              </a:spcAft>
            </a:pPr>
            <a:r>
              <a:rPr lang="en-US" sz="1800" b="1" dirty="0">
                <a:effectLst/>
                <a:latin typeface="DGMetaSerifScience"/>
                <a:ea typeface="Calibri" panose="020F0502020204030204" pitchFamily="34" charset="0"/>
                <a:cs typeface="DGMetaSerifScience"/>
              </a:rPr>
              <a:t>In the case of Italy</a:t>
            </a:r>
            <a:r>
              <a:rPr lang="en-US" sz="1800" dirty="0">
                <a:effectLst/>
                <a:latin typeface="DGMetaSerifScience"/>
                <a:ea typeface="Calibri" panose="020F0502020204030204" pitchFamily="34" charset="0"/>
                <a:cs typeface="DGMetaSerifScience"/>
              </a:rPr>
              <a:t>, similar demands made with still greater force. </a:t>
            </a:r>
            <a:r>
              <a:rPr lang="en-US" sz="1800" b="1" dirty="0">
                <a:effectLst/>
                <a:latin typeface="DGMetaSerifScience"/>
                <a:ea typeface="Calibri" panose="020F0502020204030204" pitchFamily="34" charset="0"/>
                <a:cs typeface="DGMetaSerifScience"/>
              </a:rPr>
              <a:t>They raised their demands for concessions higher and higher, and Andreotti felt it necessary to pass them along to his colleagues on the Council</a:t>
            </a:r>
            <a:r>
              <a:rPr lang="en-US" sz="1800" dirty="0">
                <a:effectLst/>
                <a:latin typeface="DGMetaSerifScience"/>
                <a:ea typeface="Calibri" panose="020F0502020204030204" pitchFamily="34" charset="0"/>
                <a:cs typeface="DGMetaSerifScience"/>
              </a:rPr>
              <a:t>. After already insisting in Bremen that Italy be allowed to participate with a range of plus/minus six percent (instead of the level of plus/minus 2.25 percent that was in force for the snake), he came to the Brussels Council meeting with </a:t>
            </a:r>
            <a:r>
              <a:rPr lang="en-US" sz="1800" b="1" dirty="0">
                <a:effectLst/>
                <a:latin typeface="DGMetaSerifScience"/>
                <a:ea typeface="Calibri" panose="020F0502020204030204" pitchFamily="34" charset="0"/>
                <a:cs typeface="DGMetaSerifScience"/>
              </a:rPr>
              <a:t>a demand for interest subsidies in the amount of eight hundred million currency units</a:t>
            </a:r>
            <a:r>
              <a:rPr lang="en-US" sz="1800" dirty="0">
                <a:effectLst/>
                <a:latin typeface="DGMetaSerifScience"/>
                <a:ea typeface="Calibri" panose="020F0502020204030204" pitchFamily="34" charset="0"/>
                <a:cs typeface="DGMetaSerifScience"/>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effectLst/>
                <a:latin typeface="DGMetaSerifScience"/>
                <a:ea typeface="Calibri" panose="020F0502020204030204" pitchFamily="34" charset="0"/>
                <a:cs typeface="DGMetaSerifScience"/>
              </a:rPr>
              <a:t> Schmidt and Giscard fully agreed that the newcomers should be given grater maneuvering room. In the Brussels resolution, it was noted only that “</a:t>
            </a:r>
            <a:r>
              <a:rPr lang="en-US" sz="1800" b="1" dirty="0">
                <a:effectLst/>
                <a:latin typeface="DGMetaSerifScience"/>
                <a:ea typeface="Calibri" panose="020F0502020204030204" pitchFamily="34" charset="0"/>
                <a:cs typeface="DGMetaSerifScience"/>
              </a:rPr>
              <a:t>these margins should be gradually reduced as soon as economic conditions permit.</a:t>
            </a:r>
            <a:r>
              <a:rPr lang="en-US" sz="1800" dirty="0">
                <a:effectLst/>
                <a:latin typeface="DGMetaSerifScience"/>
                <a:ea typeface="Calibri" panose="020F0502020204030204" pitchFamily="34" charset="0"/>
                <a:cs typeface="DGMetaSerifScience"/>
              </a:rPr>
              <a:t>” </a:t>
            </a:r>
          </a:p>
          <a:p>
            <a:pPr algn="just">
              <a:lnSpc>
                <a:spcPct val="107000"/>
              </a:lnSpc>
              <a:spcAft>
                <a:spcPts val="800"/>
              </a:spcAft>
            </a:pPr>
            <a:r>
              <a:rPr lang="en-US" sz="1800" dirty="0">
                <a:effectLst/>
                <a:latin typeface="DGMetaSerifScience"/>
                <a:ea typeface="Calibri" panose="020F0502020204030204" pitchFamily="34" charset="0"/>
                <a:cs typeface="DGMetaSerifScience"/>
              </a:rPr>
              <a:t>Nevertheless, </a:t>
            </a:r>
            <a:r>
              <a:rPr lang="en-US" sz="1800" b="1" dirty="0">
                <a:effectLst/>
                <a:latin typeface="DGMetaSerifScience"/>
                <a:ea typeface="Calibri" panose="020F0502020204030204" pitchFamily="34" charset="0"/>
                <a:cs typeface="DGMetaSerifScience"/>
              </a:rPr>
              <a:t>both leaders rejected adjustment assistance of the magnitude demanded by Andreott</a:t>
            </a:r>
            <a:r>
              <a:rPr lang="en-US" sz="1800" dirty="0">
                <a:effectLst/>
                <a:latin typeface="DGMetaSerifScience"/>
                <a:ea typeface="Calibri" panose="020F0502020204030204" pitchFamily="34" charset="0"/>
                <a:cs typeface="DGMetaSerifScience"/>
              </a:rPr>
              <a:t>i. </a:t>
            </a:r>
            <a:r>
              <a:rPr lang="en-US" sz="1800" b="1" dirty="0">
                <a:effectLst/>
                <a:latin typeface="DGMetaSerifScience"/>
                <a:ea typeface="Calibri" panose="020F0502020204030204" pitchFamily="34" charset="0"/>
                <a:cs typeface="DGMetaSerifScience"/>
              </a:rPr>
              <a:t>Schmidt</a:t>
            </a:r>
            <a:r>
              <a:rPr lang="en-US" sz="1800" dirty="0">
                <a:effectLst/>
                <a:latin typeface="DGMetaSerifScience"/>
                <a:ea typeface="Calibri" panose="020F0502020204030204" pitchFamily="34" charset="0"/>
                <a:cs typeface="DGMetaSerifScience"/>
              </a:rPr>
              <a:t> believed that it might undermine the stability goal. </a:t>
            </a:r>
            <a:r>
              <a:rPr lang="en-US" sz="1800" b="1" dirty="0">
                <a:effectLst/>
                <a:latin typeface="DGMetaSerifScience"/>
                <a:ea typeface="Calibri" panose="020F0502020204030204" pitchFamily="34" charset="0"/>
                <a:cs typeface="DGMetaSerifScience"/>
              </a:rPr>
              <a:t>Giscard</a:t>
            </a:r>
            <a:r>
              <a:rPr lang="en-US" sz="1800" dirty="0">
                <a:effectLst/>
                <a:latin typeface="DGMetaSerifScience"/>
                <a:ea typeface="Calibri" panose="020F0502020204030204" pitchFamily="34" charset="0"/>
                <a:cs typeface="DGMetaSerifScience"/>
              </a:rPr>
              <a:t> feared that the Gaullists and the opposition would accuse him of having won too little for France at the bargaining table</a:t>
            </a:r>
            <a:endParaRPr lang="it-IT" dirty="0"/>
          </a:p>
        </p:txBody>
      </p:sp>
    </p:spTree>
    <p:extLst>
      <p:ext uri="{BB962C8B-B14F-4D97-AF65-F5344CB8AC3E}">
        <p14:creationId xmlns:p14="http://schemas.microsoft.com/office/powerpoint/2010/main" val="41756789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2C84A3F-C356-4071-A480-BE0B181B4016}"/>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EUROPEAN MONETARY SYSTEM</a:t>
            </a:r>
          </a:p>
        </p:txBody>
      </p:sp>
      <p:sp>
        <p:nvSpPr>
          <p:cNvPr id="3" name="Segnaposto contenuto 2">
            <a:extLst>
              <a:ext uri="{FF2B5EF4-FFF2-40B4-BE49-F238E27FC236}">
                <a16:creationId xmlns:a16="http://schemas.microsoft.com/office/drawing/2014/main" id="{B7E83841-F3C2-4604-A380-99A24CB7D897}"/>
              </a:ext>
            </a:extLst>
          </p:cNvPr>
          <p:cNvSpPr>
            <a:spLocks noGrp="1"/>
          </p:cNvSpPr>
          <p:nvPr>
            <p:ph idx="1"/>
          </p:nvPr>
        </p:nvSpPr>
        <p:spPr/>
        <p:txBody>
          <a:bodyPr/>
          <a:lstStyle/>
          <a:p>
            <a:pPr algn="ctr"/>
            <a:r>
              <a:rPr lang="en-US" sz="3000" dirty="0">
                <a:effectLst/>
                <a:latin typeface="DGMetaSerifScience"/>
                <a:ea typeface="Calibri" panose="020F0502020204030204" pitchFamily="34" charset="0"/>
                <a:cs typeface="DGMetaSerifScience"/>
              </a:rPr>
              <a:t>In the end</a:t>
            </a:r>
            <a:r>
              <a:rPr lang="en-US" sz="3000" b="1" dirty="0">
                <a:effectLst/>
                <a:latin typeface="DGMetaSerifScience"/>
                <a:ea typeface="Calibri" panose="020F0502020204030204" pitchFamily="34" charset="0"/>
                <a:cs typeface="DGMetaSerifScience"/>
              </a:rPr>
              <a:t>, there was agreement on a limit of one billion spread over five years</a:t>
            </a:r>
            <a:r>
              <a:rPr lang="en-US" sz="3000" dirty="0">
                <a:effectLst/>
                <a:latin typeface="DGMetaSerifScience"/>
                <a:ea typeface="Calibri" panose="020F0502020204030204" pitchFamily="34" charset="0"/>
                <a:cs typeface="DGMetaSerifScience"/>
              </a:rPr>
              <a:t>  </a:t>
            </a:r>
          </a:p>
          <a:p>
            <a:pPr algn="ctr"/>
            <a:r>
              <a:rPr lang="en-US" sz="3000" dirty="0">
                <a:effectLst/>
                <a:latin typeface="DGMetaSerifScience"/>
                <a:ea typeface="Calibri" panose="020F0502020204030204" pitchFamily="34" charset="0"/>
                <a:cs typeface="DGMetaSerifScience"/>
              </a:rPr>
              <a:t>Andreotti and Lynch did not explicitly accept this </a:t>
            </a:r>
          </a:p>
          <a:p>
            <a:pPr algn="ctr"/>
            <a:r>
              <a:rPr lang="en-US" sz="3000" dirty="0">
                <a:effectLst/>
                <a:latin typeface="DGMetaSerifScience"/>
                <a:ea typeface="Calibri" panose="020F0502020204030204" pitchFamily="34" charset="0"/>
                <a:cs typeface="DGMetaSerifScience"/>
              </a:rPr>
              <a:t>Brussels Council meeting did end in </a:t>
            </a:r>
            <a:r>
              <a:rPr lang="en-US" sz="3000" b="1" dirty="0">
                <a:effectLst/>
                <a:latin typeface="DGMetaSerifScience"/>
                <a:ea typeface="Calibri" panose="020F0502020204030204" pitchFamily="34" charset="0"/>
                <a:cs typeface="DGMetaSerifScience"/>
              </a:rPr>
              <a:t>agreement that the European Monetary System would come into force on 1 January 1979</a:t>
            </a:r>
            <a:r>
              <a:rPr lang="en-US" sz="3000" dirty="0">
                <a:effectLst/>
                <a:latin typeface="DGMetaSerifScience"/>
                <a:ea typeface="Calibri" panose="020F0502020204030204" pitchFamily="34" charset="0"/>
                <a:cs typeface="DGMetaSerifScience"/>
              </a:rPr>
              <a:t> </a:t>
            </a:r>
          </a:p>
          <a:p>
            <a:pPr algn="ctr"/>
            <a:r>
              <a:rPr lang="en-US" sz="3000" dirty="0">
                <a:latin typeface="DGMetaSerifScience"/>
                <a:ea typeface="Calibri" panose="020F0502020204030204" pitchFamily="34" charset="0"/>
                <a:cs typeface="DGMetaSerifScience"/>
              </a:rPr>
              <a:t>I</a:t>
            </a:r>
            <a:r>
              <a:rPr lang="en-US" sz="3000" dirty="0">
                <a:effectLst/>
                <a:latin typeface="DGMetaSerifScience"/>
                <a:ea typeface="Calibri" panose="020F0502020204030204" pitchFamily="34" charset="0"/>
                <a:cs typeface="DGMetaSerifScience"/>
              </a:rPr>
              <a:t>t was not clear that Italy or Ireland would participate</a:t>
            </a:r>
            <a:endParaRPr lang="it-IT" sz="3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16842262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4AF661A-59BE-4122-8D4F-8413F00DEDBB}"/>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13 DECEMBER 1978 – ITALIAN DECISION</a:t>
            </a:r>
          </a:p>
        </p:txBody>
      </p:sp>
      <p:sp>
        <p:nvSpPr>
          <p:cNvPr id="3" name="Segnaposto contenuto 2">
            <a:extLst>
              <a:ext uri="{FF2B5EF4-FFF2-40B4-BE49-F238E27FC236}">
                <a16:creationId xmlns:a16="http://schemas.microsoft.com/office/drawing/2014/main" id="{68D27DB9-3AA3-4642-A417-CC71A2B0646F}"/>
              </a:ext>
            </a:extLst>
          </p:cNvPr>
          <p:cNvSpPr>
            <a:spLocks noGrp="1"/>
          </p:cNvSpPr>
          <p:nvPr>
            <p:ph idx="1"/>
          </p:nvPr>
        </p:nvSpPr>
        <p:spPr/>
        <p:txBody>
          <a:bodyPr>
            <a:normAutofit lnSpcReduction="10000"/>
          </a:bodyPr>
          <a:lstStyle/>
          <a:p>
            <a:pPr algn="just">
              <a:lnSpc>
                <a:spcPct val="107000"/>
              </a:lnSpc>
              <a:spcAft>
                <a:spcPts val="800"/>
              </a:spcAft>
            </a:pPr>
            <a:r>
              <a:rPr lang="en-US" sz="2400" b="1" dirty="0">
                <a:effectLst/>
                <a:latin typeface="DGMetaSerifScience"/>
                <a:ea typeface="Calibri" panose="020F0502020204030204" pitchFamily="34" charset="0"/>
                <a:cs typeface="DGMetaSerifScience"/>
              </a:rPr>
              <a:t>The Italian decision </a:t>
            </a:r>
            <a:r>
              <a:rPr lang="en-US" sz="2400" dirty="0">
                <a:effectLst/>
                <a:latin typeface="DGMetaSerifScience"/>
                <a:ea typeface="Calibri" panose="020F0502020204030204" pitchFamily="34" charset="0"/>
                <a:cs typeface="DGMetaSerifScience"/>
              </a:rPr>
              <a:t>to join—a manifestation of the victory of the modernizers who strove for increased cooperation with European partners—was clear only after a parliamentary vote on </a:t>
            </a:r>
            <a:r>
              <a:rPr lang="en-US" sz="2400" b="1" dirty="0">
                <a:effectLst/>
                <a:latin typeface="DGMetaSerifScience"/>
                <a:ea typeface="Calibri" panose="020F0502020204030204" pitchFamily="34" charset="0"/>
                <a:cs typeface="DGMetaSerifScience"/>
              </a:rPr>
              <a:t>13 December</a:t>
            </a:r>
            <a:r>
              <a:rPr lang="en-US" sz="2400" dirty="0">
                <a:effectLst/>
                <a:latin typeface="DGMetaSerifScience"/>
                <a:ea typeface="Calibri" panose="020F0502020204030204" pitchFamily="34" charset="0"/>
                <a:cs typeface="DGMetaSerifScience"/>
              </a:rPr>
              <a:t>. The Communists answered the defeat they had thereby received by toppling Andreotti four weeks later </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2400" b="1" dirty="0">
                <a:latin typeface="DGMetaSerifScience"/>
                <a:ea typeface="Calibri" panose="020F0502020204030204" pitchFamily="34" charset="0"/>
                <a:cs typeface="DGMetaSerifScience"/>
              </a:rPr>
              <a:t>Irish Prime minister </a:t>
            </a:r>
            <a:r>
              <a:rPr lang="en-US" sz="2400" dirty="0">
                <a:effectLst/>
                <a:latin typeface="DGMetaSerifScience"/>
                <a:ea typeface="Calibri" panose="020F0502020204030204" pitchFamily="34" charset="0"/>
                <a:cs typeface="DGMetaSerifScience"/>
              </a:rPr>
              <a:t>was able to announce Ireland’s participation on </a:t>
            </a:r>
            <a:r>
              <a:rPr lang="en-US" sz="2400" b="1" dirty="0">
                <a:effectLst/>
                <a:latin typeface="DGMetaSerifScience"/>
                <a:ea typeface="Calibri" panose="020F0502020204030204" pitchFamily="34" charset="0"/>
                <a:cs typeface="DGMetaSerifScience"/>
              </a:rPr>
              <a:t>15 December</a:t>
            </a:r>
            <a:r>
              <a:rPr lang="en-US" sz="2400" dirty="0">
                <a:effectLst/>
                <a:latin typeface="DGMetaSerifScience"/>
                <a:ea typeface="Calibri" panose="020F0502020204030204" pitchFamily="34" charset="0"/>
                <a:cs typeface="DGMetaSerifScience"/>
              </a:rPr>
              <a:t>, after the representatives of the countries then participating in the snake had on 11 December made concrete commitments to the Irish government regarded financial distributions</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21899574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A0E4E09-FC02-4ADC-951A-3FFA90B6F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6B9B1654-9685-470D-954A-25FFE3B5873B}"/>
              </a:ext>
            </a:extLst>
          </p:cNvPr>
          <p:cNvSpPr>
            <a:spLocks noGrp="1"/>
          </p:cNvSpPr>
          <p:nvPr>
            <p:ph type="title"/>
          </p:nvPr>
        </p:nvSpPr>
        <p:spPr>
          <a:xfrm>
            <a:off x="6550924" y="685800"/>
            <a:ext cx="4920019" cy="2021553"/>
          </a:xfrm>
        </p:spPr>
        <p:txBody>
          <a:bodyPr>
            <a:normAutofit/>
          </a:bodyPr>
          <a:lstStyle/>
          <a:p>
            <a:r>
              <a:rPr lang="it-IT" b="1" dirty="0">
                <a:solidFill>
                  <a:schemeClr val="tx1"/>
                </a:solidFill>
                <a:effectLst>
                  <a:outerShdw blurRad="38100" dist="38100" dir="2700000" algn="tl">
                    <a:srgbClr val="000000">
                      <a:alpha val="43137"/>
                    </a:srgbClr>
                  </a:outerShdw>
                </a:effectLst>
              </a:rPr>
              <a:t>A MITTERRAND RISK: 1981-1983</a:t>
            </a:r>
          </a:p>
        </p:txBody>
      </p:sp>
      <p:sp>
        <p:nvSpPr>
          <p:cNvPr id="14" name="Freeform: Shape 13">
            <a:extLst>
              <a:ext uri="{FF2B5EF4-FFF2-40B4-BE49-F238E27FC236}">
                <a16:creationId xmlns:a16="http://schemas.microsoft.com/office/drawing/2014/main" id="{9453FF84-60C1-4EA8-B49B-1B8C2D0C5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
            <a:ext cx="5859484" cy="6857997"/>
          </a:xfrm>
          <a:custGeom>
            <a:avLst/>
            <a:gdLst>
              <a:gd name="connsiteX0" fmla="*/ 3198825 w 5859484"/>
              <a:gd name="connsiteY0" fmla="*/ 0 h 6857997"/>
              <a:gd name="connsiteX1" fmla="*/ 3962351 w 5859484"/>
              <a:gd name="connsiteY1" fmla="*/ 0 h 6857997"/>
              <a:gd name="connsiteX2" fmla="*/ 4129776 w 5859484"/>
              <a:gd name="connsiteY2" fmla="*/ 128761 h 6857997"/>
              <a:gd name="connsiteX3" fmla="*/ 5859484 w 5859484"/>
              <a:gd name="connsiteY3" fmla="*/ 3718209 h 6857997"/>
              <a:gd name="connsiteX4" fmla="*/ 4624700 w 5859484"/>
              <a:gd name="connsiteY4" fmla="*/ 6845880 h 6857997"/>
              <a:gd name="connsiteX5" fmla="*/ 4612896 w 5859484"/>
              <a:gd name="connsiteY5" fmla="*/ 6857997 h 6857997"/>
              <a:gd name="connsiteX6" fmla="*/ 4017658 w 5859484"/>
              <a:gd name="connsiteY6" fmla="*/ 6857997 h 6857997"/>
              <a:gd name="connsiteX7" fmla="*/ 4173230 w 5859484"/>
              <a:gd name="connsiteY7" fmla="*/ 6719623 h 6857997"/>
              <a:gd name="connsiteX8" fmla="*/ 5443583 w 5859484"/>
              <a:gd name="connsiteY8" fmla="*/ 3718209 h 6857997"/>
              <a:gd name="connsiteX9" fmla="*/ 3355352 w 5859484"/>
              <a:gd name="connsiteY9" fmla="*/ 88079 h 6857997"/>
              <a:gd name="connsiteX10" fmla="*/ 0 w 5859484"/>
              <a:gd name="connsiteY10" fmla="*/ 0 h 6857997"/>
              <a:gd name="connsiteX11" fmla="*/ 2941255 w 5859484"/>
              <a:gd name="connsiteY11" fmla="*/ 0 h 6857997"/>
              <a:gd name="connsiteX12" fmla="*/ 3117080 w 5859484"/>
              <a:gd name="connsiteY12" fmla="*/ 88129 h 6857997"/>
              <a:gd name="connsiteX13" fmla="*/ 5324754 w 5859484"/>
              <a:gd name="connsiteY13" fmla="*/ 3718209 h 6857997"/>
              <a:gd name="connsiteX14" fmla="*/ 4089206 w 5859484"/>
              <a:gd name="connsiteY14" fmla="*/ 6637392 h 6857997"/>
              <a:gd name="connsiteX15" fmla="*/ 3841183 w 5859484"/>
              <a:gd name="connsiteY15" fmla="*/ 6857997 h 6857997"/>
              <a:gd name="connsiteX16" fmla="*/ 0 w 5859484"/>
              <a:gd name="connsiteY16"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59484" h="6857997">
                <a:moveTo>
                  <a:pt x="3198825" y="0"/>
                </a:moveTo>
                <a:lnTo>
                  <a:pt x="3962351" y="0"/>
                </a:lnTo>
                <a:lnTo>
                  <a:pt x="4129776" y="128761"/>
                </a:lnTo>
                <a:cubicBezTo>
                  <a:pt x="5186152" y="981944"/>
                  <a:pt x="5859484" y="2273123"/>
                  <a:pt x="5859484" y="3718209"/>
                </a:cubicBezTo>
                <a:cubicBezTo>
                  <a:pt x="5859484" y="4922447"/>
                  <a:pt x="5391893" y="6019805"/>
                  <a:pt x="4624700" y="6845880"/>
                </a:cubicBezTo>
                <a:lnTo>
                  <a:pt x="4612896" y="6857997"/>
                </a:lnTo>
                <a:lnTo>
                  <a:pt x="4017658" y="6857997"/>
                </a:lnTo>
                <a:lnTo>
                  <a:pt x="4173230" y="6719623"/>
                </a:lnTo>
                <a:cubicBezTo>
                  <a:pt x="4958119" y="5951494"/>
                  <a:pt x="5443583" y="4890334"/>
                  <a:pt x="5443583" y="3718209"/>
                </a:cubicBezTo>
                <a:cubicBezTo>
                  <a:pt x="5443583" y="2179795"/>
                  <a:pt x="4607295" y="832535"/>
                  <a:pt x="3355352" y="88079"/>
                </a:cubicBezTo>
                <a:close/>
                <a:moveTo>
                  <a:pt x="0" y="0"/>
                </a:moveTo>
                <a:lnTo>
                  <a:pt x="2941255" y="0"/>
                </a:lnTo>
                <a:lnTo>
                  <a:pt x="3117080" y="88129"/>
                </a:lnTo>
                <a:cubicBezTo>
                  <a:pt x="4432070" y="787221"/>
                  <a:pt x="5324754" y="2150692"/>
                  <a:pt x="5324754" y="3718209"/>
                </a:cubicBezTo>
                <a:cubicBezTo>
                  <a:pt x="5324754" y="4858221"/>
                  <a:pt x="4852591" y="5890308"/>
                  <a:pt x="4089206" y="6637392"/>
                </a:cubicBezTo>
                <a:lnTo>
                  <a:pt x="3841183" y="6857997"/>
                </a:lnTo>
                <a:lnTo>
                  <a:pt x="0" y="6857997"/>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Segnaposto contenuto 4" descr="Immagine che contiene persona, fotografia, tuta, uomo&#10;&#10;Descrizione generata automaticamente">
            <a:extLst>
              <a:ext uri="{FF2B5EF4-FFF2-40B4-BE49-F238E27FC236}">
                <a16:creationId xmlns:a16="http://schemas.microsoft.com/office/drawing/2014/main" id="{CF968303-D72D-44EF-9B6B-3A62F0883CF9}"/>
              </a:ext>
            </a:extLst>
          </p:cNvPr>
          <p:cNvPicPr>
            <a:picLocks noChangeAspect="1"/>
          </p:cNvPicPr>
          <p:nvPr/>
        </p:nvPicPr>
        <p:blipFill rotWithShape="1">
          <a:blip r:embed="rId2"/>
          <a:srcRect r="1" b="15236"/>
          <a:stretch/>
        </p:blipFill>
        <p:spPr>
          <a:xfrm>
            <a:off x="1" y="2"/>
            <a:ext cx="6095695" cy="6857997"/>
          </a:xfrm>
          <a:custGeom>
            <a:avLst/>
            <a:gdLst/>
            <a:ahLst/>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p:spPr>
      </p:pic>
      <p:sp>
        <p:nvSpPr>
          <p:cNvPr id="9" name="Content Placeholder 8">
            <a:extLst>
              <a:ext uri="{FF2B5EF4-FFF2-40B4-BE49-F238E27FC236}">
                <a16:creationId xmlns:a16="http://schemas.microsoft.com/office/drawing/2014/main" id="{6FDCD86A-BB9E-455C-9BDA-8DFFAE1529B1}"/>
              </a:ext>
            </a:extLst>
          </p:cNvPr>
          <p:cNvSpPr>
            <a:spLocks noGrp="1"/>
          </p:cNvSpPr>
          <p:nvPr>
            <p:ph idx="1"/>
          </p:nvPr>
        </p:nvSpPr>
        <p:spPr>
          <a:xfrm>
            <a:off x="6550924" y="2927444"/>
            <a:ext cx="4920019" cy="3244755"/>
          </a:xfrm>
        </p:spPr>
        <p:txBody>
          <a:bodyPr>
            <a:normAutofit/>
          </a:bodyPr>
          <a:lstStyle/>
          <a:p>
            <a:pPr marL="0" indent="0" algn="ctr">
              <a:buNone/>
            </a:pPr>
            <a:endParaRPr lang="en-US" sz="3000" dirty="0"/>
          </a:p>
          <a:p>
            <a:pPr marL="0" indent="0" algn="ctr">
              <a:buNone/>
            </a:pPr>
            <a:endParaRPr lang="en-US" sz="3600" dirty="0"/>
          </a:p>
          <a:p>
            <a:pPr marL="0" indent="0" algn="ctr">
              <a:buNone/>
            </a:pPr>
            <a:r>
              <a:rPr lang="en-US" sz="3600" dirty="0"/>
              <a:t>CHANGING FRANCE </a:t>
            </a:r>
          </a:p>
          <a:p>
            <a:pPr marL="0" indent="0" algn="ctr">
              <a:buNone/>
            </a:pPr>
            <a:r>
              <a:rPr lang="en-US" sz="3600" dirty="0"/>
              <a:t>AND DESTROYING EMS?</a:t>
            </a:r>
          </a:p>
        </p:txBody>
      </p:sp>
    </p:spTree>
    <p:extLst>
      <p:ext uri="{BB962C8B-B14F-4D97-AF65-F5344CB8AC3E}">
        <p14:creationId xmlns:p14="http://schemas.microsoft.com/office/powerpoint/2010/main" val="2975685805"/>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5768FF-B261-4B6F-BBC1-1E23A645B523}"/>
              </a:ext>
            </a:extLst>
          </p:cNvPr>
          <p:cNvSpPr>
            <a:spLocks noGrp="1"/>
          </p:cNvSpPr>
          <p:nvPr>
            <p:ph type="title"/>
          </p:nvPr>
        </p:nvSpPr>
        <p:spPr/>
        <p:txBody>
          <a:bodyPr/>
          <a:lstStyle/>
          <a:p>
            <a:pPr algn="ctr"/>
            <a:r>
              <a:rPr lang="it-IT" b="1" dirty="0"/>
              <a:t>1983: risk to </a:t>
            </a:r>
            <a:r>
              <a:rPr lang="it-IT" b="1" dirty="0" err="1"/>
              <a:t>collapse</a:t>
            </a:r>
            <a:endParaRPr lang="it-IT" b="1" dirty="0"/>
          </a:p>
        </p:txBody>
      </p:sp>
      <p:sp>
        <p:nvSpPr>
          <p:cNvPr id="3" name="Segnaposto contenuto 2">
            <a:extLst>
              <a:ext uri="{FF2B5EF4-FFF2-40B4-BE49-F238E27FC236}">
                <a16:creationId xmlns:a16="http://schemas.microsoft.com/office/drawing/2014/main" id="{C80D1031-EAD6-4499-9882-6B91F91A6635}"/>
              </a:ext>
            </a:extLst>
          </p:cNvPr>
          <p:cNvSpPr>
            <a:spLocks noGrp="1"/>
          </p:cNvSpPr>
          <p:nvPr>
            <p:ph idx="1"/>
          </p:nvPr>
        </p:nvSpPr>
        <p:spPr/>
        <p:txBody>
          <a:bodyPr>
            <a:normAutofit fontScale="92500" lnSpcReduction="10000"/>
          </a:bodyPr>
          <a:lstStyle/>
          <a:p>
            <a:r>
              <a:rPr lang="it-IT" dirty="0">
                <a:latin typeface="DGMetaSerifScience"/>
              </a:rPr>
              <a:t>1981: Mitterrand </a:t>
            </a:r>
            <a:r>
              <a:rPr lang="it-IT" dirty="0" err="1">
                <a:latin typeface="DGMetaSerifScience"/>
              </a:rPr>
              <a:t>election</a:t>
            </a:r>
            <a:r>
              <a:rPr lang="it-IT" dirty="0">
                <a:latin typeface="DGMetaSerifScience"/>
              </a:rPr>
              <a:t> on a </a:t>
            </a:r>
            <a:r>
              <a:rPr lang="it-IT" dirty="0" err="1">
                <a:latin typeface="DGMetaSerifScience"/>
              </a:rPr>
              <a:t>programme</a:t>
            </a:r>
            <a:r>
              <a:rPr lang="it-IT" dirty="0">
                <a:latin typeface="DGMetaSerifScience"/>
              </a:rPr>
              <a:t> of </a:t>
            </a:r>
            <a:r>
              <a:rPr lang="it-IT" dirty="0" err="1">
                <a:latin typeface="DGMetaSerifScience"/>
              </a:rPr>
              <a:t>nationalizations</a:t>
            </a:r>
            <a:r>
              <a:rPr lang="it-IT" dirty="0">
                <a:latin typeface="DGMetaSerifScience"/>
              </a:rPr>
              <a:t> and </a:t>
            </a:r>
            <a:r>
              <a:rPr lang="it-IT" dirty="0" err="1">
                <a:latin typeface="DGMetaSerifScience"/>
              </a:rPr>
              <a:t>greater</a:t>
            </a:r>
            <a:r>
              <a:rPr lang="it-IT" dirty="0">
                <a:latin typeface="DGMetaSerifScience"/>
              </a:rPr>
              <a:t> social spending</a:t>
            </a:r>
          </a:p>
          <a:p>
            <a:r>
              <a:rPr lang="it-IT" dirty="0">
                <a:latin typeface="DGMetaSerifScience"/>
              </a:rPr>
              <a:t>In </a:t>
            </a:r>
            <a:r>
              <a:rPr lang="it-IT" dirty="0" err="1">
                <a:latin typeface="DGMetaSerifScience"/>
              </a:rPr>
              <a:t>two</a:t>
            </a:r>
            <a:r>
              <a:rPr lang="it-IT" dirty="0">
                <a:latin typeface="DGMetaSerifScience"/>
              </a:rPr>
              <a:t> </a:t>
            </a:r>
            <a:r>
              <a:rPr lang="it-IT" dirty="0" err="1">
                <a:latin typeface="DGMetaSerifScience"/>
              </a:rPr>
              <a:t>years</a:t>
            </a:r>
            <a:r>
              <a:rPr lang="it-IT" dirty="0">
                <a:latin typeface="DGMetaSerifScience"/>
              </a:rPr>
              <a:t> </a:t>
            </a:r>
            <a:r>
              <a:rPr lang="it-IT" dirty="0" err="1">
                <a:latin typeface="DGMetaSerifScience"/>
              </a:rPr>
              <a:t>effects</a:t>
            </a:r>
            <a:r>
              <a:rPr lang="it-IT" dirty="0">
                <a:latin typeface="DGMetaSerifScience"/>
              </a:rPr>
              <a:t>: capital </a:t>
            </a:r>
            <a:r>
              <a:rPr lang="it-IT" dirty="0" err="1">
                <a:latin typeface="DGMetaSerifScience"/>
              </a:rPr>
              <a:t>flight</a:t>
            </a:r>
            <a:r>
              <a:rPr lang="it-IT" dirty="0">
                <a:latin typeface="DGMetaSerifScience"/>
              </a:rPr>
              <a:t>, trade </a:t>
            </a:r>
            <a:r>
              <a:rPr lang="it-IT" dirty="0" err="1">
                <a:latin typeface="DGMetaSerifScience"/>
              </a:rPr>
              <a:t>deficits</a:t>
            </a:r>
            <a:r>
              <a:rPr lang="it-IT" dirty="0">
                <a:latin typeface="DGMetaSerifScience"/>
              </a:rPr>
              <a:t>, government </a:t>
            </a:r>
            <a:r>
              <a:rPr lang="it-IT" dirty="0" err="1">
                <a:latin typeface="DGMetaSerifScience"/>
              </a:rPr>
              <a:t>debt</a:t>
            </a:r>
            <a:r>
              <a:rPr lang="it-IT" dirty="0">
                <a:latin typeface="DGMetaSerifScience"/>
              </a:rPr>
              <a:t> and </a:t>
            </a:r>
            <a:r>
              <a:rPr lang="it-IT" dirty="0" err="1">
                <a:latin typeface="DGMetaSerifScience"/>
              </a:rPr>
              <a:t>unemployment</a:t>
            </a:r>
            <a:r>
              <a:rPr lang="it-IT" dirty="0">
                <a:latin typeface="DGMetaSerifScience"/>
              </a:rPr>
              <a:t> </a:t>
            </a:r>
          </a:p>
          <a:p>
            <a:pPr marL="0" indent="0" algn="ctr">
              <a:buNone/>
            </a:pPr>
            <a:r>
              <a:rPr lang="it-IT" b="1" dirty="0">
                <a:latin typeface="DGMetaSerifScience"/>
              </a:rPr>
              <a:t>MITTERRAND AT A CROSSROADS</a:t>
            </a:r>
          </a:p>
          <a:p>
            <a:pPr algn="just">
              <a:lnSpc>
                <a:spcPct val="107000"/>
              </a:lnSpc>
              <a:spcAft>
                <a:spcPts val="800"/>
              </a:spcAft>
            </a:pPr>
            <a:r>
              <a:rPr lang="en-US" dirty="0">
                <a:latin typeface="DGMetaSerifScience"/>
                <a:ea typeface="Calibri" panose="020F0502020204030204" pitchFamily="34" charset="0"/>
                <a:cs typeface="DGMetaSerifScience"/>
              </a:rPr>
              <a:t>R</a:t>
            </a:r>
            <a:r>
              <a:rPr lang="en-US" dirty="0">
                <a:effectLst/>
                <a:latin typeface="DGMetaSerifScience"/>
                <a:ea typeface="Calibri" panose="020F0502020204030204" pitchFamily="34" charset="0"/>
                <a:cs typeface="DGMetaSerifScience"/>
              </a:rPr>
              <a:t>eturning to a rigorous austerity course or leaving the European Monetary System.</a:t>
            </a:r>
            <a:endParaRPr lang="it-IT" dirty="0">
              <a:latin typeface="DGMetaSerifScience"/>
              <a:ea typeface="Calibri" panose="020F0502020204030204" pitchFamily="34" charset="0"/>
              <a:cs typeface="Times New Roman" panose="02020603050405020304" pitchFamily="18" charset="0"/>
            </a:endParaRPr>
          </a:p>
          <a:p>
            <a:pPr algn="just">
              <a:lnSpc>
                <a:spcPct val="107000"/>
              </a:lnSpc>
              <a:spcAft>
                <a:spcPts val="800"/>
              </a:spcAft>
            </a:pPr>
            <a:r>
              <a:rPr lang="en-US" dirty="0">
                <a:effectLst/>
                <a:latin typeface="DGMetaSerifScience"/>
                <a:cs typeface="DGMetaSerifScience"/>
              </a:rPr>
              <a:t> Prime Minister Pierre </a:t>
            </a:r>
            <a:r>
              <a:rPr lang="en-US" dirty="0" err="1">
                <a:effectLst/>
                <a:latin typeface="DGMetaSerifScience"/>
                <a:cs typeface="DGMetaSerifScience"/>
              </a:rPr>
              <a:t>Mauroy</a:t>
            </a:r>
            <a:r>
              <a:rPr lang="en-US" dirty="0">
                <a:effectLst/>
                <a:latin typeface="DGMetaSerifScience"/>
                <a:cs typeface="DGMetaSerifScience"/>
              </a:rPr>
              <a:t> and Finance Minister Jacques </a:t>
            </a:r>
            <a:r>
              <a:rPr lang="en-US" dirty="0" err="1">
                <a:effectLst/>
                <a:latin typeface="DGMetaSerifScience"/>
                <a:cs typeface="DGMetaSerifScience"/>
              </a:rPr>
              <a:t>Delors</a:t>
            </a:r>
            <a:r>
              <a:rPr lang="en-US" dirty="0">
                <a:effectLst/>
                <a:latin typeface="DGMetaSerifScience"/>
                <a:cs typeface="DGMetaSerifScience"/>
              </a:rPr>
              <a:t> advocated a change of course in economic policy</a:t>
            </a:r>
            <a:endParaRPr lang="en-US" dirty="0">
              <a:latin typeface="DGMetaSerifScience"/>
              <a:cs typeface="DGMetaSerifScience"/>
            </a:endParaRPr>
          </a:p>
          <a:p>
            <a:pPr marL="0" indent="0" algn="ctr">
              <a:lnSpc>
                <a:spcPct val="107000"/>
              </a:lnSpc>
              <a:spcAft>
                <a:spcPts val="800"/>
              </a:spcAft>
              <a:buNone/>
            </a:pPr>
            <a:r>
              <a:rPr lang="en-US" b="1" dirty="0">
                <a:effectLst/>
                <a:latin typeface="DGMetaSerifScience"/>
                <a:cs typeface="DGMetaSerifScience"/>
              </a:rPr>
              <a:t>MITTERRAND’S CHOICE FOR EUROPE</a:t>
            </a:r>
          </a:p>
          <a:p>
            <a:pPr algn="just">
              <a:lnSpc>
                <a:spcPct val="107000"/>
              </a:lnSpc>
              <a:spcAft>
                <a:spcPts val="800"/>
              </a:spcAft>
            </a:pPr>
            <a:r>
              <a:rPr lang="en-US" dirty="0">
                <a:effectLst/>
                <a:latin typeface="DGMetaSerifScience"/>
                <a:cs typeface="DGMetaSerifScience"/>
              </a:rPr>
              <a:t>Mitterrand took a decision </a:t>
            </a:r>
            <a:r>
              <a:rPr lang="en-US" dirty="0">
                <a:latin typeface="DGMetaSerifScience"/>
                <a:cs typeface="DGMetaSerifScience"/>
              </a:rPr>
              <a:t>finally </a:t>
            </a:r>
            <a:r>
              <a:rPr lang="en-US" b="1" dirty="0">
                <a:latin typeface="DGMetaSerifScience"/>
                <a:cs typeface="DGMetaSerifScience"/>
              </a:rPr>
              <a:t>on 17 March 1983: </a:t>
            </a:r>
            <a:r>
              <a:rPr lang="en-US" dirty="0">
                <a:effectLst/>
                <a:latin typeface="DGMetaSerifScience"/>
                <a:cs typeface="DGMetaSerifScience"/>
              </a:rPr>
              <a:t>the European road. Another devaluation of the franc within the monetary system was to be accompanied by a whole package of measures for stabilizing the budget. </a:t>
            </a:r>
            <a:endParaRPr lang="it-IT" b="1" dirty="0">
              <a:latin typeface="DGMetaSerifScience"/>
            </a:endParaRPr>
          </a:p>
        </p:txBody>
      </p:sp>
    </p:spTree>
    <p:extLst>
      <p:ext uri="{BB962C8B-B14F-4D97-AF65-F5344CB8AC3E}">
        <p14:creationId xmlns:p14="http://schemas.microsoft.com/office/powerpoint/2010/main" val="4021010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4" descr="Immagine che contiene persona, uomo, cravatta, tuta&#10;&#10;Descrizione generata automaticamente">
            <a:extLst>
              <a:ext uri="{FF2B5EF4-FFF2-40B4-BE49-F238E27FC236}">
                <a16:creationId xmlns:a16="http://schemas.microsoft.com/office/drawing/2014/main" id="{55857613-B128-4654-95A1-01B1A143C0B0}"/>
              </a:ext>
            </a:extLst>
          </p:cNvPr>
          <p:cNvPicPr>
            <a:picLocks noChangeAspect="1"/>
          </p:cNvPicPr>
          <p:nvPr/>
        </p:nvPicPr>
        <p:blipFill rotWithShape="1">
          <a:blip r:embed="rId2"/>
          <a:srcRect l="29101" r="2102"/>
          <a:stretch/>
        </p:blipFill>
        <p:spPr>
          <a:xfrm>
            <a:off x="3343" y="10"/>
            <a:ext cx="7548923" cy="6857990"/>
          </a:xfrm>
          <a:prstGeom prst="rect">
            <a:avLst/>
          </a:prstGeom>
        </p:spPr>
      </p:pic>
      <p:sp>
        <p:nvSpPr>
          <p:cNvPr id="2" name="Titolo 1">
            <a:extLst>
              <a:ext uri="{FF2B5EF4-FFF2-40B4-BE49-F238E27FC236}">
                <a16:creationId xmlns:a16="http://schemas.microsoft.com/office/drawing/2014/main" id="{2CE88661-B926-4E40-9E18-042AAD234D91}"/>
              </a:ext>
            </a:extLst>
          </p:cNvPr>
          <p:cNvSpPr>
            <a:spLocks noGrp="1"/>
          </p:cNvSpPr>
          <p:nvPr>
            <p:ph type="title"/>
          </p:nvPr>
        </p:nvSpPr>
        <p:spPr>
          <a:xfrm>
            <a:off x="7883612" y="484632"/>
            <a:ext cx="3816774" cy="1609344"/>
          </a:xfrm>
          <a:ln>
            <a:noFill/>
          </a:ln>
        </p:spPr>
        <p:txBody>
          <a:bodyPr>
            <a:normAutofit/>
          </a:bodyPr>
          <a:lstStyle/>
          <a:p>
            <a:pPr algn="ctr"/>
            <a:r>
              <a:rPr lang="it-IT" sz="4800" dirty="0">
                <a:effectLst>
                  <a:outerShdw blurRad="38100" dist="38100" dir="2700000" algn="tl">
                    <a:srgbClr val="000000">
                      <a:alpha val="43137"/>
                    </a:srgbClr>
                  </a:outerShdw>
                </a:effectLst>
              </a:rPr>
              <a:t>OCTOBER 1982</a:t>
            </a:r>
          </a:p>
        </p:txBody>
      </p:sp>
      <p:sp>
        <p:nvSpPr>
          <p:cNvPr id="9" name="Content Placeholder 8">
            <a:extLst>
              <a:ext uri="{FF2B5EF4-FFF2-40B4-BE49-F238E27FC236}">
                <a16:creationId xmlns:a16="http://schemas.microsoft.com/office/drawing/2014/main" id="{A9595968-208D-4EA5-9037-21A3782A3CEB}"/>
              </a:ext>
            </a:extLst>
          </p:cNvPr>
          <p:cNvSpPr>
            <a:spLocks noGrp="1"/>
          </p:cNvSpPr>
          <p:nvPr>
            <p:ph idx="1"/>
          </p:nvPr>
        </p:nvSpPr>
        <p:spPr>
          <a:xfrm>
            <a:off x="7883611" y="2121408"/>
            <a:ext cx="3816774" cy="4050792"/>
          </a:xfrm>
        </p:spPr>
        <p:txBody>
          <a:bodyPr>
            <a:normAutofit/>
          </a:bodyPr>
          <a:lstStyle/>
          <a:p>
            <a:pPr marL="0" indent="0" algn="ctr">
              <a:buNone/>
            </a:pPr>
            <a:endParaRPr lang="en-US" sz="2800" b="1" dirty="0">
              <a:effectLst/>
              <a:latin typeface="DGMetaSerifScience"/>
              <a:ea typeface="Calibri" panose="020F0502020204030204" pitchFamily="34" charset="0"/>
              <a:cs typeface="DGMetaSerifScience"/>
            </a:endParaRPr>
          </a:p>
          <a:p>
            <a:pPr marL="0" indent="0" algn="ctr">
              <a:buNone/>
            </a:pPr>
            <a:r>
              <a:rPr lang="en-US" sz="2800" b="1" i="1" dirty="0">
                <a:effectLst/>
                <a:latin typeface="DGMetaSerifScience"/>
                <a:ea typeface="Calibri" panose="020F0502020204030204" pitchFamily="34" charset="0"/>
                <a:cs typeface="DGMetaSerifScience"/>
              </a:rPr>
              <a:t>“I was of the firm conviction that I should dare to take the decisive step on the way to the political unification of Europe in this decade</a:t>
            </a:r>
            <a:r>
              <a:rPr lang="en-US" sz="2800" b="1" i="1" dirty="0">
                <a:effectLst/>
                <a:latin typeface="DGMetaSerifScience"/>
                <a:ea typeface="DGMetaSerifScience"/>
                <a:cs typeface="DGMetaSerifScience"/>
              </a:rPr>
              <a:t>”</a:t>
            </a:r>
            <a:r>
              <a:rPr lang="en-US" sz="2800" i="1" dirty="0">
                <a:effectLst/>
                <a:latin typeface="DGMetaSerifScience"/>
                <a:ea typeface="Calibri" panose="020F0502020204030204" pitchFamily="34" charset="0"/>
                <a:cs typeface="DGMetaSerifScience"/>
              </a:rPr>
              <a:t>.</a:t>
            </a:r>
            <a:endParaRPr lang="it-IT" sz="2800" i="1"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600" dirty="0"/>
          </a:p>
        </p:txBody>
      </p:sp>
    </p:spTree>
    <p:extLst>
      <p:ext uri="{BB962C8B-B14F-4D97-AF65-F5344CB8AC3E}">
        <p14:creationId xmlns:p14="http://schemas.microsoft.com/office/powerpoint/2010/main" val="831189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14452A4A-2853-4001-9BA1-21733333F9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3" y="321733"/>
            <a:ext cx="5774268" cy="5780684"/>
          </a:xfrm>
          <a:prstGeom prst="rect">
            <a:avLst/>
          </a:prstGeom>
          <a:blipFill dpi="0" rotWithShape="1">
            <a:blip r:embed="rId2">
              <a:alphaModFix amt="60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C87704BF-AE9E-47B7-8215-3D91C8D6ECE7}"/>
              </a:ext>
            </a:extLst>
          </p:cNvPr>
          <p:cNvSpPr>
            <a:spLocks noGrp="1"/>
          </p:cNvSpPr>
          <p:nvPr>
            <p:ph type="title"/>
          </p:nvPr>
        </p:nvSpPr>
        <p:spPr>
          <a:xfrm>
            <a:off x="644893" y="484632"/>
            <a:ext cx="5168168" cy="1609344"/>
          </a:xfrm>
        </p:spPr>
        <p:txBody>
          <a:bodyPr>
            <a:normAutofit/>
          </a:bodyPr>
          <a:lstStyle/>
          <a:p>
            <a:pPr algn="ctr"/>
            <a:r>
              <a:rPr lang="it-IT" sz="4400" dirty="0"/>
              <a:t>STUTTGART </a:t>
            </a:r>
            <a:br>
              <a:rPr lang="it-IT" sz="4400" dirty="0"/>
            </a:br>
            <a:r>
              <a:rPr lang="it-IT" sz="4400" dirty="0"/>
              <a:t>17-19 JUNE 1983</a:t>
            </a:r>
          </a:p>
        </p:txBody>
      </p:sp>
      <p:sp>
        <p:nvSpPr>
          <p:cNvPr id="20" name="Content Placeholder 19">
            <a:extLst>
              <a:ext uri="{FF2B5EF4-FFF2-40B4-BE49-F238E27FC236}">
                <a16:creationId xmlns:a16="http://schemas.microsoft.com/office/drawing/2014/main" id="{DE542DB0-511C-4BB5-9572-1C7DD758A833}"/>
              </a:ext>
            </a:extLst>
          </p:cNvPr>
          <p:cNvSpPr>
            <a:spLocks noGrp="1"/>
          </p:cNvSpPr>
          <p:nvPr>
            <p:ph idx="1"/>
          </p:nvPr>
        </p:nvSpPr>
        <p:spPr>
          <a:xfrm>
            <a:off x="644893" y="2121408"/>
            <a:ext cx="5168168" cy="3759628"/>
          </a:xfrm>
        </p:spPr>
        <p:txBody>
          <a:bodyPr>
            <a:normAutofit/>
          </a:bodyPr>
          <a:lstStyle/>
          <a:p>
            <a:pPr marL="0" indent="0" algn="ctr">
              <a:buNone/>
            </a:pPr>
            <a:r>
              <a:rPr lang="en-US" sz="2400" b="1" dirty="0">
                <a:effectLst/>
                <a:latin typeface="DGMetaSerifScience"/>
                <a:ea typeface="Calibri" panose="020F0502020204030204" pitchFamily="34" charset="0"/>
                <a:cs typeface="DGMetaSerifScience"/>
              </a:rPr>
              <a:t>SOLEMN DECLARATION ON EUROPEAN UNION</a:t>
            </a:r>
          </a:p>
          <a:p>
            <a:pPr marL="0" indent="0">
              <a:buNone/>
            </a:pPr>
            <a:endParaRPr lang="en-US" sz="1800" b="1" dirty="0">
              <a:latin typeface="DGMetaSerifScience"/>
              <a:ea typeface="Calibri" panose="020F0502020204030204" pitchFamily="34" charset="0"/>
              <a:cs typeface="DGMetaSerifScience"/>
            </a:endParaRPr>
          </a:p>
          <a:p>
            <a:pPr algn="just"/>
            <a:r>
              <a:rPr lang="en-US" sz="1800" dirty="0">
                <a:effectLst/>
                <a:latin typeface="DGMetaSerifScience"/>
                <a:ea typeface="Calibri" panose="020F0502020204030204" pitchFamily="34" charset="0"/>
                <a:cs typeface="DGMetaSerifScience"/>
              </a:rPr>
              <a:t>At its core, this document was still only a declaration of intent regarding the deepening of existing interrelations and the development of new areas of cooperation. </a:t>
            </a:r>
          </a:p>
          <a:p>
            <a:r>
              <a:rPr lang="en-US" sz="1800" dirty="0">
                <a:effectLst/>
                <a:latin typeface="DGMetaSerifScience"/>
                <a:cs typeface="DGMetaSerifScience"/>
              </a:rPr>
              <a:t>It was mentioned agricultural policy, social policy, regional development</a:t>
            </a:r>
            <a:endParaRPr lang="en-US" sz="1800" dirty="0"/>
          </a:p>
        </p:txBody>
      </p:sp>
      <p:pic>
        <p:nvPicPr>
          <p:cNvPr id="7" name="Segnaposto contenuto 6" descr="Immagine che contiene persona, uomo, tuta, indossando&#10;&#10;Descrizione generata automaticamente">
            <a:extLst>
              <a:ext uri="{FF2B5EF4-FFF2-40B4-BE49-F238E27FC236}">
                <a16:creationId xmlns:a16="http://schemas.microsoft.com/office/drawing/2014/main" id="{EFABC4CE-CEDB-4967-9BF3-90B6A5408351}"/>
              </a:ext>
            </a:extLst>
          </p:cNvPr>
          <p:cNvPicPr>
            <a:picLocks noChangeAspect="1"/>
          </p:cNvPicPr>
          <p:nvPr/>
        </p:nvPicPr>
        <p:blipFill rotWithShape="1">
          <a:blip r:embed="rId3"/>
          <a:srcRect t="5918" r="-2" b="11416"/>
          <a:stretch/>
        </p:blipFill>
        <p:spPr>
          <a:xfrm>
            <a:off x="6241217" y="321733"/>
            <a:ext cx="2380871" cy="2842075"/>
          </a:xfrm>
          <a:prstGeom prst="rect">
            <a:avLst/>
          </a:prstGeom>
        </p:spPr>
      </p:pic>
      <p:sp>
        <p:nvSpPr>
          <p:cNvPr id="25" name="Rectangle 24">
            <a:extLst>
              <a:ext uri="{FF2B5EF4-FFF2-40B4-BE49-F238E27FC236}">
                <a16:creationId xmlns:a16="http://schemas.microsoft.com/office/drawing/2014/main" id="{7CB9AC1C-79C9-4966-8F90-DBA8A6984C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776089" y="321733"/>
            <a:ext cx="3091859" cy="1844147"/>
          </a:xfrm>
          <a:prstGeom prst="rect">
            <a:avLst/>
          </a:prstGeom>
          <a:blipFill dpi="0" rotWithShape="1">
            <a:blip r:embed="rId4">
              <a:duotone>
                <a:schemeClr val="accent5">
                  <a:shade val="45000"/>
                  <a:satMod val="135000"/>
                </a:schemeClr>
                <a:prstClr val="white"/>
              </a:duotone>
            </a:blip>
            <a:srcRect/>
            <a:tile tx="0" ty="0" sx="92000" sy="89000" flip="xy" algn="ctr"/>
          </a:blipFill>
          <a:ln w="25400" cap="flat" cmpd="sng" algn="ctr">
            <a:noFill/>
            <a:prstDash val="solid"/>
          </a:ln>
          <a:effectLst/>
        </p:spPr>
        <p:txBody>
          <a:bodyPr lIns="0" tIns="0" rIns="0" bIns="0" rtlCol="0" anchor="ctr"/>
          <a:lstStyle/>
          <a:p>
            <a:pPr algn="ctr"/>
            <a:endParaRPr lang="en-US" sz="2000" kern="0">
              <a:solidFill>
                <a:prstClr val="white"/>
              </a:solidFill>
              <a:latin typeface="Rockwell Extra Bold" pitchFamily="18" charset="0"/>
            </a:endParaRPr>
          </a:p>
        </p:txBody>
      </p:sp>
      <p:sp>
        <p:nvSpPr>
          <p:cNvPr id="27" name="Rectangle 26">
            <a:extLst>
              <a:ext uri="{FF2B5EF4-FFF2-40B4-BE49-F238E27FC236}">
                <a16:creationId xmlns:a16="http://schemas.microsoft.com/office/drawing/2014/main" id="{D7479254-2731-44C5-88FB-BF4A5EF71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250000" y="3324678"/>
            <a:ext cx="2361497" cy="2777740"/>
          </a:xfrm>
          <a:prstGeom prst="rect">
            <a:avLst/>
          </a:prstGeom>
          <a:blipFill dpi="0" rotWithShape="1">
            <a:blip r:embed="rId4">
              <a:duotone>
                <a:schemeClr val="bg2">
                  <a:shade val="45000"/>
                  <a:satMod val="135000"/>
                </a:schemeClr>
                <a:prstClr val="white"/>
              </a:duotone>
            </a:blip>
            <a:srcRect/>
            <a:tile tx="0" ty="0" sx="92000" sy="89000" flip="xy" algn="ctr"/>
          </a:blipFill>
          <a:ln w="25400" cap="flat" cmpd="sng" algn="ctr">
            <a:noFill/>
            <a:prstDash val="solid"/>
          </a:ln>
          <a:effectLst/>
        </p:spPr>
        <p:txBody>
          <a:bodyPr lIns="0" tIns="0" rIns="0" bIns="0" rtlCol="0" anchor="ctr"/>
          <a:lstStyle/>
          <a:p>
            <a:pPr algn="ctr"/>
            <a:endParaRPr lang="en-US" sz="2000" kern="0">
              <a:solidFill>
                <a:prstClr val="white"/>
              </a:solidFill>
              <a:latin typeface="Rockwell Extra Bold" pitchFamily="18" charset="0"/>
            </a:endParaRPr>
          </a:p>
        </p:txBody>
      </p:sp>
      <p:pic>
        <p:nvPicPr>
          <p:cNvPr id="5" name="Segnaposto contenuto 4" descr="Immagine che contiene persona, uomo, cravatta, tuta&#10;&#10;Descrizione generata automaticamente">
            <a:extLst>
              <a:ext uri="{FF2B5EF4-FFF2-40B4-BE49-F238E27FC236}">
                <a16:creationId xmlns:a16="http://schemas.microsoft.com/office/drawing/2014/main" id="{46466AE1-2420-48A9-BA6D-D9F2DF63EC4B}"/>
              </a:ext>
            </a:extLst>
          </p:cNvPr>
          <p:cNvPicPr>
            <a:picLocks noChangeAspect="1"/>
          </p:cNvPicPr>
          <p:nvPr/>
        </p:nvPicPr>
        <p:blipFill rotWithShape="1">
          <a:blip r:embed="rId5"/>
          <a:srcRect r="2" b="5899"/>
          <a:stretch/>
        </p:blipFill>
        <p:spPr>
          <a:xfrm>
            <a:off x="8776087" y="2330472"/>
            <a:ext cx="3106457" cy="3771945"/>
          </a:xfrm>
          <a:prstGeom prst="rect">
            <a:avLst/>
          </a:prstGeom>
        </p:spPr>
      </p:pic>
      <p:grpSp>
        <p:nvGrpSpPr>
          <p:cNvPr id="29" name="Group 28">
            <a:extLst>
              <a:ext uri="{FF2B5EF4-FFF2-40B4-BE49-F238E27FC236}">
                <a16:creationId xmlns:a16="http://schemas.microsoft.com/office/drawing/2014/main" id="{1C0F8264-A19C-4C08-B6EA-A0BC6DEFB70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30" name="Oval 29">
              <a:extLst>
                <a:ext uri="{FF2B5EF4-FFF2-40B4-BE49-F238E27FC236}">
                  <a16:creationId xmlns:a16="http://schemas.microsoft.com/office/drawing/2014/main" id="{4264CC83-0D4A-4285-9A2E-94AAA96B57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6">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31" name="Oval 30">
              <a:extLst>
                <a:ext uri="{FF2B5EF4-FFF2-40B4-BE49-F238E27FC236}">
                  <a16:creationId xmlns:a16="http://schemas.microsoft.com/office/drawing/2014/main" id="{A816401C-2A1E-456D-957D-2394225128C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357514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CF043BA-0C52-4068-BCF5-2B2D89BA9D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0A0566C8-F9EE-4159-ABA2-3D3BE612E949}"/>
              </a:ext>
            </a:extLst>
          </p:cNvPr>
          <p:cNvSpPr>
            <a:spLocks noGrp="1"/>
          </p:cNvSpPr>
          <p:nvPr>
            <p:ph type="title"/>
          </p:nvPr>
        </p:nvSpPr>
        <p:spPr>
          <a:xfrm>
            <a:off x="7883612" y="484632"/>
            <a:ext cx="3816774" cy="1609344"/>
          </a:xfrm>
          <a:ln>
            <a:noFill/>
          </a:ln>
        </p:spPr>
        <p:txBody>
          <a:bodyPr>
            <a:normAutofit/>
          </a:bodyPr>
          <a:lstStyle/>
          <a:p>
            <a:pPr algn="ctr"/>
            <a:r>
              <a:rPr lang="it-IT" sz="3200" dirty="0"/>
              <a:t>1977: the </a:t>
            </a:r>
            <a:r>
              <a:rPr lang="it-IT" sz="3200" dirty="0" err="1"/>
              <a:t>commission</a:t>
            </a:r>
            <a:r>
              <a:rPr lang="it-IT" sz="3200" dirty="0"/>
              <a:t> </a:t>
            </a:r>
            <a:r>
              <a:rPr lang="it-IT" sz="3200" dirty="0" err="1"/>
              <a:t>relaunch</a:t>
            </a:r>
            <a:endParaRPr lang="it-IT" sz="3200" dirty="0"/>
          </a:p>
        </p:txBody>
      </p:sp>
      <p:pic>
        <p:nvPicPr>
          <p:cNvPr id="5" name="Segnaposto contenuto 4" descr="Immagine che contiene persona, uomo, interni, edificio&#10;&#10;Descrizione generata automaticamente">
            <a:extLst>
              <a:ext uri="{FF2B5EF4-FFF2-40B4-BE49-F238E27FC236}">
                <a16:creationId xmlns:a16="http://schemas.microsoft.com/office/drawing/2014/main" id="{548B3149-1665-46F4-B695-4C40EBC92DA6}"/>
              </a:ext>
            </a:extLst>
          </p:cNvPr>
          <p:cNvPicPr>
            <a:picLocks noChangeAspect="1"/>
          </p:cNvPicPr>
          <p:nvPr/>
        </p:nvPicPr>
        <p:blipFill rotWithShape="1">
          <a:blip r:embed="rId4"/>
          <a:srcRect l="17444"/>
          <a:stretch/>
        </p:blipFill>
        <p:spPr>
          <a:xfrm>
            <a:off x="3343" y="10"/>
            <a:ext cx="7548923" cy="6857990"/>
          </a:xfrm>
          <a:prstGeom prst="rect">
            <a:avLst/>
          </a:prstGeom>
        </p:spPr>
      </p:pic>
      <p:sp>
        <p:nvSpPr>
          <p:cNvPr id="9" name="Content Placeholder 8">
            <a:extLst>
              <a:ext uri="{FF2B5EF4-FFF2-40B4-BE49-F238E27FC236}">
                <a16:creationId xmlns:a16="http://schemas.microsoft.com/office/drawing/2014/main" id="{806FFF11-8A49-40EA-A150-2604C475B043}"/>
              </a:ext>
            </a:extLst>
          </p:cNvPr>
          <p:cNvSpPr>
            <a:spLocks noGrp="1"/>
          </p:cNvSpPr>
          <p:nvPr>
            <p:ph idx="1"/>
          </p:nvPr>
        </p:nvSpPr>
        <p:spPr>
          <a:xfrm>
            <a:off x="7883611" y="2121408"/>
            <a:ext cx="3816774" cy="4050792"/>
          </a:xfrm>
        </p:spPr>
        <p:txBody>
          <a:bodyPr>
            <a:normAutofit/>
          </a:bodyPr>
          <a:lstStyle/>
          <a:p>
            <a:pPr marL="0" indent="0">
              <a:buNone/>
            </a:pPr>
            <a:endParaRPr lang="en-US" sz="1800" b="1" dirty="0">
              <a:latin typeface="DGMetaSerifScience"/>
              <a:cs typeface="DGMetaSerifScience"/>
            </a:endParaRPr>
          </a:p>
          <a:p>
            <a:pPr marL="0" indent="0" algn="ctr">
              <a:buNone/>
            </a:pPr>
            <a:r>
              <a:rPr lang="en-US" sz="3200" b="1" u="sng" dirty="0">
                <a:latin typeface="DGMetaSerifScience"/>
                <a:cs typeface="DGMetaSerifScience"/>
              </a:rPr>
              <a:t>KEY POINT</a:t>
            </a:r>
          </a:p>
          <a:p>
            <a:pPr marL="0" indent="0" algn="ctr">
              <a:buNone/>
            </a:pPr>
            <a:endParaRPr lang="en-US" sz="1800" b="1" dirty="0">
              <a:latin typeface="DGMetaSerifScience"/>
              <a:cs typeface="DGMetaSerifScience"/>
            </a:endParaRPr>
          </a:p>
          <a:p>
            <a:pPr marL="0" indent="0" algn="ctr">
              <a:buNone/>
            </a:pPr>
            <a:r>
              <a:rPr lang="en-US" sz="2800" b="1" dirty="0">
                <a:latin typeface="DGMetaSerifScience"/>
                <a:cs typeface="DGMetaSerifScience"/>
              </a:rPr>
              <a:t>C</a:t>
            </a:r>
            <a:r>
              <a:rPr lang="en-US" sz="2800" b="1" dirty="0">
                <a:effectLst/>
                <a:latin typeface="DGMetaSerifScience"/>
                <a:cs typeface="DGMetaSerifScience"/>
              </a:rPr>
              <a:t>onsolidation of economic integration in light of the crises after the end of the era of prolonged growth.</a:t>
            </a:r>
            <a:endParaRPr lang="en-US" sz="2800" dirty="0"/>
          </a:p>
        </p:txBody>
      </p:sp>
      <p:grpSp>
        <p:nvGrpSpPr>
          <p:cNvPr id="14" name="Group 13">
            <a:extLst>
              <a:ext uri="{FF2B5EF4-FFF2-40B4-BE49-F238E27FC236}">
                <a16:creationId xmlns:a16="http://schemas.microsoft.com/office/drawing/2014/main" id="{789ACCC8-A635-400E-B9C0-AD9CA57109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5" name="Oval 14">
              <a:extLst>
                <a:ext uri="{FF2B5EF4-FFF2-40B4-BE49-F238E27FC236}">
                  <a16:creationId xmlns:a16="http://schemas.microsoft.com/office/drawing/2014/main" id="{CBC21CEB-233C-4B50-8CCA-829AD0428F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6" name="Oval 15">
              <a:extLst>
                <a:ext uri="{FF2B5EF4-FFF2-40B4-BE49-F238E27FC236}">
                  <a16:creationId xmlns:a16="http://schemas.microsoft.com/office/drawing/2014/main" id="{F3DF2D74-CD63-49A8-A93B-9DA2F59511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15811451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59A6F4-5301-4E5B-98F0-1DC4B7314518}"/>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MITTERRAND IN 1983</a:t>
            </a:r>
          </a:p>
        </p:txBody>
      </p:sp>
      <p:sp>
        <p:nvSpPr>
          <p:cNvPr id="3" name="Segnaposto contenuto 2">
            <a:extLst>
              <a:ext uri="{FF2B5EF4-FFF2-40B4-BE49-F238E27FC236}">
                <a16:creationId xmlns:a16="http://schemas.microsoft.com/office/drawing/2014/main" id="{26089BFF-ECCC-46A6-9833-923F98013643}"/>
              </a:ext>
            </a:extLst>
          </p:cNvPr>
          <p:cNvSpPr>
            <a:spLocks noGrp="1"/>
          </p:cNvSpPr>
          <p:nvPr>
            <p:ph idx="1"/>
          </p:nvPr>
        </p:nvSpPr>
        <p:spPr/>
        <p:txBody>
          <a:bodyPr/>
          <a:lstStyle/>
          <a:p>
            <a:pPr marL="342900" lvl="0" indent="-342900" algn="just">
              <a:lnSpc>
                <a:spcPct val="107000"/>
              </a:lnSpc>
              <a:buFont typeface="DGMetaSerifScience"/>
              <a:buChar char="-"/>
            </a:pPr>
            <a:r>
              <a:rPr lang="en-US" sz="1800" dirty="0">
                <a:effectLst/>
                <a:latin typeface="DGMetaSerifScience"/>
                <a:ea typeface="Calibri" panose="020F0502020204030204" pitchFamily="34" charset="0"/>
                <a:cs typeface="DGMetaSerifScience"/>
              </a:rPr>
              <a:t>Mitterrand finally was understanding that French modernization could be ensured only together with the Community and in closer partnership with the Federal Republic.</a:t>
            </a:r>
            <a:endParaRPr lang="it-IT" sz="1800" dirty="0">
              <a:effectLst/>
              <a:latin typeface="Calibri" panose="020F0502020204030204" pitchFamily="34" charset="0"/>
              <a:ea typeface="Calibri" panose="020F0502020204030204" pitchFamily="34" charset="0"/>
              <a:cs typeface="DGMetaSerifScience"/>
            </a:endParaRPr>
          </a:p>
          <a:p>
            <a:pPr marL="342900" lvl="0" indent="-342900" algn="just">
              <a:lnSpc>
                <a:spcPct val="107000"/>
              </a:lnSpc>
              <a:spcAft>
                <a:spcPts val="800"/>
              </a:spcAft>
              <a:buFont typeface="DGMetaSerifScience"/>
              <a:buChar char="-"/>
            </a:pPr>
            <a:r>
              <a:rPr lang="en-US" sz="1800" dirty="0">
                <a:effectLst/>
                <a:latin typeface="DGMetaSerifScience"/>
                <a:ea typeface="Calibri" panose="020F0502020204030204" pitchFamily="34" charset="0"/>
                <a:cs typeface="DGMetaSerifScience"/>
              </a:rPr>
              <a:t>Mitterrand finally considered the necessity of Europe for securing French independence</a:t>
            </a:r>
          </a:p>
          <a:p>
            <a:pPr marL="0" lvl="0" indent="0" algn="just">
              <a:lnSpc>
                <a:spcPct val="107000"/>
              </a:lnSpc>
              <a:spcAft>
                <a:spcPts val="800"/>
              </a:spcAft>
              <a:buNone/>
            </a:pPr>
            <a:endParaRPr lang="en-US" sz="1800" dirty="0">
              <a:latin typeface="DGMetaSerifScience"/>
              <a:ea typeface="DGMetaSerifScience"/>
              <a:cs typeface="DGMetaSerifScience"/>
            </a:endParaRPr>
          </a:p>
          <a:p>
            <a:pPr marL="0" lvl="0" indent="0" algn="ctr">
              <a:lnSpc>
                <a:spcPct val="107000"/>
              </a:lnSpc>
              <a:spcAft>
                <a:spcPts val="800"/>
              </a:spcAft>
              <a:buNone/>
            </a:pPr>
            <a:r>
              <a:rPr lang="en-US" sz="3200" i="1" dirty="0">
                <a:effectLst/>
                <a:latin typeface="DGMetaSerifScience"/>
                <a:ea typeface="DGMetaSerifScience"/>
                <a:cs typeface="DGMetaSerifScience"/>
              </a:rPr>
              <a:t>“</a:t>
            </a:r>
            <a:r>
              <a:rPr lang="en-US" sz="3200" i="1" dirty="0">
                <a:effectLst/>
                <a:latin typeface="DGMetaSerifScience"/>
                <a:ea typeface="Calibri" panose="020F0502020204030204" pitchFamily="34" charset="0"/>
                <a:cs typeface="DGMetaSerifScience"/>
              </a:rPr>
              <a:t>We find ourselves between two empires that treat us like colonies. What should one do to resist them, if not build Europe?</a:t>
            </a:r>
            <a:r>
              <a:rPr lang="en-US" sz="3200" i="1" dirty="0">
                <a:effectLst/>
                <a:latin typeface="DGMetaSerifScience"/>
                <a:ea typeface="DGMetaSerifScience"/>
                <a:cs typeface="DGMetaSerifScience"/>
              </a:rPr>
              <a:t>”</a:t>
            </a:r>
            <a:r>
              <a:rPr lang="en-US" sz="3200" i="1" dirty="0">
                <a:effectLst/>
                <a:latin typeface="DGMetaSerifScience"/>
                <a:ea typeface="Calibri" panose="020F0502020204030204" pitchFamily="34" charset="0"/>
                <a:cs typeface="DGMetaSerifScience"/>
              </a:rPr>
              <a:t> </a:t>
            </a:r>
            <a:endParaRPr lang="it-IT" sz="3200" i="1" dirty="0"/>
          </a:p>
        </p:txBody>
      </p:sp>
    </p:spTree>
    <p:extLst>
      <p:ext uri="{BB962C8B-B14F-4D97-AF65-F5344CB8AC3E}">
        <p14:creationId xmlns:p14="http://schemas.microsoft.com/office/powerpoint/2010/main" val="31157884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0A909D-C44F-4619-8F51-AE0BBFC31051}"/>
              </a:ext>
            </a:extLst>
          </p:cNvPr>
          <p:cNvSpPr>
            <a:spLocks noGrp="1"/>
          </p:cNvSpPr>
          <p:nvPr>
            <p:ph type="title"/>
          </p:nvPr>
        </p:nvSpPr>
        <p:spPr>
          <a:xfrm>
            <a:off x="2287850" y="808056"/>
            <a:ext cx="4384865" cy="1077229"/>
          </a:xfrm>
        </p:spPr>
        <p:txBody>
          <a:bodyPr>
            <a:normAutofit fontScale="90000"/>
          </a:bodyPr>
          <a:lstStyle/>
          <a:p>
            <a:pPr algn="ctr"/>
            <a:r>
              <a:rPr lang="it-IT" b="1" dirty="0"/>
              <a:t>PROBLEM OR INJUSTICE?</a:t>
            </a:r>
          </a:p>
        </p:txBody>
      </p:sp>
      <p:sp>
        <p:nvSpPr>
          <p:cNvPr id="9" name="Content Placeholder 8">
            <a:extLst>
              <a:ext uri="{FF2B5EF4-FFF2-40B4-BE49-F238E27FC236}">
                <a16:creationId xmlns:a16="http://schemas.microsoft.com/office/drawing/2014/main" id="{44766E35-9605-4CEF-A893-EA84B27F15A3}"/>
              </a:ext>
            </a:extLst>
          </p:cNvPr>
          <p:cNvSpPr>
            <a:spLocks noGrp="1"/>
          </p:cNvSpPr>
          <p:nvPr>
            <p:ph idx="1"/>
          </p:nvPr>
        </p:nvSpPr>
        <p:spPr>
          <a:xfrm>
            <a:off x="2287850" y="2052116"/>
            <a:ext cx="4384865" cy="3997828"/>
          </a:xfrm>
        </p:spPr>
        <p:txBody>
          <a:bodyPr>
            <a:normAutofit fontScale="62500" lnSpcReduction="20000"/>
          </a:bodyPr>
          <a:lstStyle/>
          <a:p>
            <a:pPr algn="just">
              <a:lnSpc>
                <a:spcPct val="107000"/>
              </a:lnSpc>
              <a:spcAft>
                <a:spcPts val="800"/>
              </a:spcAft>
            </a:pPr>
            <a:r>
              <a:rPr lang="en-US" sz="2200" dirty="0">
                <a:effectLst/>
                <a:latin typeface="DGMetaSerifScience"/>
                <a:ea typeface="Calibri" panose="020F0502020204030204" pitchFamily="34" charset="0"/>
                <a:cs typeface="DGMetaSerifScience"/>
              </a:rPr>
              <a:t>Thanks to North Sea oil reserves and the resultant strengthening</a:t>
            </a:r>
            <a:r>
              <a:rPr lang="it-IT" sz="2200" dirty="0">
                <a:latin typeface="Calibri" panose="020F0502020204030204" pitchFamily="34" charset="0"/>
                <a:ea typeface="Calibri" panose="020F0502020204030204" pitchFamily="34" charset="0"/>
                <a:cs typeface="Times New Roman" panose="02020603050405020304" pitchFamily="18" charset="0"/>
              </a:rPr>
              <a:t> </a:t>
            </a:r>
            <a:r>
              <a:rPr lang="en-US" sz="2200" dirty="0">
                <a:effectLst/>
                <a:latin typeface="DGMetaSerifScience"/>
                <a:cs typeface="DGMetaSerifScience"/>
              </a:rPr>
              <a:t>of the British pound, the </a:t>
            </a:r>
            <a:r>
              <a:rPr lang="en-US" sz="2200" b="1" dirty="0">
                <a:effectLst/>
                <a:latin typeface="DGMetaSerifScience"/>
                <a:cs typeface="DGMetaSerifScience"/>
              </a:rPr>
              <a:t>UK’s gross national product per capita never sank below the threshold of eighty-five percent of the average of the member states, which would have triggered limits on the country’s contributions to the Community </a:t>
            </a:r>
          </a:p>
          <a:p>
            <a:pPr algn="just">
              <a:lnSpc>
                <a:spcPct val="107000"/>
              </a:lnSpc>
              <a:spcAft>
                <a:spcPts val="800"/>
              </a:spcAft>
            </a:pPr>
            <a:r>
              <a:rPr lang="en-US" sz="2200" dirty="0">
                <a:effectLst/>
                <a:latin typeface="DGMetaSerifScience"/>
                <a:ea typeface="Calibri" panose="020F0502020204030204" pitchFamily="34" charset="0"/>
                <a:cs typeface="DGMetaSerifScience"/>
              </a:rPr>
              <a:t>Britain continued to import more food and industrial products from third countries outside the Community and because its agricultural sector received few subsidies due to modernization and production in line with the market, the </a:t>
            </a:r>
            <a:r>
              <a:rPr lang="en-US" sz="2200" b="1" dirty="0">
                <a:effectLst/>
                <a:latin typeface="DGMetaSerifScience"/>
                <a:ea typeface="Calibri" panose="020F0502020204030204" pitchFamily="34" charset="0"/>
                <a:cs typeface="DGMetaSerifScience"/>
              </a:rPr>
              <a:t>UK ended up paying approximately twice as much in tariffs and levies to the Community budget as it received from the Community</a:t>
            </a:r>
            <a:r>
              <a:rPr lang="en-US" sz="2200" dirty="0">
                <a:effectLst/>
                <a:latin typeface="DGMetaSerifScience"/>
                <a:ea typeface="Calibri" panose="020F0502020204030204" pitchFamily="34" charset="0"/>
                <a:cs typeface="DGMetaSerifScience"/>
              </a:rPr>
              <a:t>. </a:t>
            </a:r>
          </a:p>
          <a:p>
            <a:pPr algn="just">
              <a:lnSpc>
                <a:spcPct val="107000"/>
              </a:lnSpc>
              <a:spcAft>
                <a:spcPts val="800"/>
              </a:spcAft>
            </a:pPr>
            <a:r>
              <a:rPr lang="en-US" sz="2200" dirty="0">
                <a:effectLst/>
                <a:latin typeface="DGMetaSerifScience"/>
                <a:ea typeface="Calibri" panose="020F0502020204030204" pitchFamily="34" charset="0"/>
                <a:cs typeface="DGMetaSerifScience"/>
              </a:rPr>
              <a:t>The Treasury</a:t>
            </a:r>
            <a:r>
              <a:rPr lang="en-US" sz="2200" b="1" dirty="0">
                <a:effectLst/>
                <a:latin typeface="DGMetaSerifScience"/>
                <a:ea typeface="Calibri" panose="020F0502020204030204" pitchFamily="34" charset="0"/>
                <a:cs typeface="DGMetaSerifScience"/>
              </a:rPr>
              <a:t> </a:t>
            </a:r>
            <a:r>
              <a:rPr lang="en-US" sz="2200" dirty="0">
                <a:effectLst/>
                <a:latin typeface="DGMetaSerifScience"/>
                <a:ea typeface="Calibri" panose="020F0502020204030204" pitchFamily="34" charset="0"/>
                <a:cs typeface="DGMetaSerifScience"/>
              </a:rPr>
              <a:t>calculated the expected difference as </a:t>
            </a:r>
            <a:r>
              <a:rPr lang="en-US" sz="2200" b="1" dirty="0">
                <a:effectLst/>
                <a:latin typeface="DGMetaSerifScience"/>
                <a:ea typeface="Calibri" panose="020F0502020204030204" pitchFamily="34" charset="0"/>
                <a:cs typeface="DGMetaSerifScience"/>
              </a:rPr>
              <a:t>one billion pounds for the year 1980</a:t>
            </a:r>
            <a:r>
              <a:rPr lang="en-US" sz="2200" dirty="0">
                <a:effectLst/>
                <a:latin typeface="DGMetaSerifScience"/>
                <a:ea typeface="Calibri" panose="020F0502020204030204" pitchFamily="34" charset="0"/>
                <a:cs typeface="DGMetaSerifScience"/>
              </a:rPr>
              <a:t>.</a:t>
            </a:r>
            <a:endParaRPr lang="it-IT" sz="2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n-US" sz="1800" dirty="0"/>
          </a:p>
        </p:txBody>
      </p:sp>
      <p:pic>
        <p:nvPicPr>
          <p:cNvPr id="5" name="Segnaposto contenuto 4" descr="Immagine che contiene persona, cravatta, uomo, interni&#10;&#10;Descrizione generata automaticamente">
            <a:extLst>
              <a:ext uri="{FF2B5EF4-FFF2-40B4-BE49-F238E27FC236}">
                <a16:creationId xmlns:a16="http://schemas.microsoft.com/office/drawing/2014/main" id="{EFD0136B-7905-4680-955B-0AC9FA2C4C51}"/>
              </a:ext>
            </a:extLst>
          </p:cNvPr>
          <p:cNvPicPr>
            <a:picLocks noChangeAspect="1"/>
          </p:cNvPicPr>
          <p:nvPr/>
        </p:nvPicPr>
        <p:blipFill rotWithShape="1">
          <a:blip r:embed="rId2"/>
          <a:srcRect l="16400" r="1196" b="1"/>
          <a:stretch/>
        </p:blipFill>
        <p:spPr>
          <a:xfrm>
            <a:off x="7311864" y="647190"/>
            <a:ext cx="3434521" cy="5564283"/>
          </a:xfrm>
          <a:prstGeom prst="rect">
            <a:avLst/>
          </a:prstGeom>
          <a:ln>
            <a:gradFill flip="none" rotWithShape="1">
              <a:gsLst>
                <a:gs pos="86000">
                  <a:schemeClr val="accent6">
                    <a:lumMod val="67000"/>
                  </a:schemeClr>
                </a:gs>
                <a:gs pos="20000">
                  <a:schemeClr val="accent6">
                    <a:lumMod val="97000"/>
                    <a:lumOff val="3000"/>
                  </a:schemeClr>
                </a:gs>
                <a:gs pos="100000">
                  <a:schemeClr val="accent6">
                    <a:lumMod val="60000"/>
                    <a:lumOff val="40000"/>
                  </a:schemeClr>
                </a:gs>
              </a:gsLst>
              <a:lin ang="16200000" scaled="1"/>
              <a:tileRect/>
            </a:gradFill>
          </a:ln>
          <a:effectLst>
            <a:innerShdw blurRad="127000">
              <a:prstClr val="black">
                <a:alpha val="90000"/>
              </a:prstClr>
            </a:innerShdw>
          </a:effectLst>
        </p:spPr>
      </p:pic>
    </p:spTree>
    <p:extLst>
      <p:ext uri="{BB962C8B-B14F-4D97-AF65-F5344CB8AC3E}">
        <p14:creationId xmlns:p14="http://schemas.microsoft.com/office/powerpoint/2010/main" val="1259872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9E8F65-7CA5-49F7-856C-CEFA014907DB}"/>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«I WANT MY MONEY BACK»</a:t>
            </a:r>
          </a:p>
        </p:txBody>
      </p:sp>
      <p:sp>
        <p:nvSpPr>
          <p:cNvPr id="3" name="Segnaposto contenuto 2">
            <a:extLst>
              <a:ext uri="{FF2B5EF4-FFF2-40B4-BE49-F238E27FC236}">
                <a16:creationId xmlns:a16="http://schemas.microsoft.com/office/drawing/2014/main" id="{9A363276-D9A2-4D67-8DA7-3A0E9E77D1F5}"/>
              </a:ext>
            </a:extLst>
          </p:cNvPr>
          <p:cNvSpPr>
            <a:spLocks noGrp="1"/>
          </p:cNvSpPr>
          <p:nvPr>
            <p:ph idx="1"/>
          </p:nvPr>
        </p:nvSpPr>
        <p:spPr/>
        <p:txBody>
          <a:bodyPr>
            <a:normAutofit/>
          </a:bodyPr>
          <a:lstStyle/>
          <a:p>
            <a:pPr algn="just"/>
            <a:endParaRPr lang="en-US" sz="2600" b="1" dirty="0">
              <a:effectLst/>
              <a:latin typeface="DGMetaSerifScience"/>
              <a:cs typeface="DGMetaSerifScience"/>
            </a:endParaRPr>
          </a:p>
          <a:p>
            <a:pPr algn="just"/>
            <a:r>
              <a:rPr lang="en-US" sz="2600" b="1" dirty="0">
                <a:effectLst/>
                <a:latin typeface="DGMetaSerifScience"/>
                <a:cs typeface="DGMetaSerifScience"/>
              </a:rPr>
              <a:t>The UK was the largest net payer into the Community</a:t>
            </a:r>
            <a:r>
              <a:rPr lang="en-US" sz="2600" dirty="0">
                <a:effectLst/>
                <a:latin typeface="DGMetaSerifScience"/>
                <a:cs typeface="DGMetaSerifScience"/>
              </a:rPr>
              <a:t>, ahead of the Federal Republic, even though Britain’s per capita GNP had already fallen behind those of countries such as France, Denmark, and the Netherlands</a:t>
            </a:r>
          </a:p>
          <a:p>
            <a:pPr algn="just"/>
            <a:r>
              <a:rPr lang="en-US" sz="2600" dirty="0">
                <a:latin typeface="DGMetaSerifScience"/>
              </a:rPr>
              <a:t>Thatcher considered that an injustice and </a:t>
            </a:r>
            <a:r>
              <a:rPr lang="en-US" sz="2600" dirty="0">
                <a:effectLst/>
                <a:latin typeface="DGMetaSerifScience"/>
                <a:cs typeface="DGMetaSerifScience"/>
              </a:rPr>
              <a:t>she demanded nothing less than a balance between payments and benefits. Her mantra became “I want my money back</a:t>
            </a:r>
            <a:r>
              <a:rPr lang="en-US" sz="2600" dirty="0">
                <a:latin typeface="DGMetaSerifScience"/>
                <a:cs typeface="DGMetaSerifScience"/>
              </a:rPr>
              <a:t>”</a:t>
            </a:r>
            <a:endParaRPr lang="en-US" sz="2600" u="sng" dirty="0">
              <a:latin typeface="DGMetaSerifScience"/>
              <a:cs typeface="DGMetaSerifScience"/>
            </a:endParaRPr>
          </a:p>
        </p:txBody>
      </p:sp>
    </p:spTree>
    <p:extLst>
      <p:ext uri="{BB962C8B-B14F-4D97-AF65-F5344CB8AC3E}">
        <p14:creationId xmlns:p14="http://schemas.microsoft.com/office/powerpoint/2010/main" val="33484118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94D4C47-2C81-4777-8811-E7E5C7A345C6}"/>
              </a:ext>
            </a:extLst>
          </p:cNvPr>
          <p:cNvSpPr>
            <a:spLocks noGrp="1"/>
          </p:cNvSpPr>
          <p:nvPr>
            <p:ph type="title"/>
          </p:nvPr>
        </p:nvSpPr>
        <p:spPr/>
        <p:txBody>
          <a:bodyPr>
            <a:normAutofit/>
          </a:bodyPr>
          <a:lstStyle/>
          <a:p>
            <a:pPr algn="ctr"/>
            <a:r>
              <a:rPr lang="it-IT" sz="4400" dirty="0">
                <a:effectLst>
                  <a:outerShdw blurRad="38100" dist="38100" dir="2700000" algn="tl">
                    <a:srgbClr val="000000">
                      <a:alpha val="43137"/>
                    </a:srgbClr>
                  </a:outerShdw>
                </a:effectLst>
              </a:rPr>
              <a:t>FONTAINEBLEAU 25-26 JUNE 1984</a:t>
            </a:r>
          </a:p>
        </p:txBody>
      </p:sp>
      <p:sp>
        <p:nvSpPr>
          <p:cNvPr id="3" name="Segnaposto contenuto 2">
            <a:extLst>
              <a:ext uri="{FF2B5EF4-FFF2-40B4-BE49-F238E27FC236}">
                <a16:creationId xmlns:a16="http://schemas.microsoft.com/office/drawing/2014/main" id="{A0C751AC-900A-464C-983D-6A984372F30D}"/>
              </a:ext>
            </a:extLst>
          </p:cNvPr>
          <p:cNvSpPr>
            <a:spLocks noGrp="1"/>
          </p:cNvSpPr>
          <p:nvPr>
            <p:ph idx="1"/>
          </p:nvPr>
        </p:nvSpPr>
        <p:spPr/>
        <p:txBody>
          <a:bodyPr>
            <a:normAutofit/>
          </a:bodyPr>
          <a:lstStyle/>
          <a:p>
            <a:pPr algn="ctr"/>
            <a:r>
              <a:rPr lang="it-IT" sz="3200" dirty="0"/>
              <a:t>CLOSED BUDGET’S QUESTION</a:t>
            </a:r>
          </a:p>
          <a:p>
            <a:pPr algn="ctr"/>
            <a:r>
              <a:rPr lang="en-US" sz="3200" b="1" dirty="0">
                <a:latin typeface="DGMetaSerifScience"/>
                <a:cs typeface="DGMetaSerifScience"/>
              </a:rPr>
              <a:t>C</a:t>
            </a:r>
            <a:r>
              <a:rPr lang="en-US" sz="3200" b="1" dirty="0">
                <a:effectLst/>
                <a:latin typeface="DGMetaSerifScience"/>
                <a:cs typeface="DGMetaSerifScience"/>
              </a:rPr>
              <a:t>losing communique of the Council meeting: the heads of state and of government announced their intention to provide a new and powerful impetus to economic development in Europe, which was to be accomplished by means of “completing the internal market” as well as developing scientific and technical potential</a:t>
            </a:r>
            <a:r>
              <a:rPr lang="en-US" sz="3200" dirty="0">
                <a:effectLst/>
                <a:latin typeface="DGMetaSerifScience"/>
                <a:cs typeface="DGMetaSerifScience"/>
              </a:rPr>
              <a:t>.</a:t>
            </a:r>
            <a:endParaRPr lang="it-IT" sz="3200" dirty="0"/>
          </a:p>
        </p:txBody>
      </p:sp>
    </p:spTree>
    <p:extLst>
      <p:ext uri="{BB962C8B-B14F-4D97-AF65-F5344CB8AC3E}">
        <p14:creationId xmlns:p14="http://schemas.microsoft.com/office/powerpoint/2010/main" val="34224554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C520A6-DA46-4377-BB1C-061B9EC41A2B}"/>
              </a:ext>
            </a:extLst>
          </p:cNvPr>
          <p:cNvSpPr>
            <a:spLocks noGrp="1"/>
          </p:cNvSpPr>
          <p:nvPr>
            <p:ph type="title"/>
          </p:nvPr>
        </p:nvSpPr>
        <p:spPr/>
        <p:txBody>
          <a:bodyPr/>
          <a:lstStyle/>
          <a:p>
            <a:pPr algn="ctr"/>
            <a:r>
              <a:rPr lang="it-IT" dirty="0"/>
              <a:t>AFTER FONTAINEBLEAU</a:t>
            </a:r>
          </a:p>
        </p:txBody>
      </p:sp>
      <p:sp>
        <p:nvSpPr>
          <p:cNvPr id="3" name="Segnaposto contenuto 2">
            <a:extLst>
              <a:ext uri="{FF2B5EF4-FFF2-40B4-BE49-F238E27FC236}">
                <a16:creationId xmlns:a16="http://schemas.microsoft.com/office/drawing/2014/main" id="{FD366462-9AB8-4F80-878A-67AFD53FE229}"/>
              </a:ext>
            </a:extLst>
          </p:cNvPr>
          <p:cNvSpPr>
            <a:spLocks noGrp="1"/>
          </p:cNvSpPr>
          <p:nvPr>
            <p:ph idx="1"/>
          </p:nvPr>
        </p:nvSpPr>
        <p:spPr/>
        <p:txBody>
          <a:bodyPr/>
          <a:lstStyle/>
          <a:p>
            <a:pPr marL="0" indent="0" algn="ctr">
              <a:buNone/>
            </a:pPr>
            <a:r>
              <a:rPr lang="it-IT" sz="2400" b="1" dirty="0"/>
              <a:t>MITTERRAND AND KOHL AND THEIR CONVINCTIONS (EVEN IF FOR DIFFERENT REASON AND ALSO WITH DIFFERENT AIMS)</a:t>
            </a:r>
          </a:p>
          <a:p>
            <a:pPr marL="0" indent="0">
              <a:buNone/>
            </a:pPr>
            <a:endParaRPr lang="it-IT" dirty="0"/>
          </a:p>
          <a:p>
            <a:pPr marL="0" indent="0" algn="ctr">
              <a:buNone/>
            </a:pPr>
            <a:r>
              <a:rPr lang="en-US" sz="2400" b="1" i="1" dirty="0">
                <a:effectLst/>
                <a:latin typeface="DGMetaSerifScience"/>
                <a:cs typeface="DGMetaSerifScience"/>
              </a:rPr>
              <a:t>that the course was set for the further development of the Community, oriented on the needs of the time: </a:t>
            </a:r>
          </a:p>
          <a:p>
            <a:pPr marL="0" indent="0" algn="ctr">
              <a:buNone/>
            </a:pPr>
            <a:r>
              <a:rPr lang="en-US" sz="2400" b="1" i="1" dirty="0">
                <a:effectLst/>
                <a:latin typeface="DGMetaSerifScience"/>
                <a:cs typeface="DGMetaSerifScience"/>
              </a:rPr>
              <a:t>the increased necessity of acting autonomously in world politics and the challenge of competition from the up-and-coming economic powers of the Far East, especially Japan. </a:t>
            </a:r>
            <a:endParaRPr lang="it-IT" sz="2400" b="1" i="1" dirty="0"/>
          </a:p>
        </p:txBody>
      </p:sp>
    </p:spTree>
    <p:extLst>
      <p:ext uri="{BB962C8B-B14F-4D97-AF65-F5344CB8AC3E}">
        <p14:creationId xmlns:p14="http://schemas.microsoft.com/office/powerpoint/2010/main" val="42303188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B8E7107-1E0F-4F99-B97D-4CD4A242EB3A}"/>
              </a:ext>
            </a:extLst>
          </p:cNvPr>
          <p:cNvSpPr>
            <a:spLocks noGrp="1"/>
          </p:cNvSpPr>
          <p:nvPr>
            <p:ph type="title"/>
          </p:nvPr>
        </p:nvSpPr>
        <p:spPr>
          <a:xfrm>
            <a:off x="1069848" y="484632"/>
            <a:ext cx="10058400" cy="1609344"/>
          </a:xfrm>
        </p:spPr>
        <p:txBody>
          <a:bodyPr>
            <a:normAutofit/>
          </a:bodyPr>
          <a:lstStyle/>
          <a:p>
            <a:pPr algn="ctr"/>
            <a:r>
              <a:rPr lang="it-IT" dirty="0">
                <a:effectLst>
                  <a:outerShdw blurRad="38100" dist="38100" dir="2700000" algn="tl">
                    <a:srgbClr val="000000">
                      <a:alpha val="43137"/>
                    </a:srgbClr>
                  </a:outerShdw>
                </a:effectLst>
              </a:rPr>
              <a:t>VERDUN – 22 SEPTEMBER 1984</a:t>
            </a:r>
          </a:p>
        </p:txBody>
      </p:sp>
      <p:pic>
        <p:nvPicPr>
          <p:cNvPr id="5" name="Segnaposto contenuto 4" descr="Immagine che contiene persona, esterni, tuta, uomo&#10;&#10;Descrizione generata automaticamente">
            <a:extLst>
              <a:ext uri="{FF2B5EF4-FFF2-40B4-BE49-F238E27FC236}">
                <a16:creationId xmlns:a16="http://schemas.microsoft.com/office/drawing/2014/main" id="{55D702D3-31AC-466F-A21B-7B7CC386F946}"/>
              </a:ext>
            </a:extLst>
          </p:cNvPr>
          <p:cNvPicPr>
            <a:picLocks noChangeAspect="1"/>
          </p:cNvPicPr>
          <p:nvPr/>
        </p:nvPicPr>
        <p:blipFill>
          <a:blip r:embed="rId2"/>
          <a:stretch>
            <a:fillRect/>
          </a:stretch>
        </p:blipFill>
        <p:spPr>
          <a:xfrm>
            <a:off x="1063942" y="2842423"/>
            <a:ext cx="4773168" cy="2681913"/>
          </a:xfrm>
          <a:prstGeom prst="rect">
            <a:avLst/>
          </a:prstGeom>
        </p:spPr>
      </p:pic>
      <p:sp>
        <p:nvSpPr>
          <p:cNvPr id="9" name="Content Placeholder 8">
            <a:extLst>
              <a:ext uri="{FF2B5EF4-FFF2-40B4-BE49-F238E27FC236}">
                <a16:creationId xmlns:a16="http://schemas.microsoft.com/office/drawing/2014/main" id="{56477C54-0AF4-4CE4-B981-2D912900B7DC}"/>
              </a:ext>
            </a:extLst>
          </p:cNvPr>
          <p:cNvSpPr>
            <a:spLocks noGrp="1"/>
          </p:cNvSpPr>
          <p:nvPr>
            <p:ph idx="1"/>
          </p:nvPr>
        </p:nvSpPr>
        <p:spPr>
          <a:xfrm>
            <a:off x="6355080" y="2121408"/>
            <a:ext cx="4773168" cy="4050792"/>
          </a:xfrm>
        </p:spPr>
        <p:txBody>
          <a:bodyPr>
            <a:normAutofit/>
          </a:bodyPr>
          <a:lstStyle/>
          <a:p>
            <a:pPr marL="0" indent="0" algn="ctr">
              <a:buNone/>
            </a:pPr>
            <a:endParaRPr lang="en-US" sz="4000" b="1" i="1" dirty="0">
              <a:latin typeface="DGMetaSerifScience"/>
              <a:ea typeface="Calibri" panose="020F0502020204030204" pitchFamily="34" charset="0"/>
              <a:cs typeface="DGMetaSerifScience"/>
            </a:endParaRPr>
          </a:p>
          <a:p>
            <a:pPr marL="0" indent="0" algn="ctr">
              <a:buNone/>
            </a:pPr>
            <a:r>
              <a:rPr lang="en-US" sz="4000" b="1" i="1" dirty="0">
                <a:latin typeface="DGMetaSerifScience"/>
                <a:ea typeface="Calibri" panose="020F0502020204030204" pitchFamily="34" charset="0"/>
                <a:cs typeface="DGMetaSerifScience"/>
              </a:rPr>
              <a:t>T</a:t>
            </a:r>
            <a:r>
              <a:rPr lang="en-US" sz="4000" b="1" i="1" dirty="0">
                <a:effectLst/>
                <a:latin typeface="DGMetaSerifScience"/>
                <a:ea typeface="Calibri" panose="020F0502020204030204" pitchFamily="34" charset="0"/>
                <a:cs typeface="DGMetaSerifScience"/>
              </a:rPr>
              <a:t>he emblem of a </a:t>
            </a:r>
            <a:r>
              <a:rPr lang="en-US" sz="4000" b="1" i="1">
                <a:effectLst/>
                <a:latin typeface="DGMetaSerifScience"/>
                <a:ea typeface="Calibri" panose="020F0502020204030204" pitchFamily="34" charset="0"/>
                <a:cs typeface="DGMetaSerifScience"/>
              </a:rPr>
              <a:t>new era </a:t>
            </a:r>
            <a:r>
              <a:rPr lang="en-US" sz="4000" b="1" i="1">
                <a:latin typeface="DGMetaSerifScience"/>
                <a:ea typeface="Calibri" panose="020F0502020204030204" pitchFamily="34" charset="0"/>
                <a:cs typeface="DGMetaSerifScience"/>
              </a:rPr>
              <a:t>for</a:t>
            </a:r>
            <a:endParaRPr lang="en-US" sz="4000" b="1" i="1" dirty="0">
              <a:effectLst/>
              <a:latin typeface="DGMetaSerifScience"/>
              <a:ea typeface="Calibri" panose="020F0502020204030204" pitchFamily="34" charset="0"/>
              <a:cs typeface="DGMetaSerifScience"/>
            </a:endParaRPr>
          </a:p>
          <a:p>
            <a:pPr marL="0" indent="0" algn="ctr">
              <a:buNone/>
            </a:pPr>
            <a:r>
              <a:rPr lang="en-US" sz="4000" b="1" i="1" dirty="0">
                <a:effectLst/>
                <a:latin typeface="DGMetaSerifScience"/>
                <a:ea typeface="Calibri" panose="020F0502020204030204" pitchFamily="34" charset="0"/>
                <a:cs typeface="DGMetaSerifScience"/>
              </a:rPr>
              <a:t>Franco-German leadership in European policy</a:t>
            </a:r>
            <a:endParaRPr lang="it-IT" sz="4000" b="1"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608181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99EBADC-1AF2-4004-9F11-36411262FEFE}"/>
              </a:ext>
            </a:extLst>
          </p:cNvPr>
          <p:cNvSpPr>
            <a:spLocks noGrp="1"/>
          </p:cNvSpPr>
          <p:nvPr>
            <p:ph type="title"/>
          </p:nvPr>
        </p:nvSpPr>
        <p:spPr/>
        <p:txBody>
          <a:bodyPr>
            <a:normAutofit/>
          </a:bodyPr>
          <a:lstStyle/>
          <a:p>
            <a:pPr algn="ctr"/>
            <a:r>
              <a:rPr lang="it-IT" sz="4600" b="1" dirty="0">
                <a:effectLst>
                  <a:outerShdw blurRad="38100" dist="38100" dir="2700000" algn="tl">
                    <a:srgbClr val="000000">
                      <a:alpha val="43137"/>
                    </a:srgbClr>
                  </a:outerShdw>
                </a:effectLst>
              </a:rPr>
              <a:t>27 OCTOBER 1977 – FIESOLE (FLORENCE)</a:t>
            </a:r>
          </a:p>
        </p:txBody>
      </p:sp>
      <p:sp>
        <p:nvSpPr>
          <p:cNvPr id="3" name="Segnaposto contenuto 2">
            <a:extLst>
              <a:ext uri="{FF2B5EF4-FFF2-40B4-BE49-F238E27FC236}">
                <a16:creationId xmlns:a16="http://schemas.microsoft.com/office/drawing/2014/main" id="{6D84EE31-5B3E-4D8E-9EE1-88EA8DAA86A4}"/>
              </a:ext>
            </a:extLst>
          </p:cNvPr>
          <p:cNvSpPr>
            <a:spLocks noGrp="1"/>
          </p:cNvSpPr>
          <p:nvPr>
            <p:ph idx="1"/>
          </p:nvPr>
        </p:nvSpPr>
        <p:spPr/>
        <p:txBody>
          <a:bodyPr/>
          <a:lstStyle/>
          <a:p>
            <a:pPr algn="ctr"/>
            <a:r>
              <a:rPr lang="en-US" sz="2800" b="1" u="sng" dirty="0">
                <a:effectLst/>
                <a:latin typeface="DGMetaSerifScience"/>
                <a:ea typeface="Calibri" panose="020F0502020204030204" pitchFamily="34" charset="0"/>
                <a:cs typeface="DGMetaSerifScience"/>
              </a:rPr>
              <a:t>“Economists” in Germany and the Netherlands: </a:t>
            </a:r>
          </a:p>
          <a:p>
            <a:pPr marL="0" indent="0" algn="ctr">
              <a:buNone/>
            </a:pPr>
            <a:r>
              <a:rPr lang="en-US" sz="2800" b="1" i="1" dirty="0">
                <a:effectLst/>
                <a:latin typeface="DGMetaSerifScience"/>
                <a:ea typeface="Calibri" panose="020F0502020204030204" pitchFamily="34" charset="0"/>
                <a:cs typeface="DGMetaSerifScience"/>
              </a:rPr>
              <a:t>a monetary union conceivable only as the result of the harmonization of economic power and economic structure</a:t>
            </a:r>
            <a:endParaRPr lang="en-US" sz="2800" b="1" dirty="0">
              <a:effectLst/>
              <a:latin typeface="DGMetaSerifScience"/>
              <a:ea typeface="Calibri" panose="020F0502020204030204" pitchFamily="34" charset="0"/>
              <a:cs typeface="DGMetaSerifScience"/>
            </a:endParaRPr>
          </a:p>
          <a:p>
            <a:pPr algn="ctr"/>
            <a:r>
              <a:rPr lang="en-US" sz="2800" b="1" u="sng" dirty="0">
                <a:latin typeface="DGMetaSerifScience"/>
                <a:ea typeface="Calibri" panose="020F0502020204030204" pitchFamily="34" charset="0"/>
                <a:cs typeface="DGMetaSerifScience"/>
              </a:rPr>
              <a:t>Jenkins: </a:t>
            </a:r>
          </a:p>
          <a:p>
            <a:pPr marL="0" indent="0" algn="ctr">
              <a:buNone/>
            </a:pPr>
            <a:r>
              <a:rPr lang="en-US" sz="2800" b="1" i="1" dirty="0">
                <a:effectLst/>
                <a:latin typeface="DGMetaSerifScience"/>
                <a:ea typeface="Calibri" panose="020F0502020204030204" pitchFamily="34" charset="0"/>
                <a:cs typeface="DGMetaSerifScience"/>
              </a:rPr>
              <a:t>a Community currency as an instrument of rationalization in the struggle against inflation and currency speculation, an instrument that would enable a return to stable growth and simultaneously reduce dependency on the dollar</a:t>
            </a:r>
            <a:endParaRPr lang="it-IT" sz="2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a:p>
            <a:pPr marL="0" indent="0">
              <a:buNone/>
            </a:pPr>
            <a:endParaRPr lang="it-IT" dirty="0"/>
          </a:p>
          <a:p>
            <a:pPr marL="0" indent="0">
              <a:buNone/>
            </a:pPr>
            <a:endParaRPr lang="it-IT" dirty="0"/>
          </a:p>
        </p:txBody>
      </p:sp>
    </p:spTree>
    <p:extLst>
      <p:ext uri="{BB962C8B-B14F-4D97-AF65-F5344CB8AC3E}">
        <p14:creationId xmlns:p14="http://schemas.microsoft.com/office/powerpoint/2010/main" val="40339038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D8AFD15B-CF29-4306-884F-47675092F9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E9A65994-0BBF-4630-AA60-8B316C13ADE4}"/>
              </a:ext>
            </a:extLst>
          </p:cNvPr>
          <p:cNvSpPr>
            <a:spLocks noGrp="1"/>
          </p:cNvSpPr>
          <p:nvPr>
            <p:ph type="title"/>
          </p:nvPr>
        </p:nvSpPr>
        <p:spPr>
          <a:xfrm>
            <a:off x="6587544" y="1382165"/>
            <a:ext cx="4869179" cy="1517984"/>
          </a:xfrm>
        </p:spPr>
        <p:txBody>
          <a:bodyPr>
            <a:normAutofit/>
          </a:bodyPr>
          <a:lstStyle/>
          <a:p>
            <a:pPr algn="ctr"/>
            <a:r>
              <a:rPr lang="it-IT" sz="4800" b="1" dirty="0">
                <a:effectLst>
                  <a:outerShdw blurRad="38100" dist="38100" dir="2700000" algn="tl">
                    <a:srgbClr val="000000">
                      <a:alpha val="43137"/>
                    </a:srgbClr>
                  </a:outerShdw>
                </a:effectLst>
              </a:rPr>
              <a:t>SKEPTICAL H. SCHMIDT</a:t>
            </a:r>
            <a:endParaRPr lang="it-IT" sz="4800" dirty="0">
              <a:solidFill>
                <a:srgbClr val="000000"/>
              </a:solidFill>
            </a:endParaRPr>
          </a:p>
        </p:txBody>
      </p:sp>
      <p:pic>
        <p:nvPicPr>
          <p:cNvPr id="5" name="Segnaposto contenuto 4" descr="Immagine che contiene persona, uomo, parlando, cellulare&#10;&#10;Descrizione generata automaticamente">
            <a:extLst>
              <a:ext uri="{FF2B5EF4-FFF2-40B4-BE49-F238E27FC236}">
                <a16:creationId xmlns:a16="http://schemas.microsoft.com/office/drawing/2014/main" id="{0104E147-0FB1-452B-860E-C3E484DC2387}"/>
              </a:ext>
            </a:extLst>
          </p:cNvPr>
          <p:cNvPicPr>
            <a:picLocks noChangeAspect="1"/>
          </p:cNvPicPr>
          <p:nvPr/>
        </p:nvPicPr>
        <p:blipFill rotWithShape="1">
          <a:blip r:embed="rId2"/>
          <a:srcRect l="4332" r="25330" b="-2"/>
          <a:stretch/>
        </p:blipFill>
        <p:spPr>
          <a:xfrm>
            <a:off x="-9866" y="401980"/>
            <a:ext cx="6115733" cy="6456021"/>
          </a:xfrm>
          <a:custGeom>
            <a:avLst/>
            <a:gdLst/>
            <a:ahLst/>
            <a:cxnLst/>
            <a:rect l="l" t="t" r="r" b="b"/>
            <a:pathLst>
              <a:path w="6115733" h="6456021">
                <a:moveTo>
                  <a:pt x="2259477" y="433395"/>
                </a:moveTo>
                <a:cubicBezTo>
                  <a:pt x="4149632" y="433395"/>
                  <a:pt x="5681904" y="1964133"/>
                  <a:pt x="5681904" y="3852396"/>
                </a:cubicBezTo>
                <a:cubicBezTo>
                  <a:pt x="5681904" y="4796527"/>
                  <a:pt x="5298836" y="5651278"/>
                  <a:pt x="4679499" y="6269995"/>
                </a:cubicBezTo>
                <a:lnTo>
                  <a:pt x="4474613" y="6456021"/>
                </a:lnTo>
                <a:lnTo>
                  <a:pt x="44341" y="6456021"/>
                </a:lnTo>
                <a:lnTo>
                  <a:pt x="0" y="6415762"/>
                </a:lnTo>
                <a:lnTo>
                  <a:pt x="0" y="1289029"/>
                </a:lnTo>
                <a:lnTo>
                  <a:pt x="82495" y="1214128"/>
                </a:lnTo>
                <a:cubicBezTo>
                  <a:pt x="674092" y="726388"/>
                  <a:pt x="1432534" y="433395"/>
                  <a:pt x="2259477" y="433395"/>
                </a:cubicBezTo>
                <a:close/>
                <a:moveTo>
                  <a:pt x="2259477" y="0"/>
                </a:moveTo>
                <a:cubicBezTo>
                  <a:pt x="4389229" y="0"/>
                  <a:pt x="6115733" y="1724776"/>
                  <a:pt x="6115733" y="3852396"/>
                </a:cubicBezTo>
                <a:cubicBezTo>
                  <a:pt x="6115733" y="4783230"/>
                  <a:pt x="5785270" y="5636956"/>
                  <a:pt x="5235152" y="6302877"/>
                </a:cubicBezTo>
                <a:lnTo>
                  <a:pt x="5095826" y="6456021"/>
                </a:lnTo>
                <a:lnTo>
                  <a:pt x="4617788" y="6456021"/>
                </a:lnTo>
                <a:lnTo>
                  <a:pt x="4747668" y="6338096"/>
                </a:lnTo>
                <a:cubicBezTo>
                  <a:pt x="5384452" y="5701950"/>
                  <a:pt x="5778311" y="4823122"/>
                  <a:pt x="5778311" y="3852396"/>
                </a:cubicBezTo>
                <a:cubicBezTo>
                  <a:pt x="5778311" y="1910944"/>
                  <a:pt x="4202875" y="337085"/>
                  <a:pt x="2259477" y="337085"/>
                </a:cubicBezTo>
                <a:cubicBezTo>
                  <a:pt x="1409240" y="337085"/>
                  <a:pt x="629434" y="638331"/>
                  <a:pt x="21172" y="1139811"/>
                </a:cubicBezTo>
                <a:lnTo>
                  <a:pt x="0" y="1159034"/>
                </a:lnTo>
                <a:lnTo>
                  <a:pt x="0" y="735177"/>
                </a:lnTo>
                <a:lnTo>
                  <a:pt x="103407" y="657929"/>
                </a:lnTo>
                <a:cubicBezTo>
                  <a:pt x="718869" y="242547"/>
                  <a:pt x="1460820" y="0"/>
                  <a:pt x="2259477" y="0"/>
                </a:cubicBezTo>
                <a:close/>
              </a:path>
            </a:pathLst>
          </a:custGeom>
        </p:spPr>
      </p:pic>
      <p:sp>
        <p:nvSpPr>
          <p:cNvPr id="14" name="Freeform: Shape 13">
            <a:extLst>
              <a:ext uri="{FF2B5EF4-FFF2-40B4-BE49-F238E27FC236}">
                <a16:creationId xmlns:a16="http://schemas.microsoft.com/office/drawing/2014/main" id="{96349AB3-1BD3-41E1-8979-1DBDCB5CDC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66" y="401980"/>
            <a:ext cx="6115733" cy="6456021"/>
          </a:xfrm>
          <a:custGeom>
            <a:avLst/>
            <a:gdLst>
              <a:gd name="connsiteX0" fmla="*/ 2259477 w 6115733"/>
              <a:gd name="connsiteY0" fmla="*/ 433395 h 6456021"/>
              <a:gd name="connsiteX1" fmla="*/ 5681904 w 6115733"/>
              <a:gd name="connsiteY1" fmla="*/ 3852396 h 6456021"/>
              <a:gd name="connsiteX2" fmla="*/ 4679499 w 6115733"/>
              <a:gd name="connsiteY2" fmla="*/ 6269995 h 6456021"/>
              <a:gd name="connsiteX3" fmla="*/ 4474613 w 6115733"/>
              <a:gd name="connsiteY3" fmla="*/ 6456021 h 6456021"/>
              <a:gd name="connsiteX4" fmla="*/ 44341 w 6115733"/>
              <a:gd name="connsiteY4" fmla="*/ 6456021 h 6456021"/>
              <a:gd name="connsiteX5" fmla="*/ 0 w 6115733"/>
              <a:gd name="connsiteY5" fmla="*/ 6415762 h 6456021"/>
              <a:gd name="connsiteX6" fmla="*/ 0 w 6115733"/>
              <a:gd name="connsiteY6" fmla="*/ 1289029 h 6456021"/>
              <a:gd name="connsiteX7" fmla="*/ 82495 w 6115733"/>
              <a:gd name="connsiteY7" fmla="*/ 1214128 h 6456021"/>
              <a:gd name="connsiteX8" fmla="*/ 2259477 w 6115733"/>
              <a:gd name="connsiteY8" fmla="*/ 433395 h 6456021"/>
              <a:gd name="connsiteX9" fmla="*/ 2259477 w 6115733"/>
              <a:gd name="connsiteY9" fmla="*/ 0 h 6456021"/>
              <a:gd name="connsiteX10" fmla="*/ 6115733 w 6115733"/>
              <a:gd name="connsiteY10" fmla="*/ 3852396 h 6456021"/>
              <a:gd name="connsiteX11" fmla="*/ 5235152 w 6115733"/>
              <a:gd name="connsiteY11" fmla="*/ 6302877 h 6456021"/>
              <a:gd name="connsiteX12" fmla="*/ 5095826 w 6115733"/>
              <a:gd name="connsiteY12" fmla="*/ 6456021 h 6456021"/>
              <a:gd name="connsiteX13" fmla="*/ 4617788 w 6115733"/>
              <a:gd name="connsiteY13" fmla="*/ 6456021 h 6456021"/>
              <a:gd name="connsiteX14" fmla="*/ 4747668 w 6115733"/>
              <a:gd name="connsiteY14" fmla="*/ 6338096 h 6456021"/>
              <a:gd name="connsiteX15" fmla="*/ 5778311 w 6115733"/>
              <a:gd name="connsiteY15" fmla="*/ 3852396 h 6456021"/>
              <a:gd name="connsiteX16" fmla="*/ 2259477 w 6115733"/>
              <a:gd name="connsiteY16" fmla="*/ 337085 h 6456021"/>
              <a:gd name="connsiteX17" fmla="*/ 21172 w 6115733"/>
              <a:gd name="connsiteY17" fmla="*/ 1139811 h 6456021"/>
              <a:gd name="connsiteX18" fmla="*/ 0 w 6115733"/>
              <a:gd name="connsiteY18" fmla="*/ 1159034 h 6456021"/>
              <a:gd name="connsiteX19" fmla="*/ 0 w 6115733"/>
              <a:gd name="connsiteY19" fmla="*/ 735177 h 6456021"/>
              <a:gd name="connsiteX20" fmla="*/ 103407 w 6115733"/>
              <a:gd name="connsiteY20" fmla="*/ 657929 h 6456021"/>
              <a:gd name="connsiteX21" fmla="*/ 2259477 w 6115733"/>
              <a:gd name="connsiteY21" fmla="*/ 0 h 645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115733" h="6456021">
                <a:moveTo>
                  <a:pt x="2259477" y="433395"/>
                </a:moveTo>
                <a:cubicBezTo>
                  <a:pt x="4149632" y="433395"/>
                  <a:pt x="5681904" y="1964133"/>
                  <a:pt x="5681904" y="3852396"/>
                </a:cubicBezTo>
                <a:cubicBezTo>
                  <a:pt x="5681904" y="4796527"/>
                  <a:pt x="5298836" y="5651278"/>
                  <a:pt x="4679499" y="6269995"/>
                </a:cubicBezTo>
                <a:lnTo>
                  <a:pt x="4474613" y="6456021"/>
                </a:lnTo>
                <a:lnTo>
                  <a:pt x="44341" y="6456021"/>
                </a:lnTo>
                <a:lnTo>
                  <a:pt x="0" y="6415762"/>
                </a:lnTo>
                <a:lnTo>
                  <a:pt x="0" y="1289029"/>
                </a:lnTo>
                <a:lnTo>
                  <a:pt x="82495" y="1214128"/>
                </a:lnTo>
                <a:cubicBezTo>
                  <a:pt x="674092" y="726388"/>
                  <a:pt x="1432534" y="433395"/>
                  <a:pt x="2259477" y="433395"/>
                </a:cubicBezTo>
                <a:close/>
                <a:moveTo>
                  <a:pt x="2259477" y="0"/>
                </a:moveTo>
                <a:cubicBezTo>
                  <a:pt x="4389229" y="0"/>
                  <a:pt x="6115733" y="1724776"/>
                  <a:pt x="6115733" y="3852396"/>
                </a:cubicBezTo>
                <a:cubicBezTo>
                  <a:pt x="6115733" y="4783230"/>
                  <a:pt x="5785270" y="5636956"/>
                  <a:pt x="5235152" y="6302877"/>
                </a:cubicBezTo>
                <a:lnTo>
                  <a:pt x="5095826" y="6456021"/>
                </a:lnTo>
                <a:lnTo>
                  <a:pt x="4617788" y="6456021"/>
                </a:lnTo>
                <a:lnTo>
                  <a:pt x="4747668" y="6338096"/>
                </a:lnTo>
                <a:cubicBezTo>
                  <a:pt x="5384452" y="5701950"/>
                  <a:pt x="5778311" y="4823122"/>
                  <a:pt x="5778311" y="3852396"/>
                </a:cubicBezTo>
                <a:cubicBezTo>
                  <a:pt x="5778311" y="1910944"/>
                  <a:pt x="4202875" y="337085"/>
                  <a:pt x="2259477" y="337085"/>
                </a:cubicBezTo>
                <a:cubicBezTo>
                  <a:pt x="1409240" y="337085"/>
                  <a:pt x="629434" y="638331"/>
                  <a:pt x="21172" y="1139811"/>
                </a:cubicBezTo>
                <a:lnTo>
                  <a:pt x="0" y="1159034"/>
                </a:lnTo>
                <a:lnTo>
                  <a:pt x="0" y="735177"/>
                </a:lnTo>
                <a:lnTo>
                  <a:pt x="103407" y="657929"/>
                </a:lnTo>
                <a:cubicBezTo>
                  <a:pt x="718869" y="242547"/>
                  <a:pt x="1460820" y="0"/>
                  <a:pt x="2259477" y="0"/>
                </a:cubicBezTo>
                <a:close/>
              </a:path>
            </a:pathLst>
          </a:custGeom>
          <a:blipFill dpi="0" rotWithShape="1">
            <a:blip r:embed="rId3">
              <a:alphaModFix amt="30000"/>
              <a:duotone>
                <a:prstClr val="black"/>
                <a:schemeClr val="accent1">
                  <a:tint val="45000"/>
                  <a:satMod val="400000"/>
                </a:schemeClr>
              </a:duotone>
              <a:extLst>
                <a:ext uri="{BEBA8EAE-BF5A-486C-A8C5-ECC9F3942E4B}">
                  <a14:imgProps xmlns:a14="http://schemas.microsoft.com/office/drawing/2010/main">
                    <a14:imgLayer r:embed="rId4">
                      <a14:imgEffect>
                        <a14:sharpenSoften amount="61000"/>
                      </a14:imgEffect>
                      <a14:imgEffect>
                        <a14:brightnessContrast bright="-25000" contrast="20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9" name="Content Placeholder 8">
            <a:extLst>
              <a:ext uri="{FF2B5EF4-FFF2-40B4-BE49-F238E27FC236}">
                <a16:creationId xmlns:a16="http://schemas.microsoft.com/office/drawing/2014/main" id="{395BAEA0-6CF6-4230-BC50-87B13ED16F55}"/>
              </a:ext>
            </a:extLst>
          </p:cNvPr>
          <p:cNvSpPr>
            <a:spLocks noGrp="1"/>
          </p:cNvSpPr>
          <p:nvPr>
            <p:ph idx="1"/>
          </p:nvPr>
        </p:nvSpPr>
        <p:spPr>
          <a:xfrm>
            <a:off x="6587545" y="3007389"/>
            <a:ext cx="4869179" cy="3065865"/>
          </a:xfrm>
        </p:spPr>
        <p:txBody>
          <a:bodyPr anchor="t">
            <a:normAutofit fontScale="25000" lnSpcReduction="20000"/>
          </a:bodyPr>
          <a:lstStyle/>
          <a:p>
            <a:pPr marL="0" indent="0" algn="ctr">
              <a:lnSpc>
                <a:spcPct val="107000"/>
              </a:lnSpc>
              <a:spcAft>
                <a:spcPts val="800"/>
              </a:spcAft>
              <a:buNone/>
            </a:pPr>
            <a:r>
              <a:rPr lang="en-US" sz="4800" b="1" i="1" dirty="0">
                <a:effectLst/>
                <a:latin typeface="DGMetaSerifScience"/>
                <a:ea typeface="Calibri" panose="020F0502020204030204" pitchFamily="34" charset="0"/>
                <a:cs typeface="DGMetaSerifScience"/>
              </a:rPr>
              <a:t>Although the chancellor did regard monetary union as fundamentally desirable</a:t>
            </a:r>
            <a:endParaRPr lang="it-IT" sz="4800" b="1" i="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DGMetaSerifScience"/>
              <a:buChar char="-"/>
            </a:pPr>
            <a:r>
              <a:rPr lang="en-US" sz="5600" dirty="0">
                <a:effectLst/>
                <a:latin typeface="DGMetaSerifScience"/>
                <a:ea typeface="Calibri" panose="020F0502020204030204" pitchFamily="34" charset="0"/>
                <a:cs typeface="DGMetaSerifScience"/>
              </a:rPr>
              <a:t>it seemed to him impossible to realize in </a:t>
            </a:r>
            <a:r>
              <a:rPr lang="en-US" sz="5600" dirty="0">
                <a:latin typeface="DGMetaSerifScience"/>
                <a:ea typeface="Calibri" panose="020F0502020204030204" pitchFamily="34" charset="0"/>
                <a:cs typeface="DGMetaSerifScience"/>
              </a:rPr>
              <a:t>rapidly because of</a:t>
            </a:r>
            <a:r>
              <a:rPr lang="en-US" sz="5600" dirty="0">
                <a:effectLst/>
                <a:latin typeface="DGMetaSerifScience"/>
                <a:ea typeface="Calibri" panose="020F0502020204030204" pitchFamily="34" charset="0"/>
                <a:cs typeface="DGMetaSerifScience"/>
              </a:rPr>
              <a:t> diverging economic development, differing economic-policy courses</a:t>
            </a:r>
            <a:endParaRPr lang="it-IT" sz="5600" dirty="0">
              <a:effectLst/>
              <a:latin typeface="Calibri" panose="020F0502020204030204" pitchFamily="34" charset="0"/>
              <a:ea typeface="Calibri" panose="020F0502020204030204" pitchFamily="34" charset="0"/>
              <a:cs typeface="DGMetaSerifScience"/>
            </a:endParaRPr>
          </a:p>
          <a:p>
            <a:pPr marL="342900" lvl="0" indent="-342900" algn="just">
              <a:lnSpc>
                <a:spcPct val="107000"/>
              </a:lnSpc>
              <a:spcAft>
                <a:spcPts val="800"/>
              </a:spcAft>
              <a:buFont typeface="DGMetaSerifScience"/>
              <a:buChar char="-"/>
            </a:pPr>
            <a:r>
              <a:rPr lang="en-US" sz="5600" dirty="0">
                <a:latin typeface="DGMetaSerifScience"/>
                <a:ea typeface="Calibri" panose="020F0502020204030204" pitchFamily="34" charset="0"/>
                <a:cs typeface="DGMetaSerifScience"/>
              </a:rPr>
              <a:t>h</a:t>
            </a:r>
            <a:r>
              <a:rPr lang="en-US" sz="5600" dirty="0">
                <a:effectLst/>
                <a:latin typeface="DGMetaSerifScience"/>
                <a:ea typeface="Calibri" panose="020F0502020204030204" pitchFamily="34" charset="0"/>
                <a:cs typeface="DGMetaSerifScience"/>
              </a:rPr>
              <a:t>e also regarded it as less urgent since Richard Nixon’s successor Gerald Ford had been pursuing a very successful anti-inflation policy, which had led to an equalization of the balance of payments and a relative stabilization of the dollar’s exchange rate</a:t>
            </a:r>
            <a:endParaRPr lang="en-US" sz="4800" b="1" i="1" dirty="0">
              <a:effectLst/>
              <a:latin typeface="DGMetaSerifScience"/>
              <a:ea typeface="Calibri" panose="020F0502020204030204" pitchFamily="34" charset="0"/>
              <a:cs typeface="DGMetaSerifScience"/>
            </a:endParaRPr>
          </a:p>
          <a:p>
            <a:pPr marL="0" indent="0" algn="ctr">
              <a:lnSpc>
                <a:spcPct val="107000"/>
              </a:lnSpc>
              <a:spcAft>
                <a:spcPts val="800"/>
              </a:spcAft>
              <a:buNone/>
            </a:pPr>
            <a:r>
              <a:rPr lang="en-US" sz="4800" b="1" i="1" dirty="0">
                <a:effectLst/>
                <a:latin typeface="DGMetaSerifScience"/>
                <a:ea typeface="Calibri" panose="020F0502020204030204" pitchFamily="34" charset="0"/>
                <a:cs typeface="DGMetaSerifScience"/>
              </a:rPr>
              <a:t>More important now than the assertion of European autonomy in Schmidt’s view was agreement on economic policy among the large industrial countries</a:t>
            </a:r>
            <a:r>
              <a:rPr lang="en-US" sz="4800" i="1" dirty="0">
                <a:effectLst/>
                <a:latin typeface="DGMetaSerifScience"/>
                <a:ea typeface="Calibri" panose="020F0502020204030204" pitchFamily="34" charset="0"/>
                <a:cs typeface="DGMetaSerifScience"/>
              </a:rPr>
              <a:t> </a:t>
            </a:r>
            <a:endParaRPr lang="it-IT" sz="4800" i="1"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dirty="0">
              <a:solidFill>
                <a:srgbClr val="000000"/>
              </a:solidFill>
            </a:endParaRPr>
          </a:p>
        </p:txBody>
      </p:sp>
      <p:grpSp>
        <p:nvGrpSpPr>
          <p:cNvPr id="16" name="Group 15">
            <a:extLst>
              <a:ext uri="{FF2B5EF4-FFF2-40B4-BE49-F238E27FC236}">
                <a16:creationId xmlns:a16="http://schemas.microsoft.com/office/drawing/2014/main" id="{54CA915D-BDF0-41F8-B00E-FB186EFF7BD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7" name="Oval 16">
              <a:extLst>
                <a:ext uri="{FF2B5EF4-FFF2-40B4-BE49-F238E27FC236}">
                  <a16:creationId xmlns:a16="http://schemas.microsoft.com/office/drawing/2014/main" id="{317AAC03-BF64-4E67-9032-3BD0249980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5">
                <a:duotone>
                  <a:schemeClr val="accent1">
                    <a:shade val="45000"/>
                    <a:satMod val="135000"/>
                  </a:schemeClr>
                  <a:prstClr val="white"/>
                </a:duotone>
                <a:extLst>
                  <a:ext uri="{BEBA8EAE-BF5A-486C-A8C5-ECC9F3942E4B}">
                    <a14:imgProps xmlns:a14="http://schemas.microsoft.com/office/drawing/2010/main">
                      <a14:imgLayer r:embed="rId6">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a:lstStyle/>
            <a:p>
              <a:endParaRPr lang="it-IT"/>
            </a:p>
          </p:txBody>
        </p:sp>
        <p:sp>
          <p:nvSpPr>
            <p:cNvPr id="18" name="Oval 17">
              <a:extLst>
                <a:ext uri="{FF2B5EF4-FFF2-40B4-BE49-F238E27FC236}">
                  <a16:creationId xmlns:a16="http://schemas.microsoft.com/office/drawing/2014/main" id="{1A131397-5A45-4344-9983-5E400A3EA5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a:lstStyle/>
            <a:p>
              <a:endParaRPr lang="it-IT"/>
            </a:p>
          </p:txBody>
        </p:sp>
      </p:grpSp>
    </p:spTree>
    <p:extLst>
      <p:ext uri="{BB962C8B-B14F-4D97-AF65-F5344CB8AC3E}">
        <p14:creationId xmlns:p14="http://schemas.microsoft.com/office/powerpoint/2010/main" val="3975172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3E1680-D530-4082-83D1-08740DEABB8C}"/>
              </a:ext>
            </a:extLst>
          </p:cNvPr>
          <p:cNvSpPr>
            <a:spLocks noGrp="1"/>
          </p:cNvSpPr>
          <p:nvPr>
            <p:ph type="title"/>
          </p:nvPr>
        </p:nvSpPr>
        <p:spPr/>
        <p:txBody>
          <a:bodyPr>
            <a:normAutofit/>
          </a:bodyPr>
          <a:lstStyle/>
          <a:p>
            <a:pPr algn="ctr"/>
            <a:r>
              <a:rPr lang="it-IT" sz="4800" b="1" dirty="0">
                <a:effectLst>
                  <a:outerShdw blurRad="38100" dist="38100" dir="2700000" algn="tl">
                    <a:srgbClr val="000000">
                      <a:alpha val="43137"/>
                    </a:srgbClr>
                  </a:outerShdw>
                </a:effectLst>
              </a:rPr>
              <a:t>V. GISCARD D’ESTAING VOLUNTARISM</a:t>
            </a:r>
          </a:p>
        </p:txBody>
      </p:sp>
      <p:pic>
        <p:nvPicPr>
          <p:cNvPr id="7" name="Segnaposto contenuto 6" descr="Immagine che contiene persona, uomo, abbigliamento, tuta&#10;&#10;Descrizione generata automaticamente">
            <a:extLst>
              <a:ext uri="{FF2B5EF4-FFF2-40B4-BE49-F238E27FC236}">
                <a16:creationId xmlns:a16="http://schemas.microsoft.com/office/drawing/2014/main" id="{35687508-61F3-421E-A183-70BFAF0AB3EB}"/>
              </a:ext>
            </a:extLst>
          </p:cNvPr>
          <p:cNvPicPr>
            <a:picLocks noGrp="1" noChangeAspect="1"/>
          </p:cNvPicPr>
          <p:nvPr>
            <p:ph idx="1"/>
          </p:nvPr>
        </p:nvPicPr>
        <p:blipFill>
          <a:blip r:embed="rId2"/>
          <a:stretch>
            <a:fillRect/>
          </a:stretch>
        </p:blipFill>
        <p:spPr>
          <a:xfrm>
            <a:off x="2858135" y="2120900"/>
            <a:ext cx="6482080" cy="4051300"/>
          </a:xfrm>
        </p:spPr>
      </p:pic>
    </p:spTree>
    <p:extLst>
      <p:ext uri="{BB962C8B-B14F-4D97-AF65-F5344CB8AC3E}">
        <p14:creationId xmlns:p14="http://schemas.microsoft.com/office/powerpoint/2010/main" val="3339899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2652AE-0736-43C2-9BD4-EF26612E2344}"/>
              </a:ext>
            </a:extLst>
          </p:cNvPr>
          <p:cNvSpPr>
            <a:spLocks noGrp="1"/>
          </p:cNvSpPr>
          <p:nvPr>
            <p:ph type="title"/>
          </p:nvPr>
        </p:nvSpPr>
        <p:spPr/>
        <p:txBody>
          <a:bodyPr>
            <a:normAutofit/>
          </a:bodyPr>
          <a:lstStyle/>
          <a:p>
            <a:pPr algn="ctr"/>
            <a:r>
              <a:rPr lang="it-IT" sz="6000" b="1" dirty="0">
                <a:effectLst>
                  <a:outerShdw blurRad="38100" dist="38100" dir="2700000" algn="tl">
                    <a:srgbClr val="000000">
                      <a:alpha val="43137"/>
                    </a:srgbClr>
                  </a:outerShdw>
                </a:effectLst>
              </a:rPr>
              <a:t>A GERMAN SNAKE?</a:t>
            </a:r>
          </a:p>
        </p:txBody>
      </p:sp>
      <p:sp>
        <p:nvSpPr>
          <p:cNvPr id="3" name="Segnaposto contenuto 2">
            <a:extLst>
              <a:ext uri="{FF2B5EF4-FFF2-40B4-BE49-F238E27FC236}">
                <a16:creationId xmlns:a16="http://schemas.microsoft.com/office/drawing/2014/main" id="{E1303009-219D-4566-8EEF-ECCD59EAAC76}"/>
              </a:ext>
            </a:extLst>
          </p:cNvPr>
          <p:cNvSpPr>
            <a:spLocks noGrp="1"/>
          </p:cNvSpPr>
          <p:nvPr>
            <p:ph idx="1"/>
          </p:nvPr>
        </p:nvSpPr>
        <p:spPr/>
        <p:txBody>
          <a:bodyPr>
            <a:normAutofit fontScale="92500"/>
          </a:bodyPr>
          <a:lstStyle/>
          <a:p>
            <a:pPr algn="just">
              <a:lnSpc>
                <a:spcPct val="107000"/>
              </a:lnSpc>
              <a:spcAft>
                <a:spcPts val="800"/>
              </a:spcAft>
            </a:pPr>
            <a:r>
              <a:rPr lang="en-US" sz="1800" dirty="0">
                <a:effectLst/>
                <a:latin typeface="DGMetaSerifScience"/>
                <a:ea typeface="Calibri" panose="020F0502020204030204" pitchFamily="34" charset="0"/>
                <a:cs typeface="DGMetaSerifScience"/>
              </a:rPr>
              <a:t>During the 1975 pressures on Italy and France. </a:t>
            </a:r>
            <a:r>
              <a:rPr lang="en-US" sz="1800" b="1" dirty="0">
                <a:effectLst/>
                <a:latin typeface="DGMetaSerifScience"/>
                <a:ea typeface="Calibri" panose="020F0502020204030204" pitchFamily="34" charset="0"/>
                <a:cs typeface="DGMetaSerifScience"/>
              </a:rPr>
              <a:t>Paris once again left the snake on 15 March 1976</a:t>
            </a:r>
            <a:r>
              <a:rPr lang="en-US" sz="1800" dirty="0">
                <a:effectLst/>
                <a:latin typeface="DGMetaSerifScience"/>
                <a:ea typeface="Calibri" panose="020F0502020204030204" pitchFamily="34" charset="0"/>
                <a:cs typeface="DGMetaSerifScience"/>
              </a:rPr>
              <a:t> in order to permit a further devaluation against the dollar</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b="1" dirty="0">
                <a:effectLst/>
                <a:latin typeface="DGMetaSerifScience"/>
                <a:ea typeface="Calibri" panose="020F0502020204030204" pitchFamily="34" charset="0"/>
                <a:cs typeface="DGMetaSerifScience"/>
              </a:rPr>
              <a:t>The European currency snake was thereby reduced practically to a “mark zone” </a:t>
            </a:r>
            <a:r>
              <a:rPr lang="en-US" sz="1800" dirty="0">
                <a:effectLst/>
                <a:latin typeface="DGMetaSerifScience"/>
                <a:ea typeface="Calibri" panose="020F0502020204030204" pitchFamily="34" charset="0"/>
                <a:cs typeface="DGMetaSerifScience"/>
              </a:rPr>
              <a:t>made up of the Federal Republic, the Netherlands, the Belgian-Luxembourg currency group, and Denmark</a:t>
            </a:r>
          </a:p>
          <a:p>
            <a:pPr algn="just">
              <a:lnSpc>
                <a:spcPct val="107000"/>
              </a:lnSpc>
              <a:spcAft>
                <a:spcPts val="800"/>
              </a:spcAft>
            </a:pPr>
            <a:r>
              <a:rPr lang="en-US" sz="1800" b="1" dirty="0">
                <a:effectLst/>
                <a:latin typeface="DGMetaSerifScience"/>
                <a:ea typeface="Calibri" panose="020F0502020204030204" pitchFamily="34" charset="0"/>
                <a:cs typeface="DGMetaSerifScience"/>
              </a:rPr>
              <a:t>Giscard d’Estaing </a:t>
            </a:r>
            <a:r>
              <a:rPr lang="en-US" sz="1800" dirty="0">
                <a:effectLst/>
                <a:latin typeface="DGMetaSerifScience"/>
                <a:ea typeface="Calibri" panose="020F0502020204030204" pitchFamily="34" charset="0"/>
                <a:cs typeface="DGMetaSerifScience"/>
              </a:rPr>
              <a:t>increased the focus of French economic and budget policy </a:t>
            </a:r>
            <a:r>
              <a:rPr lang="en-US" sz="1800" b="1" dirty="0">
                <a:effectLst/>
                <a:latin typeface="DGMetaSerifScience"/>
                <a:ea typeface="Calibri" panose="020F0502020204030204" pitchFamily="34" charset="0"/>
                <a:cs typeface="DGMetaSerifScience"/>
              </a:rPr>
              <a:t>on stability</a:t>
            </a:r>
            <a:r>
              <a:rPr lang="en-US" sz="1800" dirty="0">
                <a:effectLst/>
                <a:latin typeface="DGMetaSerifScience"/>
                <a:ea typeface="Calibri" panose="020F0502020204030204" pitchFamily="34" charset="0"/>
                <a:cs typeface="DGMetaSerifScience"/>
              </a:rPr>
              <a:t> by appointing Raymond Barre prime minister in August of 1976</a:t>
            </a:r>
          </a:p>
          <a:p>
            <a:pPr algn="just">
              <a:lnSpc>
                <a:spcPct val="107000"/>
              </a:lnSpc>
              <a:spcAft>
                <a:spcPts val="800"/>
              </a:spcAft>
            </a:pPr>
            <a:r>
              <a:rPr lang="en-US" sz="1800" b="1" dirty="0">
                <a:effectLst/>
                <a:latin typeface="DGMetaSerifScience"/>
                <a:ea typeface="Calibri" panose="020F0502020204030204" pitchFamily="34" charset="0"/>
                <a:cs typeface="DGMetaSerifScience"/>
              </a:rPr>
              <a:t>Franco-German summit of 3 and 4 February 1978: Giscard pressed for combining the currency reserves; Schmidt responded by pointing out the disparity of the economic situation within the Community</a:t>
            </a:r>
            <a:r>
              <a:rPr lang="en-US" sz="1800" b="1" dirty="0">
                <a:latin typeface="DGMetaSerifScience"/>
                <a:ea typeface="Calibri" panose="020F0502020204030204" pitchFamily="34" charset="0"/>
                <a:cs typeface="DGMetaSerifScience"/>
              </a:rPr>
              <a:t>:</a:t>
            </a:r>
            <a:r>
              <a:rPr lang="en-US" sz="1800" dirty="0">
                <a:effectLst/>
                <a:latin typeface="DGMetaSerifScience"/>
                <a:ea typeface="Calibri" panose="020F0502020204030204" pitchFamily="34" charset="0"/>
                <a:cs typeface="DGMetaSerifScience"/>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en-US" sz="1800" b="1" i="1" dirty="0">
                <a:effectLst/>
                <a:latin typeface="DGMetaSerifScience"/>
                <a:ea typeface="Calibri" panose="020F0502020204030204" pitchFamily="34" charset="0"/>
                <a:cs typeface="DGMetaSerifScience"/>
              </a:rPr>
              <a:t>“In light of [the] difficult economic situation in several EC countries, no far-reaching steps on integration [are] possible, given that they would overtax the power of our partners.”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185763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12009EE-5321-4242-9BE1-7449CC05291C}"/>
              </a:ext>
            </a:extLst>
          </p:cNvPr>
          <p:cNvSpPr>
            <a:spLocks noGrp="1"/>
          </p:cNvSpPr>
          <p:nvPr>
            <p:ph type="title"/>
          </p:nvPr>
        </p:nvSpPr>
        <p:spPr/>
        <p:txBody>
          <a:bodyPr/>
          <a:lstStyle/>
          <a:p>
            <a:pPr algn="ctr"/>
            <a:r>
              <a:rPr lang="it-IT" b="1" dirty="0" err="1">
                <a:effectLst>
                  <a:outerShdw blurRad="38100" dist="38100" dir="2700000" algn="tl">
                    <a:srgbClr val="000000">
                      <a:alpha val="43137"/>
                    </a:srgbClr>
                  </a:outerShdw>
                </a:effectLst>
              </a:rPr>
              <a:t>If</a:t>
            </a:r>
            <a:r>
              <a:rPr lang="it-IT" b="1" dirty="0">
                <a:effectLst>
                  <a:outerShdw blurRad="38100" dist="38100" dir="2700000" algn="tl">
                    <a:srgbClr val="000000">
                      <a:alpha val="43137"/>
                    </a:srgbClr>
                  </a:outerShdw>
                </a:effectLst>
              </a:rPr>
              <a:t> </a:t>
            </a:r>
            <a:r>
              <a:rPr lang="it-IT" b="1" dirty="0" err="1">
                <a:effectLst>
                  <a:outerShdw blurRad="38100" dist="38100" dir="2700000" algn="tl">
                    <a:srgbClr val="000000">
                      <a:alpha val="43137"/>
                    </a:srgbClr>
                  </a:outerShdw>
                </a:effectLst>
              </a:rPr>
              <a:t>schmidt</a:t>
            </a:r>
            <a:r>
              <a:rPr lang="it-IT" b="1" dirty="0">
                <a:effectLst>
                  <a:outerShdw blurRad="38100" dist="38100" dir="2700000" algn="tl">
                    <a:srgbClr val="000000">
                      <a:alpha val="43137"/>
                    </a:srgbClr>
                  </a:outerShdw>
                </a:effectLst>
              </a:rPr>
              <a:t> </a:t>
            </a:r>
            <a:r>
              <a:rPr lang="it-IT" b="1" dirty="0" err="1">
                <a:effectLst>
                  <a:outerShdw blurRad="38100" dist="38100" dir="2700000" algn="tl">
                    <a:srgbClr val="000000">
                      <a:alpha val="43137"/>
                    </a:srgbClr>
                  </a:outerShdw>
                </a:effectLst>
              </a:rPr>
              <a:t>changes</a:t>
            </a:r>
            <a:r>
              <a:rPr lang="it-IT" b="1" dirty="0">
                <a:effectLst>
                  <a:outerShdw blurRad="38100" dist="38100" dir="2700000" algn="tl">
                    <a:srgbClr val="000000">
                      <a:alpha val="43137"/>
                    </a:srgbClr>
                  </a:outerShdw>
                </a:effectLst>
              </a:rPr>
              <a:t> </a:t>
            </a:r>
            <a:r>
              <a:rPr lang="it-IT" b="1" dirty="0" err="1">
                <a:effectLst>
                  <a:outerShdw blurRad="38100" dist="38100" dir="2700000" algn="tl">
                    <a:srgbClr val="000000">
                      <a:alpha val="43137"/>
                    </a:srgbClr>
                  </a:outerShdw>
                </a:effectLst>
              </a:rPr>
              <a:t>his</a:t>
            </a:r>
            <a:r>
              <a:rPr lang="it-IT" b="1" dirty="0">
                <a:effectLst>
                  <a:outerShdw blurRad="38100" dist="38100" dir="2700000" algn="tl">
                    <a:srgbClr val="000000">
                      <a:alpha val="43137"/>
                    </a:srgbClr>
                  </a:outerShdw>
                </a:effectLst>
              </a:rPr>
              <a:t> mind…</a:t>
            </a:r>
          </a:p>
        </p:txBody>
      </p:sp>
      <p:sp>
        <p:nvSpPr>
          <p:cNvPr id="3" name="Segnaposto contenuto 2">
            <a:extLst>
              <a:ext uri="{FF2B5EF4-FFF2-40B4-BE49-F238E27FC236}">
                <a16:creationId xmlns:a16="http://schemas.microsoft.com/office/drawing/2014/main" id="{0030B925-B00C-4A06-9577-D277490020C2}"/>
              </a:ext>
            </a:extLst>
          </p:cNvPr>
          <p:cNvSpPr>
            <a:spLocks noGrp="1"/>
          </p:cNvSpPr>
          <p:nvPr>
            <p:ph idx="1"/>
          </p:nvPr>
        </p:nvSpPr>
        <p:spPr/>
        <p:txBody>
          <a:bodyPr>
            <a:normAutofit fontScale="92500"/>
          </a:bodyPr>
          <a:lstStyle/>
          <a:p>
            <a:pPr marL="0" indent="0" algn="ctr">
              <a:lnSpc>
                <a:spcPct val="107000"/>
              </a:lnSpc>
              <a:spcAft>
                <a:spcPts val="800"/>
              </a:spcAft>
              <a:buNone/>
            </a:pPr>
            <a:r>
              <a:rPr lang="en-US" sz="2800" b="1" i="1" dirty="0">
                <a:effectLst/>
                <a:latin typeface="DGMetaSerifScience"/>
                <a:ea typeface="Calibri" panose="020F0502020204030204" pitchFamily="34" charset="0"/>
                <a:cs typeface="DGMetaSerifScience"/>
              </a:rPr>
              <a:t>What exactly had induced Schmidt to become more involved in Jenkins’ initiative?</a:t>
            </a:r>
            <a:endParaRPr lang="it-IT" sz="2800" b="1" i="1"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sz="2400" dirty="0">
                <a:effectLst/>
                <a:latin typeface="DGMetaSerifScience"/>
                <a:ea typeface="Calibri" panose="020F0502020204030204" pitchFamily="34" charset="0"/>
                <a:cs typeface="DGMetaSerifScience"/>
              </a:rPr>
              <a:t>If one accepts Raymond Barre’s account, it was </a:t>
            </a:r>
            <a:r>
              <a:rPr lang="en-US" sz="2400" b="1" dirty="0">
                <a:effectLst/>
                <a:latin typeface="DGMetaSerifScience"/>
                <a:ea typeface="Calibri" panose="020F0502020204030204" pitchFamily="34" charset="0"/>
                <a:cs typeface="DGMetaSerifScience"/>
              </a:rPr>
              <a:t>the impression that the French stability course had born fruit</a:t>
            </a:r>
            <a:r>
              <a:rPr lang="en-US" sz="2400" dirty="0">
                <a:effectLst/>
                <a:latin typeface="DGMetaSerifScience"/>
                <a:ea typeface="Calibri" panose="020F0502020204030204" pitchFamily="34" charset="0"/>
                <a:cs typeface="DGMetaSerifScience"/>
              </a:rPr>
              <a:t>: The reduction of the budget deficit, a halving of the foreign-trade deficit, and a drop in the inflation rate all made France once again seem a reliable partner in constructing a monetary union.  </a:t>
            </a:r>
            <a:endParaRPr lang="it-IT" sz="2400" dirty="0">
              <a:effectLst/>
              <a:latin typeface="Calibri" panose="020F0502020204030204" pitchFamily="34" charset="0"/>
              <a:ea typeface="Calibri" panose="020F0502020204030204" pitchFamily="34" charset="0"/>
              <a:cs typeface="DGMetaSerifScience"/>
            </a:endParaRPr>
          </a:p>
          <a:p>
            <a:pPr algn="just">
              <a:lnSpc>
                <a:spcPct val="107000"/>
              </a:lnSpc>
              <a:spcAft>
                <a:spcPts val="800"/>
              </a:spcAft>
            </a:pPr>
            <a:r>
              <a:rPr lang="en-US" sz="2400" dirty="0">
                <a:effectLst/>
                <a:latin typeface="DGMetaSerifScience"/>
                <a:ea typeface="Calibri" panose="020F0502020204030204" pitchFamily="34" charset="0"/>
                <a:cs typeface="DGMetaSerifScience"/>
              </a:rPr>
              <a:t>More probable is that during February of 1978, </a:t>
            </a:r>
            <a:r>
              <a:rPr lang="en-US" sz="2400" b="1" dirty="0">
                <a:effectLst/>
                <a:latin typeface="DGMetaSerifScience"/>
                <a:ea typeface="Calibri" panose="020F0502020204030204" pitchFamily="34" charset="0"/>
                <a:cs typeface="DGMetaSerifScience"/>
              </a:rPr>
              <a:t>Schmidt became convinced that the ongoing weakness of the French economy also threatened its political stability and that Giscard was therefore in urgent need of West German help</a:t>
            </a:r>
            <a:r>
              <a:rPr lang="en-US" sz="2400" dirty="0">
                <a:effectLst/>
                <a:latin typeface="DGMetaSerifScience"/>
                <a:ea typeface="Calibri" panose="020F0502020204030204" pitchFamily="34" charset="0"/>
                <a:cs typeface="DGMetaSerifScience"/>
              </a:rPr>
              <a:t>. </a:t>
            </a:r>
            <a:endParaRPr lang="it-IT" sz="2400" dirty="0">
              <a:effectLst/>
              <a:latin typeface="Calibri" panose="020F0502020204030204" pitchFamily="34" charset="0"/>
              <a:ea typeface="Calibri" panose="020F0502020204030204" pitchFamily="34" charset="0"/>
              <a:cs typeface="DGMetaSerifScience"/>
            </a:endParaRPr>
          </a:p>
          <a:p>
            <a:pPr marL="0" indent="0">
              <a:buNone/>
            </a:pPr>
            <a:endParaRPr lang="it-IT" dirty="0"/>
          </a:p>
        </p:txBody>
      </p:sp>
    </p:spTree>
    <p:extLst>
      <p:ext uri="{BB962C8B-B14F-4D97-AF65-F5344CB8AC3E}">
        <p14:creationId xmlns:p14="http://schemas.microsoft.com/office/powerpoint/2010/main" val="4226759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232FE6-3231-41E5-849A-5BB7B887FE25}"/>
              </a:ext>
            </a:extLst>
          </p:cNvPr>
          <p:cNvSpPr>
            <a:spLocks noGrp="1"/>
          </p:cNvSpPr>
          <p:nvPr>
            <p:ph type="title"/>
          </p:nvPr>
        </p:nvSpPr>
        <p:spPr/>
        <p:txBody>
          <a:bodyPr>
            <a:normAutofit/>
          </a:bodyPr>
          <a:lstStyle/>
          <a:p>
            <a:pPr algn="ctr"/>
            <a:r>
              <a:rPr lang="it-IT" sz="4400" b="1" dirty="0">
                <a:effectLst>
                  <a:outerShdw blurRad="38100" dist="38100" dir="2700000" algn="tl">
                    <a:srgbClr val="000000">
                      <a:alpha val="43137"/>
                    </a:srgbClr>
                  </a:outerShdw>
                </a:effectLst>
              </a:rPr>
              <a:t>SCHMIDT TO JENKINS – 28 FEBRUARY 1978</a:t>
            </a:r>
          </a:p>
        </p:txBody>
      </p:sp>
      <p:sp>
        <p:nvSpPr>
          <p:cNvPr id="3" name="Segnaposto contenuto 2">
            <a:extLst>
              <a:ext uri="{FF2B5EF4-FFF2-40B4-BE49-F238E27FC236}">
                <a16:creationId xmlns:a16="http://schemas.microsoft.com/office/drawing/2014/main" id="{C1267AD8-858A-48B8-BCF1-81A252DE4BFF}"/>
              </a:ext>
            </a:extLst>
          </p:cNvPr>
          <p:cNvSpPr>
            <a:spLocks noGrp="1"/>
          </p:cNvSpPr>
          <p:nvPr>
            <p:ph idx="1"/>
          </p:nvPr>
        </p:nvSpPr>
        <p:spPr/>
        <p:txBody>
          <a:bodyPr>
            <a:normAutofit/>
          </a:bodyPr>
          <a:lstStyle/>
          <a:p>
            <a:pPr marL="0" indent="0" algn="ctr">
              <a:buNone/>
            </a:pPr>
            <a:endParaRPr lang="en-US" sz="4000" b="1" i="1" dirty="0">
              <a:effectLst/>
              <a:latin typeface="DGMetaSerifScience"/>
              <a:cs typeface="DGMetaSerifScience"/>
            </a:endParaRPr>
          </a:p>
          <a:p>
            <a:pPr marL="0" indent="0" algn="ctr">
              <a:buNone/>
            </a:pPr>
            <a:r>
              <a:rPr lang="en-US" sz="4000" b="1" i="1" dirty="0">
                <a:latin typeface="DGMetaSerifScience"/>
                <a:cs typeface="DGMetaSerifScience"/>
              </a:rPr>
              <a:t>“</a:t>
            </a:r>
            <a:r>
              <a:rPr lang="en-US" sz="4000" b="1" i="1" dirty="0">
                <a:effectLst/>
                <a:latin typeface="DGMetaSerifScience"/>
                <a:cs typeface="DGMetaSerifScience"/>
              </a:rPr>
              <a:t>I shall propose, in response to the dollar problem, a major step towards monetary union; to mobilize and put all our currency reserves into a common pool, […] and to form a European monetary bloc</a:t>
            </a:r>
            <a:r>
              <a:rPr lang="en-US" sz="4000" b="1" i="1" dirty="0">
                <a:effectLst/>
                <a:latin typeface="Calibri" panose="020F0502020204030204" pitchFamily="34" charset="0"/>
                <a:ea typeface="DGMetaSerifScience"/>
                <a:cs typeface="DGMetaSerifScience"/>
              </a:rPr>
              <a:t>”</a:t>
            </a:r>
            <a:endParaRPr lang="it-IT" sz="4000" b="1" i="1" dirty="0"/>
          </a:p>
        </p:txBody>
      </p:sp>
    </p:spTree>
    <p:extLst>
      <p:ext uri="{BB962C8B-B14F-4D97-AF65-F5344CB8AC3E}">
        <p14:creationId xmlns:p14="http://schemas.microsoft.com/office/powerpoint/2010/main" val="20687619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BB6E1B-14EA-4F83-9E85-F390FBDD3BED}"/>
              </a:ext>
            </a:extLst>
          </p:cNvPr>
          <p:cNvSpPr>
            <a:spLocks noGrp="1"/>
          </p:cNvSpPr>
          <p:nvPr>
            <p:ph type="title"/>
          </p:nvPr>
        </p:nvSpPr>
        <p:spPr/>
        <p:txBody>
          <a:bodyPr>
            <a:normAutofit/>
          </a:bodyPr>
          <a:lstStyle/>
          <a:p>
            <a:pPr algn="ctr"/>
            <a:r>
              <a:rPr lang="it-IT" sz="4800" b="1" dirty="0">
                <a:effectLst>
                  <a:outerShdw blurRad="38100" dist="38100" dir="2700000" algn="tl">
                    <a:srgbClr val="000000">
                      <a:alpha val="43137"/>
                    </a:srgbClr>
                  </a:outerShdw>
                </a:effectLst>
              </a:rPr>
              <a:t>PREVENT COMMON MARKET COLLAPSE</a:t>
            </a:r>
          </a:p>
        </p:txBody>
      </p:sp>
      <p:sp>
        <p:nvSpPr>
          <p:cNvPr id="3" name="Segnaposto contenuto 2">
            <a:extLst>
              <a:ext uri="{FF2B5EF4-FFF2-40B4-BE49-F238E27FC236}">
                <a16:creationId xmlns:a16="http://schemas.microsoft.com/office/drawing/2014/main" id="{5DA170EB-7B11-448E-B475-BFC89BF5760A}"/>
              </a:ext>
            </a:extLst>
          </p:cNvPr>
          <p:cNvSpPr>
            <a:spLocks noGrp="1"/>
          </p:cNvSpPr>
          <p:nvPr>
            <p:ph idx="1"/>
          </p:nvPr>
        </p:nvSpPr>
        <p:spPr/>
        <p:txBody>
          <a:bodyPr>
            <a:normAutofit/>
          </a:bodyPr>
          <a:lstStyle/>
          <a:p>
            <a:pPr marL="0" indent="0" algn="ctr">
              <a:buNone/>
            </a:pPr>
            <a:r>
              <a:rPr lang="it-IT" sz="3000" b="1" dirty="0"/>
              <a:t>TAKING RISKS TO FACE</a:t>
            </a:r>
          </a:p>
          <a:p>
            <a:pPr>
              <a:buFontTx/>
              <a:buChar char="-"/>
            </a:pPr>
            <a:r>
              <a:rPr lang="en-US" sz="2800" i="1" dirty="0">
                <a:effectLst/>
                <a:latin typeface="DGMetaSerifScience"/>
                <a:cs typeface="DGMetaSerifScience"/>
              </a:rPr>
              <a:t>dollar crisis, which was growing worse</a:t>
            </a:r>
          </a:p>
          <a:p>
            <a:pPr>
              <a:buFontTx/>
              <a:buChar char="-"/>
            </a:pPr>
            <a:r>
              <a:rPr lang="en-US" sz="2800" i="1" dirty="0">
                <a:effectLst/>
                <a:latin typeface="DGMetaSerifScience"/>
                <a:cs typeface="DGMetaSerifScience"/>
              </a:rPr>
              <a:t>confrontation between Europe and Japan</a:t>
            </a:r>
          </a:p>
          <a:p>
            <a:pPr>
              <a:buFontTx/>
              <a:buChar char="-"/>
            </a:pPr>
            <a:r>
              <a:rPr lang="en-US" sz="2800" i="1" dirty="0">
                <a:effectLst/>
                <a:latin typeface="DGMetaSerifScience"/>
                <a:cs typeface="DGMetaSerifScience"/>
              </a:rPr>
              <a:t>practical collapse of multinational trade negotiation </a:t>
            </a:r>
          </a:p>
          <a:p>
            <a:pPr>
              <a:buFontTx/>
              <a:buChar char="-"/>
            </a:pPr>
            <a:r>
              <a:rPr lang="en-US" sz="2800" i="1" dirty="0">
                <a:effectLst/>
                <a:latin typeface="DGMetaSerifScience"/>
                <a:cs typeface="DGMetaSerifScience"/>
              </a:rPr>
              <a:t>great weakness and uncertainty in France</a:t>
            </a:r>
          </a:p>
          <a:p>
            <a:pPr>
              <a:buFontTx/>
              <a:buChar char="-"/>
            </a:pPr>
            <a:r>
              <a:rPr lang="en-US" sz="2800" i="1" dirty="0">
                <a:effectLst/>
                <a:latin typeface="DGMetaSerifScience"/>
                <a:cs typeface="DGMetaSerifScience"/>
              </a:rPr>
              <a:t>deep hostility toward Carter, whose behavior over the dollar was intolerable</a:t>
            </a:r>
            <a:endParaRPr lang="it-IT" sz="2800" i="1" dirty="0"/>
          </a:p>
        </p:txBody>
      </p:sp>
    </p:spTree>
    <p:extLst>
      <p:ext uri="{BB962C8B-B14F-4D97-AF65-F5344CB8AC3E}">
        <p14:creationId xmlns:p14="http://schemas.microsoft.com/office/powerpoint/2010/main" val="1169690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egno">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otalTime>59</TotalTime>
  <Words>1855</Words>
  <Application>Microsoft Office PowerPoint</Application>
  <PresentationFormat>Widescreen</PresentationFormat>
  <Paragraphs>116</Paragraphs>
  <Slides>25</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25</vt:i4>
      </vt:variant>
    </vt:vector>
  </HeadingPairs>
  <TitlesOfParts>
    <vt:vector size="33" baseType="lpstr">
      <vt:lpstr>Calibri</vt:lpstr>
      <vt:lpstr>DGMetaSerifScience</vt:lpstr>
      <vt:lpstr>DGMetaSerifScience-Italic</vt:lpstr>
      <vt:lpstr>Rockwell</vt:lpstr>
      <vt:lpstr>Rockwell Condensed</vt:lpstr>
      <vt:lpstr>Rockwell Extra Bold</vt:lpstr>
      <vt:lpstr>Wingdings</vt:lpstr>
      <vt:lpstr>Legno</vt:lpstr>
      <vt:lpstr>LESSON 14</vt:lpstr>
      <vt:lpstr>1977: the commission relaunch</vt:lpstr>
      <vt:lpstr>27 OCTOBER 1977 – FIESOLE (FLORENCE)</vt:lpstr>
      <vt:lpstr>SKEPTICAL H. SCHMIDT</vt:lpstr>
      <vt:lpstr>V. GISCARD D’ESTAING VOLUNTARISM</vt:lpstr>
      <vt:lpstr>A GERMAN SNAKE?</vt:lpstr>
      <vt:lpstr>If schmidt changes his mind…</vt:lpstr>
      <vt:lpstr>SCHMIDT TO JENKINS – 28 FEBRUARY 1978</vt:lpstr>
      <vt:lpstr>PREVENT COMMON MARKET COLLAPSE</vt:lpstr>
      <vt:lpstr>FRANCO-GERMAN PAPER – JULY 1978</vt:lpstr>
      <vt:lpstr>FRANCO-GERMAN PAPER – JULY 1978</vt:lpstr>
      <vt:lpstr>BRITISH DECISION</vt:lpstr>
      <vt:lpstr>ITALIAN CASE</vt:lpstr>
      <vt:lpstr>EUROPEAN MONETARY SYSTEM</vt:lpstr>
      <vt:lpstr>13 DECEMBER 1978 – ITALIAN DECISION</vt:lpstr>
      <vt:lpstr>A MITTERRAND RISK: 1981-1983</vt:lpstr>
      <vt:lpstr>1983: risk to collapse</vt:lpstr>
      <vt:lpstr>OCTOBER 1982</vt:lpstr>
      <vt:lpstr>STUTTGART  17-19 JUNE 1983</vt:lpstr>
      <vt:lpstr>MITTERRAND IN 1983</vt:lpstr>
      <vt:lpstr>PROBLEM OR INJUSTICE?</vt:lpstr>
      <vt:lpstr>«I WANT MY MONEY BACK»</vt:lpstr>
      <vt:lpstr>FONTAINEBLEAU 25-26 JUNE 1984</vt:lpstr>
      <vt:lpstr>AFTER FONTAINEBLEAU</vt:lpstr>
      <vt:lpstr>VERDUN – 22 SEPTEMBER 1984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12</dc:title>
  <dc:creator>Michele Marchi</dc:creator>
  <cp:lastModifiedBy>Michele Marchi</cp:lastModifiedBy>
  <cp:revision>6</cp:revision>
  <dcterms:created xsi:type="dcterms:W3CDTF">2020-12-07T10:07:04Z</dcterms:created>
  <dcterms:modified xsi:type="dcterms:W3CDTF">2024-12-12T18:18:05Z</dcterms:modified>
</cp:coreProperties>
</file>