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3" r:id="rId11"/>
    <p:sldId id="265" r:id="rId12"/>
    <p:sldId id="266" r:id="rId13"/>
    <p:sldId id="267" r:id="rId14"/>
    <p:sldId id="268" r:id="rId15"/>
    <p:sldId id="269" r:id="rId16"/>
    <p:sldId id="270" r:id="rId17"/>
    <p:sldId id="274" r:id="rId18"/>
    <p:sldId id="275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12/1/2021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12/1/2021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12/1/2021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12/1/2021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12/1/2021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12/1/2021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8B4514-B63B-42D4-AD97-F13C18FB67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b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LESSON 13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EEE46F2-061C-476C-A3F0-A8FD3A7EAB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400" b="1" i="1" dirty="0" err="1"/>
              <a:t>Political</a:t>
            </a:r>
            <a:r>
              <a:rPr lang="it-IT" sz="2400" b="1" i="1" dirty="0"/>
              <a:t> History of </a:t>
            </a:r>
            <a:r>
              <a:rPr lang="it-IT" sz="2400" b="1" i="1" dirty="0" err="1"/>
              <a:t>European</a:t>
            </a:r>
            <a:r>
              <a:rPr lang="it-IT" sz="2400" b="1" i="1" dirty="0"/>
              <a:t> Integration</a:t>
            </a:r>
          </a:p>
        </p:txBody>
      </p:sp>
    </p:spTree>
    <p:extLst>
      <p:ext uri="{BB962C8B-B14F-4D97-AF65-F5344CB8AC3E}">
        <p14:creationId xmlns:p14="http://schemas.microsoft.com/office/powerpoint/2010/main" val="811095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0C8693A-B687-4F5E-B86B-B4F11D523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51084F9-D042-49BE-9E1A-43E583B98F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E65CA45-264D-4FD3-9249-3CB04EC97E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7B58214-716F-43B8-8272-85CE2B9AB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A5C070E-7DB1-4147-B6A8-D14B9C40E1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31070C9-36CD-4B65-8159-324995821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2BBF684-A7ED-40CA-A8FB-3949879C1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9803" y="808056"/>
            <a:ext cx="8608037" cy="1077229"/>
          </a:xfrm>
        </p:spPr>
        <p:txBody>
          <a:bodyPr>
            <a:normAutofit/>
          </a:bodyPr>
          <a:lstStyle/>
          <a:p>
            <a:pPr algn="l"/>
            <a:r>
              <a:rPr lang="it-IT" b="1" dirty="0"/>
              <a:t>KING JUAN CARLOS – 22 NOVEMBER 1975</a:t>
            </a:r>
            <a:endParaRPr lang="it-IT" b="1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D9B9798-14C0-4E43-9E26-DC07E4416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5805" y="2052116"/>
            <a:ext cx="2908167" cy="3997828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presented his monarchy like a model of parliamentary liberal monarchy but he had also insisted on the 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primacy of Europeanism and interpreter of the Spanish desire to join as soon as possible EEC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pic>
        <p:nvPicPr>
          <p:cNvPr id="5" name="Segnaposto contenuto 4" descr="Immagine che contiene persona, fotografia, inpiedi, persone&#10;&#10;Descrizione generata automaticamente">
            <a:extLst>
              <a:ext uri="{FF2B5EF4-FFF2-40B4-BE49-F238E27FC236}">
                <a16:creationId xmlns:a16="http://schemas.microsoft.com/office/drawing/2014/main" id="{113F9172-695A-4023-8087-96AFDB93FCD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809" r="-4" b="2078"/>
          <a:stretch/>
        </p:blipFill>
        <p:spPr>
          <a:xfrm>
            <a:off x="5432992" y="2348779"/>
            <a:ext cx="4818974" cy="3373468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9C35FB2-5194-4BE0-92D0-464E2B7116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316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 descr="Immagine che contiene persona, uomo, interni, tavolo&#10;&#10;Descrizione generata automaticamente">
            <a:extLst>
              <a:ext uri="{FF2B5EF4-FFF2-40B4-BE49-F238E27FC236}">
                <a16:creationId xmlns:a16="http://schemas.microsoft.com/office/drawing/2014/main" id="{CD252720-C2CF-40D0-AF11-AD109B9DB6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931" r="9091" b="22797"/>
          <a:stretch/>
        </p:blipFill>
        <p:spPr>
          <a:xfrm>
            <a:off x="20" y="227"/>
            <a:ext cx="12191675" cy="685800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6B055132-B06E-48D7-A3E1-4A6995ECF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4738" y="808056"/>
            <a:ext cx="2659944" cy="1225532"/>
          </a:xfrm>
        </p:spPr>
        <p:txBody>
          <a:bodyPr>
            <a:normAutofit/>
          </a:bodyPr>
          <a:lstStyle/>
          <a:p>
            <a:pPr algn="ctr"/>
            <a:r>
              <a:rPr lang="it-IT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ADOLFO SUAREZ</a:t>
            </a:r>
            <a:br>
              <a:rPr lang="it-IT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JUNE 1977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E2896AD-DE3C-4F91-8000-A91279009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281" y="2171700"/>
            <a:ext cx="2668401" cy="3878243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2800" b="1" dirty="0">
                <a:effectLst/>
                <a:latin typeface="DGMetaSerifScience"/>
                <a:cs typeface="DGMetaSerifScience"/>
              </a:rPr>
              <a:t>European accession as a badge for democracy</a:t>
            </a:r>
          </a:p>
          <a:p>
            <a:pPr algn="ctr"/>
            <a:r>
              <a:rPr lang="en-US" sz="2800" b="1" dirty="0">
                <a:latin typeface="DGMetaSerifScience"/>
              </a:rPr>
              <a:t>European accession as the last break with Francoism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42570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474B30-27DC-4EDC-9E95-66C588DE8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AGRICULTURAL PROBLEMS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5D66EFB-EE7E-4A7F-92AB-356756C5CA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b="1" u="sng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With Spanish application, the problem of Southern European competition in the fruit, vegetable, and wine industries</a:t>
            </a:r>
            <a:endParaRPr lang="it-IT" sz="1800" b="1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DGMetaSerifScience"/>
              <a:buChar char="-"/>
            </a:pPr>
            <a:r>
              <a:rPr lang="en-US" sz="18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The </a:t>
            </a:r>
            <a:r>
              <a:rPr lang="en-US" sz="1800" b="1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producers in the French southwest and Languedoc feared being literally overrun by competition from low-wage countries that also enjoyed climate advantages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DGMetaSerifScience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DGMetaSerifScience"/>
              <a:buChar char="-"/>
            </a:pPr>
            <a:r>
              <a:rPr lang="en-US" sz="18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The </a:t>
            </a:r>
            <a:r>
              <a:rPr lang="en-US" sz="1800" b="1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opposition in Italy</a:t>
            </a:r>
            <a:r>
              <a:rPr lang="en-US" sz="18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 was strong too, and Greek voices joined in from 1981 on. 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DGMetaSerifScience"/>
            </a:endParaRPr>
          </a:p>
          <a:p>
            <a:r>
              <a:rPr lang="en-US" sz="1800" dirty="0">
                <a:effectLst/>
                <a:latin typeface="DGMetaSerifScience"/>
                <a:cs typeface="DGMetaSerifScience"/>
              </a:rPr>
              <a:t>The </a:t>
            </a:r>
            <a:r>
              <a:rPr lang="en-US" sz="1800" b="1" dirty="0">
                <a:effectLst/>
                <a:latin typeface="DGMetaSerifScience"/>
                <a:cs typeface="DGMetaSerifScience"/>
              </a:rPr>
              <a:t>solidarity among democrats</a:t>
            </a:r>
            <a:r>
              <a:rPr lang="en-US" sz="1800" dirty="0">
                <a:effectLst/>
                <a:latin typeface="DGMetaSerifScience"/>
                <a:cs typeface="DGMetaSerifScience"/>
              </a:rPr>
              <a:t> had its limits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46964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9523685-C713-4605-BD1C-3B53833D8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GISCARD AND MITTERRAND VETOS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A6A343-7544-43F3-B088-D74316D43E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effectLst/>
                <a:latin typeface="DGMetaSerifScience"/>
                <a:cs typeface="DGMetaSerifScience"/>
              </a:rPr>
              <a:t>On </a:t>
            </a:r>
            <a:r>
              <a:rPr lang="en-US" sz="1800" b="1" dirty="0">
                <a:effectLst/>
                <a:latin typeface="DGMetaSerifScience"/>
                <a:cs typeface="DGMetaSerifScience"/>
              </a:rPr>
              <a:t>19 December 1978 </a:t>
            </a:r>
            <a:r>
              <a:rPr lang="en-US" sz="1800" dirty="0">
                <a:effectLst/>
                <a:latin typeface="DGMetaSerifScience"/>
                <a:cs typeface="DGMetaSerifScience"/>
              </a:rPr>
              <a:t>Council of Ministers gave the green light for the opening of negotiations</a:t>
            </a:r>
          </a:p>
          <a:p>
            <a:r>
              <a:rPr lang="en-US" sz="1800" dirty="0">
                <a:latin typeface="DGMetaSerifScience"/>
                <a:cs typeface="DGMetaSerifScience"/>
              </a:rPr>
              <a:t>I</a:t>
            </a:r>
            <a:r>
              <a:rPr lang="en-US" sz="1800" dirty="0">
                <a:effectLst/>
                <a:latin typeface="DGMetaSerifScience"/>
                <a:cs typeface="DGMetaSerifScience"/>
              </a:rPr>
              <a:t>n July of 1980, </a:t>
            </a:r>
            <a:r>
              <a:rPr lang="en-US" sz="1800" b="1" dirty="0">
                <a:effectLst/>
                <a:latin typeface="DGMetaSerifScience"/>
                <a:cs typeface="DGMetaSerifScience"/>
              </a:rPr>
              <a:t>talks were put on ice</a:t>
            </a:r>
            <a:r>
              <a:rPr lang="en-US" sz="1800" dirty="0">
                <a:effectLst/>
                <a:latin typeface="DGMetaSerifScience"/>
                <a:cs typeface="DGMetaSerifScience"/>
              </a:rPr>
              <a:t> because </a:t>
            </a:r>
            <a:r>
              <a:rPr lang="en-US" sz="1800" b="1" dirty="0">
                <a:effectLst/>
                <a:latin typeface="DGMetaSerifScience"/>
                <a:cs typeface="DGMetaSerifScience"/>
              </a:rPr>
              <a:t>Giscard d’Estaing insisted that an understanding on reform of the Common Agricultural Policy and an increase in the Community budget had to be reached first</a:t>
            </a:r>
            <a:r>
              <a:rPr lang="en-US" sz="1800" dirty="0">
                <a:effectLst/>
                <a:latin typeface="DGMetaSerifScience"/>
                <a:cs typeface="DGMetaSerifScience"/>
              </a:rPr>
              <a:t> </a:t>
            </a:r>
          </a:p>
          <a:p>
            <a:r>
              <a:rPr lang="en-US" sz="1800" b="1" dirty="0">
                <a:effectLst/>
                <a:latin typeface="DGMetaSerifScience"/>
                <a:cs typeface="DGMetaSerifScience"/>
              </a:rPr>
              <a:t>Mitterrand insisted once again </a:t>
            </a:r>
            <a:r>
              <a:rPr lang="en-US" sz="1800" dirty="0">
                <a:effectLst/>
                <a:latin typeface="DGMetaSerifScience"/>
                <a:cs typeface="DGMetaSerifScience"/>
              </a:rPr>
              <a:t>on a comprehensive solution to all questions associated with expansion. Paris regarded expansion of spending on the Common Agricultural Policy to be the solution to the problem of Iberian competition: </a:t>
            </a:r>
            <a:r>
              <a:rPr lang="en-US" sz="1800" b="1" dirty="0">
                <a:effectLst/>
                <a:latin typeface="DGMetaSerifScience"/>
                <a:cs typeface="DGMetaSerifScience"/>
              </a:rPr>
              <a:t>neither Bonn nor London was prepared to accept that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77296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3885F13-793A-495D-BA2B-0F4570AD11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752DAF3-DBE0-46F2-98F0-8413B04222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C958BEF-C417-4034-A07A-4FC9FD9467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FD1765F-44EA-48C7-8AB7-1ED4F6FBC9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FF7857D-E98E-495B-B8A4-3FC6B1D4C4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DBA3E57-5CD6-4B46-9194-26E82DA384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58DCF20-D138-4E47-ABFD-45BF0BFDA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7850" y="808056"/>
            <a:ext cx="4384865" cy="1077229"/>
          </a:xfrm>
        </p:spPr>
        <p:txBody>
          <a:bodyPr>
            <a:normAutofit/>
          </a:bodyPr>
          <a:lstStyle/>
          <a:p>
            <a:pPr algn="ctr"/>
            <a:r>
              <a:rPr lang="it-IT" b="1" dirty="0"/>
              <a:t>FELIPE GONZALEZ</a:t>
            </a:r>
            <a:br>
              <a:rPr lang="it-IT" b="1" dirty="0"/>
            </a:br>
            <a:r>
              <a:rPr lang="it-IT" b="1" dirty="0"/>
              <a:t>1982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286F702-2C74-420C-9692-7ED32BB91B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7850" y="2052116"/>
            <a:ext cx="4384865" cy="3997828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800" b="1" dirty="0">
                <a:latin typeface="DGMetaSerifScience"/>
                <a:ea typeface="Calibri" panose="020F0502020204030204" pitchFamily="34" charset="0"/>
                <a:cs typeface="DGMetaSerifScience"/>
              </a:rPr>
              <a:t>E</a:t>
            </a:r>
            <a:r>
              <a:rPr lang="en-US" sz="1800" b="1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lections of 2 December 1982</a:t>
            </a:r>
            <a:r>
              <a:rPr lang="en-US" sz="18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, increased the moral pressure on Paris and  Bonn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At the Stuttgart meeting of the Council on 18 and 19 June 1983, a reform of the Common Agricultural Policy was approved that led to the passage of a market for fruit, vegetables, and olive oil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Helmut Kohl agreed in principle to a hike in the percentage of the value-added tax received by the Community, a source that in the meantime had grown to more than half of its total revenue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800" b="1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Council meeting in Fontainebleau on 25 and 26 June 1984</a:t>
            </a:r>
            <a:r>
              <a:rPr lang="en-US" sz="18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, an increase in the value-added tax percentage from 1.0 to 1.4 percent was agreed upon. In return, Mitterrand gave his approval to a definitive roadmap for entry negotiations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dirty="0"/>
          </a:p>
        </p:txBody>
      </p:sp>
      <p:pic>
        <p:nvPicPr>
          <p:cNvPr id="5" name="Segnaposto contenuto 4" descr="Immagine che contiene persona, uomo, esterni, tenendo&#10;&#10;Descrizione generata automaticamente">
            <a:extLst>
              <a:ext uri="{FF2B5EF4-FFF2-40B4-BE49-F238E27FC236}">
                <a16:creationId xmlns:a16="http://schemas.microsoft.com/office/drawing/2014/main" id="{3A9ECBEF-2BAE-493E-B2AB-B352CD4A0F4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938" r="4583" b="1"/>
          <a:stretch/>
        </p:blipFill>
        <p:spPr>
          <a:xfrm>
            <a:off x="7311864" y="647190"/>
            <a:ext cx="3434521" cy="5564283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A77E94FA-15D7-48DE-9ADF-C2B27A6637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328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F05F2C-7DE5-4021-849C-24841384A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JANUARY 1986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8ECC45-7CC8-42A7-9F2C-D2FA21D252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latin typeface="DGMetaSerifScience"/>
                <a:cs typeface="DGMetaSerifScience"/>
              </a:rPr>
              <a:t>S</a:t>
            </a:r>
            <a:r>
              <a:rPr lang="en-US" sz="1800" dirty="0">
                <a:effectLst/>
                <a:latin typeface="DGMetaSerifScience"/>
                <a:cs typeface="DGMetaSerifScience"/>
              </a:rPr>
              <a:t>even-year transition period for Spain and ten for Portugal</a:t>
            </a:r>
          </a:p>
          <a:p>
            <a:r>
              <a:rPr lang="en-US" sz="1800" dirty="0">
                <a:effectLst/>
                <a:latin typeface="DGMetaSerifScience"/>
                <a:cs typeface="DGMetaSerifScience"/>
              </a:rPr>
              <a:t>For the Spanish steel industry, Spanish fruit, and olive oil, transition periods of up to seven additional years were agreed upon</a:t>
            </a:r>
          </a:p>
          <a:p>
            <a:r>
              <a:rPr lang="en-US" sz="1800" dirty="0">
                <a:effectLst/>
                <a:latin typeface="DGMetaSerifScience"/>
                <a:cs typeface="DGMetaSerifScience"/>
              </a:rPr>
              <a:t>Access by the significant Spanish fishing fleet to territorial waters of other members was even quantitatively limited for a period of seventy years </a:t>
            </a:r>
          </a:p>
          <a:p>
            <a:r>
              <a:rPr lang="en-US" sz="1800" dirty="0">
                <a:effectLst/>
                <a:latin typeface="DGMetaSerifScience"/>
                <a:cs typeface="DGMetaSerifScience"/>
              </a:rPr>
              <a:t>The escudo and peseta were incorporated into the basket of currencies for calculating the ECU, but participation in the exchange-rate mechanism of the European Monetary Union was deferred until a later date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442259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DA948E-1BFC-4C7C-8F2B-3F8D43FFD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EEC AS A «CIVILIAN POWER»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1CFFF94-021D-4924-9FE2-3FD1610998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latin typeface="DGMetaSerifScience"/>
                <a:cs typeface="DGMetaSerifScience"/>
              </a:rPr>
              <a:t>T</a:t>
            </a:r>
            <a:r>
              <a:rPr lang="en-US" dirty="0">
                <a:effectLst/>
                <a:latin typeface="DGMetaSerifScience"/>
                <a:cs typeface="DGMetaSerifScience"/>
              </a:rPr>
              <a:t>he experience of the stabilization of the southern European democracies strengthened the awareness that the European Community was </a:t>
            </a:r>
            <a:r>
              <a:rPr lang="en-US" b="1" dirty="0">
                <a:effectLst/>
                <a:latin typeface="DGMetaSerifScience"/>
                <a:cs typeface="DGMetaSerifScience"/>
              </a:rPr>
              <a:t>more than an association devoted to economic benefit</a:t>
            </a:r>
            <a:endParaRPr lang="en-US" b="1" dirty="0">
              <a:latin typeface="DGMetaSerifScience"/>
              <a:cs typeface="DGMetaSerifScience"/>
            </a:endParaRPr>
          </a:p>
          <a:p>
            <a:pPr algn="just"/>
            <a:r>
              <a:rPr lang="en-US" dirty="0">
                <a:latin typeface="DGMetaSerifScience"/>
                <a:cs typeface="DGMetaSerifScience"/>
              </a:rPr>
              <a:t>P</a:t>
            </a:r>
            <a:r>
              <a:rPr lang="en-US" dirty="0">
                <a:effectLst/>
                <a:latin typeface="DGMetaSerifScience"/>
                <a:cs typeface="DGMetaSerifScience"/>
              </a:rPr>
              <a:t>erception of the European Community as an </a:t>
            </a:r>
            <a:r>
              <a:rPr lang="en-US" b="1" dirty="0">
                <a:effectLst/>
                <a:latin typeface="DGMetaSerifScience"/>
                <a:cs typeface="DGMetaSerifScience"/>
              </a:rPr>
              <a:t>international actor </a:t>
            </a:r>
            <a:r>
              <a:rPr lang="en-US" b="1" dirty="0">
                <a:latin typeface="DGMetaSerifScience"/>
                <a:cs typeface="DGMetaSerifScience"/>
              </a:rPr>
              <a:t>that</a:t>
            </a:r>
            <a:r>
              <a:rPr lang="en-US" dirty="0">
                <a:effectLst/>
                <a:latin typeface="DGMetaSerifScience"/>
                <a:cs typeface="DGMetaSerifScience"/>
              </a:rPr>
              <a:t> did not use </a:t>
            </a:r>
            <a:r>
              <a:rPr lang="en-US" b="1" dirty="0">
                <a:effectLst/>
                <a:latin typeface="DGMetaSerifScience"/>
                <a:cs typeface="DGMetaSerifScience"/>
              </a:rPr>
              <a:t>military instruments </a:t>
            </a:r>
            <a:r>
              <a:rPr lang="en-US" dirty="0">
                <a:effectLst/>
                <a:latin typeface="DGMetaSerifScience"/>
                <a:cs typeface="DGMetaSerifScience"/>
              </a:rPr>
              <a:t>but rather thanks to the combination of an attractive civilization and targeted employment of its </a:t>
            </a:r>
            <a:r>
              <a:rPr lang="en-US" b="1" dirty="0">
                <a:effectLst/>
                <a:latin typeface="DGMetaSerifScience"/>
                <a:cs typeface="DGMetaSerifScience"/>
              </a:rPr>
              <a:t>economic means. IDEA OF CIVILIAN POWER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264640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748C51E-FE84-40DF-9F83-396B76DE6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PORTUGUESE AND SPANISH DIFFICULT ROAD TO EEC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502524E-B597-4EAB-86CE-10C0153F2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25 April 1974 </a:t>
            </a:r>
            <a:r>
              <a:rPr lang="it-IT" dirty="0" err="1"/>
              <a:t>Carnation</a:t>
            </a:r>
            <a:r>
              <a:rPr lang="it-IT" dirty="0"/>
              <a:t> </a:t>
            </a:r>
            <a:r>
              <a:rPr lang="it-IT" dirty="0" err="1"/>
              <a:t>Revolution</a:t>
            </a:r>
            <a:endParaRPr lang="it-IT" dirty="0"/>
          </a:p>
          <a:p>
            <a:r>
              <a:rPr lang="it-IT" dirty="0"/>
              <a:t>25 April 1975 </a:t>
            </a:r>
            <a:r>
              <a:rPr lang="it-IT" dirty="0" err="1"/>
              <a:t>Elections</a:t>
            </a:r>
            <a:r>
              <a:rPr lang="it-IT" dirty="0"/>
              <a:t> for </a:t>
            </a:r>
            <a:r>
              <a:rPr lang="it-IT" dirty="0" err="1"/>
              <a:t>Constitutional</a:t>
            </a:r>
            <a:r>
              <a:rPr lang="it-IT" dirty="0"/>
              <a:t> Assembly</a:t>
            </a:r>
          </a:p>
          <a:p>
            <a:r>
              <a:rPr lang="it-IT" dirty="0"/>
              <a:t>2 April 1976 New </a:t>
            </a:r>
            <a:r>
              <a:rPr lang="it-IT" dirty="0" err="1"/>
              <a:t>Constitution</a:t>
            </a:r>
            <a:endParaRPr lang="it-IT" dirty="0"/>
          </a:p>
          <a:p>
            <a:r>
              <a:rPr lang="it-IT" dirty="0"/>
              <a:t>25 April 1976 </a:t>
            </a:r>
            <a:r>
              <a:rPr lang="it-IT" dirty="0" err="1"/>
              <a:t>Parliamentary</a:t>
            </a:r>
            <a:r>
              <a:rPr lang="it-IT" dirty="0"/>
              <a:t> </a:t>
            </a:r>
            <a:r>
              <a:rPr lang="it-IT" dirty="0" err="1"/>
              <a:t>Elections</a:t>
            </a:r>
            <a:r>
              <a:rPr lang="it-IT" dirty="0"/>
              <a:t> (Soares </a:t>
            </a:r>
            <a:r>
              <a:rPr lang="it-IT" dirty="0" err="1"/>
              <a:t>as</a:t>
            </a:r>
            <a:r>
              <a:rPr lang="it-IT" dirty="0"/>
              <a:t> Prime </a:t>
            </a:r>
            <a:r>
              <a:rPr lang="it-IT" dirty="0" err="1"/>
              <a:t>Minister</a:t>
            </a:r>
            <a:r>
              <a:rPr lang="it-IT" dirty="0"/>
              <a:t>)</a:t>
            </a:r>
          </a:p>
          <a:p>
            <a:r>
              <a:rPr lang="it-IT" dirty="0"/>
              <a:t>28 March 1977 Portugal </a:t>
            </a:r>
            <a:r>
              <a:rPr lang="it-IT" dirty="0" err="1"/>
              <a:t>Official</a:t>
            </a:r>
            <a:r>
              <a:rPr lang="it-IT" dirty="0"/>
              <a:t> Application</a:t>
            </a:r>
          </a:p>
          <a:p>
            <a:r>
              <a:rPr lang="it-IT" dirty="0" err="1"/>
              <a:t>May</a:t>
            </a:r>
            <a:r>
              <a:rPr lang="it-IT" dirty="0"/>
              <a:t> 1978 Ok for </a:t>
            </a:r>
            <a:r>
              <a:rPr lang="it-IT" dirty="0" err="1"/>
              <a:t>Official</a:t>
            </a:r>
            <a:r>
              <a:rPr lang="it-IT" dirty="0"/>
              <a:t> Application </a:t>
            </a:r>
          </a:p>
        </p:txBody>
      </p:sp>
    </p:spTree>
    <p:extLst>
      <p:ext uri="{BB962C8B-B14F-4D97-AF65-F5344CB8AC3E}">
        <p14:creationId xmlns:p14="http://schemas.microsoft.com/office/powerpoint/2010/main" val="28675927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5CFD1B5-CB89-4A78-98D4-3B1D3FD70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PORTUGUESE AND SPANISH DIFFICULT ROAD TO EEC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87BCAA5-CADE-4F56-954A-2CE38C945F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/>
              <a:t>22 November 1975 King Juan Carlos I</a:t>
            </a:r>
          </a:p>
          <a:p>
            <a:r>
              <a:rPr lang="it-IT" dirty="0"/>
              <a:t>8 </a:t>
            </a:r>
            <a:r>
              <a:rPr lang="it-IT" dirty="0" err="1"/>
              <a:t>July</a:t>
            </a:r>
            <a:r>
              <a:rPr lang="it-IT" dirty="0"/>
              <a:t> 1976 Adolfo Suarez Government</a:t>
            </a:r>
          </a:p>
          <a:p>
            <a:r>
              <a:rPr lang="it-IT" dirty="0"/>
              <a:t>20 November 1976 </a:t>
            </a:r>
            <a:r>
              <a:rPr lang="it-IT" dirty="0" err="1"/>
              <a:t>Law</a:t>
            </a:r>
            <a:r>
              <a:rPr lang="it-IT" dirty="0"/>
              <a:t> For </a:t>
            </a:r>
            <a:r>
              <a:rPr lang="it-IT" dirty="0" err="1"/>
              <a:t>Political</a:t>
            </a:r>
            <a:r>
              <a:rPr lang="it-IT" dirty="0"/>
              <a:t> </a:t>
            </a:r>
            <a:r>
              <a:rPr lang="it-IT" dirty="0" err="1"/>
              <a:t>Reform</a:t>
            </a:r>
            <a:endParaRPr lang="it-IT" dirty="0"/>
          </a:p>
          <a:p>
            <a:r>
              <a:rPr lang="it-IT" dirty="0"/>
              <a:t>15 </a:t>
            </a:r>
            <a:r>
              <a:rPr lang="it-IT" dirty="0" err="1"/>
              <a:t>December</a:t>
            </a:r>
            <a:r>
              <a:rPr lang="it-IT" dirty="0"/>
              <a:t> 1976 Referendum on the </a:t>
            </a:r>
            <a:r>
              <a:rPr lang="it-IT" dirty="0" err="1"/>
              <a:t>Law</a:t>
            </a:r>
            <a:endParaRPr lang="it-IT" dirty="0"/>
          </a:p>
          <a:p>
            <a:r>
              <a:rPr lang="it-IT" dirty="0"/>
              <a:t>15 </a:t>
            </a:r>
            <a:r>
              <a:rPr lang="it-IT" dirty="0" err="1"/>
              <a:t>June</a:t>
            </a:r>
            <a:r>
              <a:rPr lang="it-IT" dirty="0"/>
              <a:t> 1977 Union of </a:t>
            </a:r>
            <a:r>
              <a:rPr lang="it-IT" dirty="0" err="1"/>
              <a:t>Democratic</a:t>
            </a:r>
            <a:r>
              <a:rPr lang="it-IT" dirty="0"/>
              <a:t> Center </a:t>
            </a:r>
            <a:r>
              <a:rPr lang="it-IT" dirty="0" err="1"/>
              <a:t>won</a:t>
            </a:r>
            <a:r>
              <a:rPr lang="it-IT" dirty="0"/>
              <a:t> </a:t>
            </a:r>
            <a:r>
              <a:rPr lang="it-IT" dirty="0" err="1"/>
              <a:t>Elections</a:t>
            </a:r>
            <a:endParaRPr lang="it-IT" dirty="0"/>
          </a:p>
          <a:p>
            <a:r>
              <a:rPr lang="it-IT" dirty="0"/>
              <a:t>27 </a:t>
            </a:r>
            <a:r>
              <a:rPr lang="it-IT" dirty="0" err="1"/>
              <a:t>July</a:t>
            </a:r>
            <a:r>
              <a:rPr lang="it-IT" dirty="0"/>
              <a:t> 1977 Spanish </a:t>
            </a:r>
            <a:r>
              <a:rPr lang="it-IT" dirty="0" err="1"/>
              <a:t>Official</a:t>
            </a:r>
            <a:r>
              <a:rPr lang="it-IT" dirty="0"/>
              <a:t> Application</a:t>
            </a:r>
          </a:p>
          <a:p>
            <a:r>
              <a:rPr lang="it-IT" dirty="0"/>
              <a:t>31 </a:t>
            </a:r>
            <a:r>
              <a:rPr lang="it-IT" dirty="0" err="1"/>
              <a:t>October</a:t>
            </a:r>
            <a:r>
              <a:rPr lang="it-IT" dirty="0"/>
              <a:t> 1978 New </a:t>
            </a:r>
            <a:r>
              <a:rPr lang="it-IT" dirty="0" err="1"/>
              <a:t>Democratic</a:t>
            </a:r>
            <a:r>
              <a:rPr lang="it-IT" dirty="0"/>
              <a:t> </a:t>
            </a:r>
            <a:r>
              <a:rPr lang="it-IT" dirty="0" err="1"/>
              <a:t>Constitution</a:t>
            </a:r>
            <a:endParaRPr lang="it-IT" dirty="0"/>
          </a:p>
          <a:p>
            <a:r>
              <a:rPr lang="it-IT" dirty="0"/>
              <a:t>6 </a:t>
            </a:r>
            <a:r>
              <a:rPr lang="it-IT" dirty="0" err="1"/>
              <a:t>December</a:t>
            </a:r>
            <a:r>
              <a:rPr lang="it-IT" dirty="0"/>
              <a:t> 1978 Referendum on the new </a:t>
            </a:r>
            <a:r>
              <a:rPr lang="it-IT" dirty="0" err="1"/>
              <a:t>Constitution</a:t>
            </a:r>
            <a:endParaRPr lang="it-IT" dirty="0"/>
          </a:p>
          <a:p>
            <a:r>
              <a:rPr lang="it-IT" dirty="0"/>
              <a:t>19 </a:t>
            </a:r>
            <a:r>
              <a:rPr lang="it-IT" dirty="0" err="1"/>
              <a:t>December</a:t>
            </a:r>
            <a:r>
              <a:rPr lang="it-IT" dirty="0"/>
              <a:t> 1978 Ok for Application </a:t>
            </a:r>
          </a:p>
        </p:txBody>
      </p:sp>
    </p:spTree>
    <p:extLst>
      <p:ext uri="{BB962C8B-B14F-4D97-AF65-F5344CB8AC3E}">
        <p14:creationId xmlns:p14="http://schemas.microsoft.com/office/powerpoint/2010/main" val="46795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47574D-BDF1-48C8-B885-46B66A6BF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SOUTHERN EUROPE: END OF DICTATORSHIPS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732F273-526F-4CB6-9BB3-2CE719C59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In April of 1974</a:t>
            </a:r>
            <a:r>
              <a:rPr lang="en-US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, officers belonging to a “Movement of the Armed Forces”: coup against the Salazar-Caetano regime in Portugal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In Greece in July</a:t>
            </a:r>
            <a:r>
              <a:rPr lang="en-US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 1974, the Regime of the Colonels collapsed; a provisional government under an earlier conservative prime minister, Constantine Karamanlis, worked to establish a new constitution</a:t>
            </a:r>
            <a:endParaRPr lang="it-IT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In November of 1975</a:t>
            </a:r>
            <a:r>
              <a:rPr lang="en-US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, Spain’s long-time dictator Francisco Franco died. Juan Carlos I was proclaimed king; he moderated a process of liberalization and democratization that led to the establishment of a constitutional monarchy by the end of 1978</a:t>
            </a:r>
            <a:endParaRPr lang="it-IT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5704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2032A9-864F-4004-B07E-006F931E1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KARAMANLIS PROGRAM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021FBE4-01FB-4D71-9829-43E87FE8C1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dirty="0">
                <a:effectLst/>
                <a:latin typeface="DGMetaSerifScience"/>
                <a:cs typeface="DGMetaSerifScience"/>
              </a:rPr>
              <a:t>Karamanlis insisted on </a:t>
            </a:r>
            <a:r>
              <a:rPr lang="en-US" sz="2400" b="1" dirty="0">
                <a:effectLst/>
                <a:latin typeface="DGMetaSerifScience"/>
                <a:cs typeface="DGMetaSerifScience"/>
              </a:rPr>
              <a:t>immediate full membership</a:t>
            </a:r>
            <a:r>
              <a:rPr lang="en-US" sz="2400" dirty="0">
                <a:effectLst/>
                <a:latin typeface="DGMetaSerifScience"/>
                <a:cs typeface="DGMetaSerifScience"/>
              </a:rPr>
              <a:t>. Only in this way did it seem possible</a:t>
            </a:r>
            <a:r>
              <a:rPr lang="en-US" sz="2400" b="1" dirty="0">
                <a:effectLst/>
                <a:latin typeface="DGMetaSerifScience"/>
                <a:cs typeface="DGMetaSerifScience"/>
              </a:rPr>
              <a:t> to hold</a:t>
            </a:r>
            <a:r>
              <a:rPr lang="en-US" sz="2400" dirty="0">
                <a:effectLst/>
                <a:latin typeface="DGMetaSerifScience"/>
                <a:cs typeface="DGMetaSerifScience"/>
              </a:rPr>
              <a:t> </a:t>
            </a:r>
            <a:r>
              <a:rPr lang="en-US" sz="2400" b="1" dirty="0">
                <a:effectLst/>
                <a:latin typeface="DGMetaSerifScience"/>
                <a:cs typeface="DGMetaSerifScience"/>
              </a:rPr>
              <a:t>Greece on a fundamentally Western course </a:t>
            </a:r>
          </a:p>
          <a:p>
            <a:pPr algn="just"/>
            <a:r>
              <a:rPr lang="en-US" sz="2400" b="1" dirty="0">
                <a:latin typeface="DGMetaSerifScience"/>
                <a:cs typeface="DGMetaSerifScience"/>
              </a:rPr>
              <a:t>Backed by France</a:t>
            </a:r>
          </a:p>
          <a:p>
            <a:pPr algn="just"/>
            <a:r>
              <a:rPr lang="en-US" sz="24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Karamanlis </a:t>
            </a:r>
            <a:r>
              <a:rPr lang="en-US" sz="2400" dirty="0" err="1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publically</a:t>
            </a:r>
            <a:r>
              <a:rPr lang="en-US" sz="24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 announced his  intention on </a:t>
            </a:r>
            <a:r>
              <a:rPr lang="en-US" sz="2400" b="1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12 June 1975, one day after the new constitution of Greece had</a:t>
            </a:r>
            <a:r>
              <a:rPr lang="en-US" sz="24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 </a:t>
            </a:r>
            <a:r>
              <a:rPr lang="en-US" sz="2400" b="1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come into effect</a:t>
            </a:r>
            <a:endParaRPr lang="it-IT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b="1" dirty="0">
              <a:latin typeface="DGMetaSerifScience"/>
              <a:cs typeface="DGMetaSerifScience"/>
            </a:endParaRPr>
          </a:p>
        </p:txBody>
      </p:sp>
    </p:spTree>
    <p:extLst>
      <p:ext uri="{BB962C8B-B14F-4D97-AF65-F5344CB8AC3E}">
        <p14:creationId xmlns:p14="http://schemas.microsoft.com/office/powerpoint/2010/main" val="3119605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982B28-95A6-4BF1-A975-EB3E6B2DA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WORRIES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8F4D55E-0899-4BE3-9B31-B5EFEDDF73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 algn="just">
              <a:lnSpc>
                <a:spcPct val="107000"/>
              </a:lnSpc>
              <a:buFont typeface="DGMetaSerifScience"/>
              <a:buChar char="-"/>
            </a:pPr>
            <a:r>
              <a:rPr lang="en-US" sz="2400" b="1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In London</a:t>
            </a:r>
            <a:r>
              <a:rPr lang="en-US" sz="24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, there were reservations about challenging the American role in the eastern Mediterranean. Above all, however, there were concerns about problems arising in relations with Turkey </a:t>
            </a:r>
          </a:p>
          <a:p>
            <a:pPr marL="342900" lvl="0" indent="-342900" algn="just">
              <a:lnSpc>
                <a:spcPct val="107000"/>
              </a:lnSpc>
              <a:buFont typeface="DGMetaSerifScience"/>
              <a:buChar char="-"/>
            </a:pPr>
            <a:r>
              <a:rPr lang="en-US" sz="2400" b="1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In Rome</a:t>
            </a:r>
            <a:r>
              <a:rPr lang="en-US" sz="24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, there were mainly fears of future </a:t>
            </a:r>
            <a:r>
              <a:rPr lang="en-US" sz="2400" b="1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competition from cheap Greek fruit growers and vintners</a:t>
            </a:r>
            <a:endParaRPr lang="it-IT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DGMetaSerifScience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DGMetaSerifScience"/>
              <a:buChar char="-"/>
            </a:pPr>
            <a:r>
              <a:rPr lang="en-US" sz="2400" b="1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In Bonn,</a:t>
            </a:r>
            <a:r>
              <a:rPr lang="en-US" sz="24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 there were worries about </a:t>
            </a:r>
            <a:r>
              <a:rPr lang="en-US" sz="2400" b="1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the general level of development of the Greek economy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315898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09250D-A6A6-465C-80AB-14BDC8A52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EUROPEAN COMMISSION POINT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9C00C7E-16B8-4C21-8C36-2B003D592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800" b="1" u="sng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You could have full membership when you would have done a democratic evolution.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800" b="1" u="sng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But Karamanlis replied: without a full membership it will be impossible to do this democratic path.  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 </a:t>
            </a:r>
            <a:r>
              <a:rPr lang="en-US" sz="1800" b="1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European Commission: </a:t>
            </a:r>
            <a:r>
              <a:rPr lang="en-US" sz="1800" b="1" dirty="0">
                <a:latin typeface="DGMetaSerifScience"/>
                <a:ea typeface="Calibri" panose="020F0502020204030204" pitchFamily="34" charset="0"/>
                <a:cs typeface="DGMetaSerifScience"/>
              </a:rPr>
              <a:t>i</a:t>
            </a:r>
            <a:r>
              <a:rPr lang="en-US" sz="18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n its official position on the application, presented on </a:t>
            </a:r>
            <a:r>
              <a:rPr lang="en-US" sz="1800" b="1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28 January 1976</a:t>
            </a:r>
            <a:r>
              <a:rPr lang="en-US" sz="18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, it recommended that Greece be offered only a </a:t>
            </a:r>
            <a:r>
              <a:rPr lang="en-US" sz="1800" b="1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preliminary membership of indefinite duration.</a:t>
            </a:r>
            <a:r>
              <a:rPr lang="en-US" sz="18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 A transition period with full membership rights would follow only when the economic, legal, and administrative reforms deemed necessary for membership had been carried out.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In contrast, </a:t>
            </a:r>
            <a:r>
              <a:rPr lang="en-US" sz="1800" b="1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Karamanlis insisted that the stabilization of Greek</a:t>
            </a:r>
            <a:r>
              <a:rPr lang="en-US" sz="18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 </a:t>
            </a:r>
            <a:r>
              <a:rPr lang="en-US" sz="1800" b="1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democracy was urgent</a:t>
            </a:r>
            <a:r>
              <a:rPr lang="en-US" sz="18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78511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9F7D72-0FC4-4E4B-B12C-EA96A1BCF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SIGN OF DEMOCRATIC </a:t>
            </a:r>
            <a:b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ANTI-COMMUNISM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82DF197-0943-45DA-8CE0-697F79D453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In </a:t>
            </a:r>
            <a:r>
              <a:rPr lang="en-US" sz="1800" b="1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Portugal</a:t>
            </a:r>
            <a:r>
              <a:rPr lang="en-US" sz="18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, leftist officers of the “Movement of the Armed Forces,” with strong support from the Communist Party, had begun attempting to establish a </a:t>
            </a:r>
            <a:r>
              <a:rPr lang="en-US" sz="1800" dirty="0">
                <a:latin typeface="DGMetaSerifScience"/>
                <a:ea typeface="Calibri" panose="020F0502020204030204" pitchFamily="34" charset="0"/>
                <a:cs typeface="DGMetaSerifScience"/>
              </a:rPr>
              <a:t>Communist </a:t>
            </a:r>
            <a:r>
              <a:rPr lang="en-US" sz="18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regime </a:t>
            </a:r>
          </a:p>
          <a:p>
            <a:r>
              <a:rPr lang="en-US" sz="18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In Italian communal and regional elections in June of 1975, the Communists had come very close to the level of support of the governing Christian Democrats</a:t>
            </a:r>
          </a:p>
          <a:p>
            <a:pPr marL="0" indent="0" algn="ctr">
              <a:buNone/>
            </a:pPr>
            <a:r>
              <a:rPr lang="en-US" sz="1800" b="1" u="sng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It thus seemed imperative to send a clear signal of encouragement to democratic forces in Southern Europe</a:t>
            </a:r>
          </a:p>
          <a:p>
            <a:r>
              <a:rPr lang="en-US" sz="1800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Ford Administration and French support 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24362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0DC5AA-5B33-4BE3-BDAB-6F34A29FB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/>
              <a:t>ACCESSION WITH EXCEPTIONS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D63F869-6E56-437A-9D90-3B817C8557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800" dirty="0">
                <a:latin typeface="DGMetaSerifScience"/>
                <a:cs typeface="DGMetaSerifScience"/>
              </a:rPr>
              <a:t>T</a:t>
            </a:r>
            <a:r>
              <a:rPr lang="en-US" sz="1800" dirty="0">
                <a:effectLst/>
                <a:latin typeface="DGMetaSerifScience"/>
                <a:cs typeface="DGMetaSerifScience"/>
              </a:rPr>
              <a:t>ransition period of five years  </a:t>
            </a:r>
          </a:p>
          <a:p>
            <a:r>
              <a:rPr lang="en-US" sz="1800" dirty="0">
                <a:latin typeface="DGMetaSerifScience"/>
                <a:cs typeface="DGMetaSerifScience"/>
              </a:rPr>
              <a:t>T</a:t>
            </a:r>
            <a:r>
              <a:rPr lang="en-US" sz="1800" dirty="0">
                <a:effectLst/>
                <a:latin typeface="DGMetaSerifScience"/>
                <a:cs typeface="DGMetaSerifScience"/>
              </a:rPr>
              <a:t>omatoes and peaches would be allowed in the Community without tariffs only after seven years</a:t>
            </a:r>
          </a:p>
          <a:p>
            <a:r>
              <a:rPr lang="en-US" sz="1800" dirty="0">
                <a:latin typeface="DGMetaSerifScience"/>
                <a:cs typeface="DGMetaSerifScience"/>
              </a:rPr>
              <a:t>F</a:t>
            </a:r>
            <a:r>
              <a:rPr lang="en-US" sz="1800" dirty="0">
                <a:effectLst/>
                <a:latin typeface="DGMetaSerifScience"/>
                <a:cs typeface="DGMetaSerifScience"/>
              </a:rPr>
              <a:t>ree movement of labor was to come into effect only after seven years. </a:t>
            </a:r>
          </a:p>
          <a:p>
            <a:r>
              <a:rPr lang="en-US" sz="1800" dirty="0">
                <a:effectLst/>
                <a:latin typeface="DGMetaSerifScience"/>
                <a:cs typeface="DGMetaSerifScience"/>
              </a:rPr>
              <a:t>Government could temporarily limit the freedom of capital movement in order to prevent the transfer of excessively large sums. </a:t>
            </a:r>
          </a:p>
          <a:p>
            <a:r>
              <a:rPr lang="en-US" sz="1800" dirty="0">
                <a:effectLst/>
                <a:latin typeface="DGMetaSerifScience"/>
                <a:cs typeface="DGMetaSerifScience"/>
              </a:rPr>
              <a:t>Entry into the European Monetary System would occur only five years after the end of the transition period</a:t>
            </a:r>
          </a:p>
          <a:p>
            <a:r>
              <a:rPr lang="en-US" sz="1800" dirty="0">
                <a:effectLst/>
                <a:latin typeface="DGMetaSerifScience"/>
                <a:cs typeface="DGMetaSerifScience"/>
              </a:rPr>
              <a:t>Some assistance was envisioned for modernizing agricultural production, especially that of olive oil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73963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7452138-DDD9-49F1-A66D-3B109DF28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9803" y="808056"/>
            <a:ext cx="8608037" cy="1077229"/>
          </a:xfrm>
        </p:spPr>
        <p:txBody>
          <a:bodyPr>
            <a:normAutofit/>
          </a:bodyPr>
          <a:lstStyle/>
          <a:p>
            <a:pPr algn="l"/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EUROPEAN ROAD TO DEMOCRACY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8813E9B-DB48-4922-90FE-9FE1AD021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5805" y="2052116"/>
            <a:ext cx="2908167" cy="3997828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/>
              <a:t>SOARES AND EUROPE AS AN INSTRUMENT TO STABILIZE YOUNG PORTUGUESE DEMOCRACY</a:t>
            </a:r>
          </a:p>
        </p:txBody>
      </p:sp>
      <p:pic>
        <p:nvPicPr>
          <p:cNvPr id="5" name="Segnaposto contenuto 4" descr="Immagine che contiene persona, persone, gruppo, posando&#10;&#10;Descrizione generata automaticamente">
            <a:extLst>
              <a:ext uri="{FF2B5EF4-FFF2-40B4-BE49-F238E27FC236}">
                <a16:creationId xmlns:a16="http://schemas.microsoft.com/office/drawing/2014/main" id="{8D2D4D5C-E1F5-4249-A88C-3127B04569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0" r="-4" b="-4"/>
          <a:stretch/>
        </p:blipFill>
        <p:spPr>
          <a:xfrm>
            <a:off x="5432992" y="2348779"/>
            <a:ext cx="4818974" cy="3373468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674143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F0A634-B560-402F-ABD8-E5C442F32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NEGOCIATIONS INTERCONNECTED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F801B7B-58E0-46CB-8D6A-CB1043993D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28 March 1977</a:t>
            </a:r>
            <a:r>
              <a:rPr lang="en-US" b="1" dirty="0">
                <a:latin typeface="DGMetaSerifScience"/>
                <a:ea typeface="Calibri" panose="020F0502020204030204" pitchFamily="34" charset="0"/>
                <a:cs typeface="DGMetaSerifScience"/>
              </a:rPr>
              <a:t>: Portuguese application. </a:t>
            </a:r>
            <a:r>
              <a:rPr lang="en-US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The Commission needed more than a year—until May of 1978—before it took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a positive position on the application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Talks endlessly tedious. They lasted far longer than those with Greece and only came to a conclusion in June of 1985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effectLst/>
                <a:latin typeface="DGMetaSerifScience"/>
                <a:ea typeface="Calibri" panose="020F0502020204030204" pitchFamily="34" charset="0"/>
                <a:cs typeface="DGMetaSerifScience"/>
              </a:rPr>
              <a:t> </a:t>
            </a:r>
            <a:r>
              <a:rPr lang="en-US" dirty="0">
                <a:effectLst/>
                <a:latin typeface="DGMetaSerifScience"/>
                <a:cs typeface="DGMetaSerifScience"/>
              </a:rPr>
              <a:t>The main reason for this </a:t>
            </a:r>
            <a:r>
              <a:rPr lang="en-US" b="1" dirty="0">
                <a:effectLst/>
                <a:latin typeface="DGMetaSerifScience"/>
                <a:cs typeface="DGMetaSerifScience"/>
              </a:rPr>
              <a:t>long delay </a:t>
            </a:r>
            <a:r>
              <a:rPr lang="en-US" dirty="0">
                <a:effectLst/>
                <a:latin typeface="DGMetaSerifScience"/>
                <a:cs typeface="DGMetaSerifScience"/>
              </a:rPr>
              <a:t>lay in the fact that </a:t>
            </a:r>
            <a:r>
              <a:rPr lang="en-US" b="1" dirty="0">
                <a:effectLst/>
                <a:latin typeface="DGMetaSerifScience"/>
                <a:cs typeface="DGMetaSerifScience"/>
              </a:rPr>
              <a:t>Suarez government </a:t>
            </a:r>
            <a:r>
              <a:rPr lang="en-US" dirty="0">
                <a:effectLst/>
                <a:latin typeface="DGMetaSerifScience"/>
                <a:cs typeface="DGMetaSerifScience"/>
              </a:rPr>
              <a:t>in Spain had submitted an application of its own on </a:t>
            </a:r>
            <a:r>
              <a:rPr lang="en-US" b="1" dirty="0">
                <a:effectLst/>
                <a:latin typeface="DGMetaSerifScience"/>
                <a:cs typeface="DGMetaSerifScience"/>
              </a:rPr>
              <a:t>27 July 1977</a:t>
            </a:r>
            <a:r>
              <a:rPr lang="en-US" b="1" dirty="0">
                <a:latin typeface="DGMetaSerifScience"/>
                <a:cs typeface="DGMetaSerifScience"/>
              </a:rPr>
              <a:t> </a:t>
            </a:r>
            <a:r>
              <a:rPr lang="en-US" dirty="0">
                <a:effectLst/>
                <a:latin typeface="DGMetaSerifScience"/>
                <a:cs typeface="DGMetaSerifScience"/>
              </a:rPr>
              <a:t>and the Commission as well as the Council had by mutual agreement decided </a:t>
            </a:r>
            <a:r>
              <a:rPr lang="en-US" b="1" dirty="0">
                <a:effectLst/>
                <a:latin typeface="DGMetaSerifScience"/>
                <a:cs typeface="DGMetaSerifScience"/>
              </a:rPr>
              <a:t>to deal with both applications together</a:t>
            </a:r>
            <a:endParaRPr lang="it-IT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155051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1266</Words>
  <Application>Microsoft Office PowerPoint</Application>
  <PresentationFormat>Widescreen</PresentationFormat>
  <Paragraphs>81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5" baseType="lpstr">
      <vt:lpstr>Arial</vt:lpstr>
      <vt:lpstr>Calibri</vt:lpstr>
      <vt:lpstr>DGMetaSerifScience</vt:lpstr>
      <vt:lpstr>MS Shell Dlg 2</vt:lpstr>
      <vt:lpstr>Wingdings</vt:lpstr>
      <vt:lpstr>Wingdings 3</vt:lpstr>
      <vt:lpstr>Madison</vt:lpstr>
      <vt:lpstr> LESSON 13</vt:lpstr>
      <vt:lpstr>SOUTHERN EUROPE: END OF DICTATORSHIPS</vt:lpstr>
      <vt:lpstr>KARAMANLIS PROGRAM</vt:lpstr>
      <vt:lpstr>WORRIES</vt:lpstr>
      <vt:lpstr>EUROPEAN COMMISSION POINT</vt:lpstr>
      <vt:lpstr>A SIGN OF DEMOCRATIC  ANTI-COMMUNISM</vt:lpstr>
      <vt:lpstr>ACCESSION WITH EXCEPTIONS</vt:lpstr>
      <vt:lpstr>EUROPEAN ROAD TO DEMOCRACY</vt:lpstr>
      <vt:lpstr>TWO NEGOCIATIONS INTERCONNECTED</vt:lpstr>
      <vt:lpstr>KING JUAN CARLOS – 22 NOVEMBER 1975</vt:lpstr>
      <vt:lpstr>ADOLFO SUAREZ 15 JUNE 1977</vt:lpstr>
      <vt:lpstr>AGRICULTURAL PROBLEMS </vt:lpstr>
      <vt:lpstr>GISCARD AND MITTERRAND VETOS</vt:lpstr>
      <vt:lpstr>FELIPE GONZALEZ 1982</vt:lpstr>
      <vt:lpstr>1 JANUARY 1986</vt:lpstr>
      <vt:lpstr>EEC AS A «CIVILIAN POWER»</vt:lpstr>
      <vt:lpstr>PORTUGUESE AND SPANISH DIFFICULT ROAD TO EEC</vt:lpstr>
      <vt:lpstr>PORTUGUESE AND SPANISH DIFFICULT ROAD TO EEC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LESSON 13</dc:title>
  <dc:creator>Michele Marchi</dc:creator>
  <cp:lastModifiedBy>Michele Marchi</cp:lastModifiedBy>
  <cp:revision>6</cp:revision>
  <dcterms:created xsi:type="dcterms:W3CDTF">2020-12-09T15:00:35Z</dcterms:created>
  <dcterms:modified xsi:type="dcterms:W3CDTF">2021-12-01T11:27:42Z</dcterms:modified>
</cp:coreProperties>
</file>