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1" r:id="rId4"/>
    <p:sldId id="260" r:id="rId5"/>
    <p:sldId id="262" r:id="rId6"/>
    <p:sldId id="265" r:id="rId7"/>
    <p:sldId id="263" r:id="rId8"/>
    <p:sldId id="266" r:id="rId9"/>
  </p:sldIdLst>
  <p:sldSz cx="9144000" cy="6858000" type="screen4x3"/>
  <p:notesSz cx="6858000" cy="9144000"/>
  <p:defaultTextStyle>
    <a:defPPr>
      <a:defRPr lang="it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594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ettangolo arrotondato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0B029-44C5-41D5-BE72-DF3171D0C360}" type="datetimeFigureOut">
              <a:rPr lang="it-CH" smtClean="0"/>
              <a:t>12.12.2024</a:t>
            </a:fld>
            <a:endParaRPr lang="it-CH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7EC4EE4-67CA-4B1A-B4E3-6B472F5AE3C9}" type="slidenum">
              <a:rPr lang="it-CH" smtClean="0"/>
              <a:t>‹N›</a:t>
            </a:fld>
            <a:endParaRPr lang="it-CH"/>
          </a:p>
        </p:txBody>
      </p:sp>
      <p:sp>
        <p:nvSpPr>
          <p:cNvPr id="7" name="Rettangolo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tangolo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tangolo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0B029-44C5-41D5-BE72-DF3171D0C360}" type="datetimeFigureOut">
              <a:rPr lang="it-CH" smtClean="0"/>
              <a:t>12.12.2024</a:t>
            </a:fld>
            <a:endParaRPr lang="it-CH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C4EE4-67CA-4B1A-B4E3-6B472F5AE3C9}" type="slidenum">
              <a:rPr lang="it-CH" smtClean="0"/>
              <a:t>‹N›</a:t>
            </a:fld>
            <a:endParaRPr lang="it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0B029-44C5-41D5-BE72-DF3171D0C360}" type="datetimeFigureOut">
              <a:rPr lang="it-CH" smtClean="0"/>
              <a:t>12.12.2024</a:t>
            </a:fld>
            <a:endParaRPr lang="it-CH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C4EE4-67CA-4B1A-B4E3-6B472F5AE3C9}" type="slidenum">
              <a:rPr lang="it-CH" smtClean="0"/>
              <a:t>‹N›</a:t>
            </a:fld>
            <a:endParaRPr lang="it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0B029-44C5-41D5-BE72-DF3171D0C360}" type="datetimeFigureOut">
              <a:rPr lang="it-CH" smtClean="0"/>
              <a:t>12.12.2024</a:t>
            </a:fld>
            <a:endParaRPr lang="it-CH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C4EE4-67CA-4B1A-B4E3-6B472F5AE3C9}" type="slidenum">
              <a:rPr lang="it-CH" smtClean="0"/>
              <a:t>‹N›</a:t>
            </a:fld>
            <a:endParaRPr lang="it-CH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ettangolo arrotondato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0B029-44C5-41D5-BE72-DF3171D0C360}" type="datetimeFigureOut">
              <a:rPr lang="it-CH" smtClean="0"/>
              <a:t>12.12.2024</a:t>
            </a:fld>
            <a:endParaRPr lang="it-CH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it-CH"/>
          </a:p>
        </p:txBody>
      </p:sp>
      <p:sp>
        <p:nvSpPr>
          <p:cNvPr id="7" name="Rettangolo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tangolo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tangolo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7EC4EE4-67CA-4B1A-B4E3-6B472F5AE3C9}" type="slidenum">
              <a:rPr lang="it-CH" smtClean="0"/>
              <a:t>‹N›</a:t>
            </a:fld>
            <a:endParaRPr lang="it-CH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0B029-44C5-41D5-BE72-DF3171D0C360}" type="datetimeFigureOut">
              <a:rPr lang="it-CH" smtClean="0"/>
              <a:t>12.12.2024</a:t>
            </a:fld>
            <a:endParaRPr lang="it-CH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C4EE4-67CA-4B1A-B4E3-6B472F5AE3C9}" type="slidenum">
              <a:rPr lang="it-CH" smtClean="0"/>
              <a:t>‹N›</a:t>
            </a:fld>
            <a:endParaRPr lang="it-CH"/>
          </a:p>
        </p:txBody>
      </p:sp>
      <p:sp>
        <p:nvSpPr>
          <p:cNvPr id="9" name="Segnaposto contenuto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0B029-44C5-41D5-BE72-DF3171D0C360}" type="datetimeFigureOut">
              <a:rPr lang="it-CH" smtClean="0"/>
              <a:t>12.12.2024</a:t>
            </a:fld>
            <a:endParaRPr lang="it-CH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C4EE4-67CA-4B1A-B4E3-6B472F5AE3C9}" type="slidenum">
              <a:rPr lang="it-CH" smtClean="0"/>
              <a:t>‹N›</a:t>
            </a:fld>
            <a:endParaRPr lang="it-CH"/>
          </a:p>
        </p:txBody>
      </p:sp>
      <p:sp>
        <p:nvSpPr>
          <p:cNvPr id="11" name="Segnaposto contenuto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0B029-44C5-41D5-BE72-DF3171D0C360}" type="datetimeFigureOut">
              <a:rPr lang="it-CH" smtClean="0"/>
              <a:t>12.12.2024</a:t>
            </a:fld>
            <a:endParaRPr lang="it-CH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C4EE4-67CA-4B1A-B4E3-6B472F5AE3C9}" type="slidenum">
              <a:rPr lang="it-CH" smtClean="0"/>
              <a:t>‹N›</a:t>
            </a:fld>
            <a:endParaRPr lang="it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0B029-44C5-41D5-BE72-DF3171D0C360}" type="datetimeFigureOut">
              <a:rPr lang="it-CH" smtClean="0"/>
              <a:t>12.12.2024</a:t>
            </a:fld>
            <a:endParaRPr lang="it-CH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C4EE4-67CA-4B1A-B4E3-6B472F5AE3C9}" type="slidenum">
              <a:rPr lang="it-CH" smtClean="0"/>
              <a:t>‹N›</a:t>
            </a:fld>
            <a:endParaRPr lang="it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ettangolo arrotondato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0B029-44C5-41D5-BE72-DF3171D0C360}" type="datetimeFigureOut">
              <a:rPr lang="it-CH" smtClean="0"/>
              <a:t>12.12.2024</a:t>
            </a:fld>
            <a:endParaRPr lang="it-CH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C4EE4-67CA-4B1A-B4E3-6B472F5AE3C9}" type="slidenum">
              <a:rPr lang="it-CH" smtClean="0"/>
              <a:t>‹N›</a:t>
            </a:fld>
            <a:endParaRPr lang="it-CH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0B029-44C5-41D5-BE72-DF3171D0C360}" type="datetimeFigureOut">
              <a:rPr lang="it-CH" smtClean="0"/>
              <a:t>12.12.2024</a:t>
            </a:fld>
            <a:endParaRPr lang="it-CH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it-CH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7EC4EE4-67CA-4B1A-B4E3-6B472F5AE3C9}" type="slidenum">
              <a:rPr lang="it-CH" smtClean="0"/>
              <a:t>‹N›</a:t>
            </a:fld>
            <a:endParaRPr lang="it-CH"/>
          </a:p>
        </p:txBody>
      </p:sp>
      <p:sp>
        <p:nvSpPr>
          <p:cNvPr id="11" name="Rettangolo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ttangolo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ttangolo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/>
              <a:t>Fare clic sull'icona per inserire un'immagine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ettangolo arrotondato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  <a:p>
            <a:pPr lvl="1" eaLnBrk="1" latinLnBrk="0" hangingPunct="1"/>
            <a:r>
              <a:rPr kumimoji="0" lang="it-IT"/>
              <a:t>Secondo livello</a:t>
            </a:r>
          </a:p>
          <a:p>
            <a:pPr lvl="2" eaLnBrk="1" latinLnBrk="0" hangingPunct="1"/>
            <a:r>
              <a:rPr kumimoji="0" lang="it-IT"/>
              <a:t>Terzo livello</a:t>
            </a:r>
          </a:p>
          <a:p>
            <a:pPr lvl="3" eaLnBrk="1" latinLnBrk="0" hangingPunct="1"/>
            <a:r>
              <a:rPr kumimoji="0" lang="it-IT"/>
              <a:t>Quarto livello</a:t>
            </a:r>
          </a:p>
          <a:p>
            <a:pPr lvl="4" eaLnBrk="1" latinLnBrk="0" hangingPunct="1"/>
            <a:r>
              <a:rPr kumimoji="0" lang="it-IT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150B029-44C5-41D5-BE72-DF3171D0C360}" type="datetimeFigureOut">
              <a:rPr lang="it-CH" smtClean="0"/>
              <a:t>12.12.2024</a:t>
            </a:fld>
            <a:endParaRPr lang="it-CH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it-CH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7EC4EE4-67CA-4B1A-B4E3-6B472F5AE3C9}" type="slidenum">
              <a:rPr lang="it-CH" smtClean="0"/>
              <a:t>‹N›</a:t>
            </a:fld>
            <a:endParaRPr lang="it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f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CH" b="1" dirty="0"/>
          </a:p>
          <a:p>
            <a:r>
              <a:rPr lang="it-CH" b="1" dirty="0"/>
              <a:t>LESSON 2</a:t>
            </a:r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CH" dirty="0"/>
              <a:t>POLITICAL HISTORY OF EUROPEAN INTEGRATION</a:t>
            </a:r>
          </a:p>
        </p:txBody>
      </p:sp>
    </p:spTree>
    <p:extLst>
      <p:ext uri="{BB962C8B-B14F-4D97-AF65-F5344CB8AC3E}">
        <p14:creationId xmlns:p14="http://schemas.microsoft.com/office/powerpoint/2010/main" val="894399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it-CH" b="1" dirty="0"/>
              <a:t>UK FOR CREATING A WESTERN SECURITY ORGANIZATION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u="sng" dirty="0"/>
              <a:t>Great Britain and not United States took the first steps to create a West European security order</a:t>
            </a:r>
            <a:endParaRPr lang="it-CH" u="sng" dirty="0"/>
          </a:p>
          <a:p>
            <a:r>
              <a:rPr lang="en-US" b="1" dirty="0"/>
              <a:t>Bevin</a:t>
            </a:r>
            <a:r>
              <a:rPr lang="en-US" dirty="0"/>
              <a:t> pronounced his famous </a:t>
            </a:r>
            <a:r>
              <a:rPr lang="en-US" b="1" dirty="0"/>
              <a:t>“Western Unity” speech</a:t>
            </a:r>
            <a:r>
              <a:rPr lang="en-US" dirty="0"/>
              <a:t> to the House of Commons on </a:t>
            </a:r>
            <a:r>
              <a:rPr lang="en-US" b="1" dirty="0"/>
              <a:t>22 January 1948</a:t>
            </a:r>
            <a:r>
              <a:rPr lang="en-US" dirty="0"/>
              <a:t>. </a:t>
            </a:r>
          </a:p>
          <a:p>
            <a:pPr lvl="0"/>
            <a:r>
              <a:rPr lang="en-US" dirty="0"/>
              <a:t>Bevin proposal of </a:t>
            </a:r>
            <a:r>
              <a:rPr lang="en-US" b="1" dirty="0"/>
              <a:t>a common security agreement between France, Britain and Benelux countries</a:t>
            </a:r>
            <a:r>
              <a:rPr lang="en-US" dirty="0"/>
              <a:t> (signed in March 1948)</a:t>
            </a:r>
          </a:p>
          <a:p>
            <a:pPr marL="0" lvl="0" indent="0" algn="ctr">
              <a:buNone/>
            </a:pPr>
            <a:r>
              <a:rPr lang="en-US" b="1" dirty="0"/>
              <a:t>TWO POTENTIAL RISKS</a:t>
            </a:r>
          </a:p>
          <a:p>
            <a:pPr lvl="0">
              <a:buFontTx/>
              <a:buChar char="-"/>
            </a:pPr>
            <a:r>
              <a:rPr lang="en-US" dirty="0"/>
              <a:t>SOVIET ONE</a:t>
            </a:r>
          </a:p>
          <a:p>
            <a:pPr lvl="0">
              <a:buFontTx/>
              <a:buChar char="-"/>
            </a:pPr>
            <a:r>
              <a:rPr lang="en-US" dirty="0"/>
              <a:t>GERMAN ONE </a:t>
            </a:r>
            <a:endParaRPr lang="it-CH" dirty="0"/>
          </a:p>
          <a:p>
            <a:endParaRPr lang="it-CH" dirty="0"/>
          </a:p>
        </p:txBody>
      </p:sp>
    </p:spTree>
    <p:extLst>
      <p:ext uri="{BB962C8B-B14F-4D97-AF65-F5344CB8AC3E}">
        <p14:creationId xmlns:p14="http://schemas.microsoft.com/office/powerpoint/2010/main" val="3563460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b="1" dirty="0"/>
              <a:t>CREATION OF OEEC – APRIL 1948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/>
              <a:t>The creation of OEEC was accompanied by the decision to include:</a:t>
            </a:r>
          </a:p>
          <a:p>
            <a:pPr marL="0" indent="0">
              <a:buNone/>
            </a:pPr>
            <a:endParaRPr lang="it-CH" dirty="0"/>
          </a:p>
          <a:p>
            <a:pPr lvl="0"/>
            <a:r>
              <a:rPr lang="en-US" b="1" dirty="0"/>
              <a:t>Western regions of Germany among the participants of ERP </a:t>
            </a:r>
            <a:endParaRPr lang="it-CH" dirty="0"/>
          </a:p>
          <a:p>
            <a:pPr lvl="0"/>
            <a:r>
              <a:rPr lang="en-US" b="1" dirty="0"/>
              <a:t>Introduction of the Deutsche Mark (DM)</a:t>
            </a:r>
            <a:r>
              <a:rPr lang="en-US" dirty="0"/>
              <a:t> for the three zones of Germany occupied by western powers. </a:t>
            </a:r>
            <a:endParaRPr lang="it-CH" dirty="0"/>
          </a:p>
          <a:p>
            <a:pPr marL="0" lvl="0" indent="0" algn="ctr">
              <a:buNone/>
            </a:pPr>
            <a:endParaRPr lang="it-CH" dirty="0"/>
          </a:p>
          <a:p>
            <a:pPr marL="0" lvl="0" indent="0" algn="ctr">
              <a:buNone/>
            </a:pPr>
            <a:r>
              <a:rPr lang="it-CH" b="1" dirty="0"/>
              <a:t>THREE MAIN CONSEQUENCES</a:t>
            </a:r>
          </a:p>
        </p:txBody>
      </p:sp>
    </p:spTree>
    <p:extLst>
      <p:ext uri="{BB962C8B-B14F-4D97-AF65-F5344CB8AC3E}">
        <p14:creationId xmlns:p14="http://schemas.microsoft.com/office/powerpoint/2010/main" val="15323505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C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 CONSEQUENCE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European countries and in particular France wanted </a:t>
            </a:r>
            <a:r>
              <a:rPr lang="en-US" b="1" dirty="0"/>
              <a:t>American guarantees </a:t>
            </a:r>
            <a:r>
              <a:rPr lang="en-US" dirty="0"/>
              <a:t>on this come back of  West Germany as almost sovereign state in Europe. </a:t>
            </a:r>
            <a:endParaRPr lang="it-CH" dirty="0"/>
          </a:p>
          <a:p>
            <a:r>
              <a:rPr lang="en-US" dirty="0"/>
              <a:t>Decisions of </a:t>
            </a:r>
            <a:r>
              <a:rPr lang="en-US" b="1" dirty="0"/>
              <a:t>4 June 1948 </a:t>
            </a:r>
            <a:r>
              <a:rPr lang="en-US" dirty="0"/>
              <a:t>in London – birth of  W. Germany</a:t>
            </a:r>
          </a:p>
          <a:p>
            <a:r>
              <a:rPr lang="en-US" b="1" dirty="0"/>
              <a:t>11 June 1948 </a:t>
            </a:r>
            <a:r>
              <a:rPr lang="en-US" dirty="0"/>
              <a:t>resolution Vandenberg (US have the possibilities to participate to regional pacts for security; it was really complicated to win isolationist tendencies inside the American Senate)</a:t>
            </a:r>
            <a:endParaRPr lang="it-CH" dirty="0"/>
          </a:p>
          <a:p>
            <a:r>
              <a:rPr lang="en-US" b="1" dirty="0"/>
              <a:t>17 June 1948 </a:t>
            </a:r>
            <a:r>
              <a:rPr lang="en-US" dirty="0"/>
              <a:t>vote of the French National Assembly on the birth of West Germany: France said yes after US guarantee. </a:t>
            </a:r>
            <a:endParaRPr lang="it-CH" dirty="0"/>
          </a:p>
          <a:p>
            <a:endParaRPr lang="it-CH" dirty="0"/>
          </a:p>
        </p:txBody>
      </p:sp>
    </p:spTree>
    <p:extLst>
      <p:ext uri="{BB962C8B-B14F-4D97-AF65-F5344CB8AC3E}">
        <p14:creationId xmlns:p14="http://schemas.microsoft.com/office/powerpoint/2010/main" val="24050885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CH" b="1" dirty="0"/>
              <a:t>SECOND CONSEQUENCE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it-CH" b="1" dirty="0"/>
              <a:t>SOVIET WANTED A UNITED AND NEUTRAL GERMANY</a:t>
            </a:r>
          </a:p>
          <a:p>
            <a:pPr marL="0" indent="0" algn="ctr">
              <a:buNone/>
            </a:pPr>
            <a:r>
              <a:rPr lang="it-CH" b="1" dirty="0"/>
              <a:t>STALIN DECIDED TO START BERLIN BLOCKADE</a:t>
            </a:r>
          </a:p>
          <a:p>
            <a:pPr algn="ctr"/>
            <a:r>
              <a:rPr lang="en-US" b="1" dirty="0"/>
              <a:t>The Berlin blockade turned into a propaganda disaster for the Soviet Union</a:t>
            </a:r>
            <a:r>
              <a:rPr lang="en-US" dirty="0"/>
              <a:t> </a:t>
            </a:r>
            <a:endParaRPr lang="it-CH" dirty="0"/>
          </a:p>
          <a:p>
            <a:pPr lvl="0" algn="ctr">
              <a:buFontTx/>
              <a:buChar char="-"/>
            </a:pPr>
            <a:r>
              <a:rPr lang="en-US" dirty="0"/>
              <a:t>the West had shown that it wouldn’t be intimidated </a:t>
            </a:r>
            <a:endParaRPr lang="it-CH" dirty="0"/>
          </a:p>
          <a:p>
            <a:pPr lvl="0" algn="ctr">
              <a:buFontTx/>
              <a:buChar char="-"/>
            </a:pPr>
            <a:r>
              <a:rPr lang="en-US" dirty="0"/>
              <a:t>had consolidated its grip in the political loyalties of the Germans. </a:t>
            </a:r>
            <a:endParaRPr lang="it-CH" dirty="0"/>
          </a:p>
          <a:p>
            <a:pPr algn="ctr"/>
            <a:r>
              <a:rPr lang="en-US" b="1" dirty="0"/>
              <a:t>The blockade</a:t>
            </a:r>
            <a:r>
              <a:rPr lang="en-US" dirty="0"/>
              <a:t> also convinced Western Europe nations that it was time to build </a:t>
            </a:r>
            <a:r>
              <a:rPr lang="en-US" b="1" dirty="0"/>
              <a:t>some sort of military alliance involving the US</a:t>
            </a:r>
            <a:r>
              <a:rPr lang="en-US" dirty="0"/>
              <a:t>. </a:t>
            </a:r>
            <a:endParaRPr lang="it-CH" dirty="0"/>
          </a:p>
          <a:p>
            <a:pPr marL="0" indent="0">
              <a:buNone/>
            </a:pPr>
            <a:endParaRPr lang="it-CH" dirty="0"/>
          </a:p>
        </p:txBody>
      </p:sp>
    </p:spTree>
    <p:extLst>
      <p:ext uri="{BB962C8B-B14F-4D97-AF65-F5344CB8AC3E}">
        <p14:creationId xmlns:p14="http://schemas.microsoft.com/office/powerpoint/2010/main" val="2127073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D3A95980-8C7D-441F-9B57-374A5E96D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SECOND CONSEQUENCE</a:t>
            </a:r>
          </a:p>
        </p:txBody>
      </p:sp>
      <p:pic>
        <p:nvPicPr>
          <p:cNvPr id="5" name="Segnaposto contenuto 4" descr="Immagine che contiene mappa&#10;&#10;Descrizione generata automaticamente">
            <a:extLst>
              <a:ext uri="{FF2B5EF4-FFF2-40B4-BE49-F238E27FC236}">
                <a16:creationId xmlns:a16="http://schemas.microsoft.com/office/drawing/2014/main" id="{8BA76448-E326-4A8D-AFFD-1CC3455F1CB4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770952"/>
            <a:ext cx="3749040" cy="3925696"/>
          </a:xfrm>
          <a:noFill/>
        </p:spPr>
      </p:pic>
      <p:pic>
        <p:nvPicPr>
          <p:cNvPr id="7" name="Segnaposto contenuto 6" descr="Immagine che contiene mappa&#10;&#10;Descrizione generata automaticamente">
            <a:extLst>
              <a:ext uri="{FF2B5EF4-FFF2-40B4-BE49-F238E27FC236}">
                <a16:creationId xmlns:a16="http://schemas.microsoft.com/office/drawing/2014/main" id="{12C01444-64D6-4DB6-A886-D98EF7092F36}"/>
              </a:ext>
            </a:extLst>
          </p:cNvPr>
          <p:cNvPicPr>
            <a:picLocks noGrp="1" noChangeAspect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6675" y="2366962"/>
            <a:ext cx="3324225" cy="2733675"/>
          </a:xfrm>
        </p:spPr>
      </p:pic>
    </p:spTree>
    <p:extLst>
      <p:ext uri="{BB962C8B-B14F-4D97-AF65-F5344CB8AC3E}">
        <p14:creationId xmlns:p14="http://schemas.microsoft.com/office/powerpoint/2010/main" val="24784845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it-C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SECOND CONSEQUENCE – NORTH ATLANTIC TREATY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/>
              <a:t>End of October 1948</a:t>
            </a:r>
            <a:r>
              <a:rPr lang="en-US" dirty="0"/>
              <a:t> the </a:t>
            </a:r>
            <a:r>
              <a:rPr lang="en-US" b="1" dirty="0"/>
              <a:t>Brussels Pact foreign ministers agreed that a defensive pact for the North Atlantic area was necessary </a:t>
            </a:r>
          </a:p>
          <a:p>
            <a:r>
              <a:rPr lang="en-US" dirty="0"/>
              <a:t>They decided to start </a:t>
            </a:r>
            <a:r>
              <a:rPr lang="en-US" b="1" dirty="0"/>
              <a:t>formal negotiations with Canada and US in mid-December 1948</a:t>
            </a:r>
            <a:r>
              <a:rPr lang="en-US" dirty="0"/>
              <a:t>. </a:t>
            </a:r>
            <a:endParaRPr lang="it-CH" dirty="0"/>
          </a:p>
          <a:p>
            <a:r>
              <a:rPr lang="en-US" dirty="0"/>
              <a:t>As the talks continued, </a:t>
            </a:r>
            <a:r>
              <a:rPr lang="en-US" b="1" dirty="0"/>
              <a:t>other countries were invited</a:t>
            </a:r>
            <a:r>
              <a:rPr lang="en-US" dirty="0"/>
              <a:t>. </a:t>
            </a:r>
            <a:endParaRPr lang="it-CH" dirty="0"/>
          </a:p>
          <a:p>
            <a:r>
              <a:rPr lang="en-US" dirty="0"/>
              <a:t>On </a:t>
            </a:r>
            <a:r>
              <a:rPr lang="en-US" b="1" dirty="0"/>
              <a:t>15 March 1949 </a:t>
            </a:r>
            <a:r>
              <a:rPr lang="en-US" dirty="0"/>
              <a:t>the original seven states invited Norway, Denmark, Iceland, Italy and Portugal to join them into the </a:t>
            </a:r>
            <a:r>
              <a:rPr lang="en-US" b="1" dirty="0"/>
              <a:t>North Atlantic Treaty</a:t>
            </a:r>
            <a:r>
              <a:rPr lang="en-US" dirty="0"/>
              <a:t>. </a:t>
            </a:r>
            <a:endParaRPr lang="it-CH" dirty="0"/>
          </a:p>
          <a:p>
            <a:r>
              <a:rPr lang="en-US" dirty="0"/>
              <a:t>The </a:t>
            </a:r>
            <a:r>
              <a:rPr lang="en-US" b="1" dirty="0"/>
              <a:t>text of the treaty was made public on 18</a:t>
            </a:r>
            <a:r>
              <a:rPr lang="en-US" dirty="0"/>
              <a:t> </a:t>
            </a:r>
            <a:r>
              <a:rPr lang="en-US" b="1" dirty="0"/>
              <a:t>March 1949</a:t>
            </a:r>
            <a:r>
              <a:rPr lang="en-US" dirty="0"/>
              <a:t> and officially </a:t>
            </a:r>
            <a:r>
              <a:rPr lang="en-US" b="1" dirty="0"/>
              <a:t>signed in Washington on 4 April 1949. </a:t>
            </a:r>
            <a:endParaRPr lang="it-CH" dirty="0"/>
          </a:p>
          <a:p>
            <a:r>
              <a:rPr lang="en-US" dirty="0"/>
              <a:t>Crucial article was the </a:t>
            </a:r>
            <a:r>
              <a:rPr lang="en-US" b="1" dirty="0"/>
              <a:t>number five</a:t>
            </a:r>
            <a:endParaRPr lang="it-CH" dirty="0"/>
          </a:p>
        </p:txBody>
      </p:sp>
    </p:spTree>
    <p:extLst>
      <p:ext uri="{BB962C8B-B14F-4D97-AF65-F5344CB8AC3E}">
        <p14:creationId xmlns:p14="http://schemas.microsoft.com/office/powerpoint/2010/main" val="19339683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370927D-31C4-4AC2-9277-2E153F344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ATLANTIC PACT – ARTICLE 5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BB6AE3C-521E-4C08-8EC9-6D36D7EA558E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3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Parties agree that an armed attack against one or more of them in Europe or North America shall be considered and attack against them all; and consequently they agree that […] they will assist the Party or Parties so attacked by taking individually and in concert with the other Parties </a:t>
            </a:r>
            <a:r>
              <a:rPr lang="en-US" sz="3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such action as it deems necessary</a:t>
            </a:r>
            <a:r>
              <a:rPr lang="en-US" sz="3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3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including the use of armed force</a:t>
            </a:r>
            <a:r>
              <a:rPr lang="en-US" sz="3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to restore and maintain the security of the North Atlantic area</a:t>
            </a:r>
            <a:endParaRPr lang="it-IT" sz="3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775337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niverso">
  <a:themeElements>
    <a:clrScheme name="Universo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Universo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niverso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198</TotalTime>
  <Words>478</Words>
  <Application>Microsoft Office PowerPoint</Application>
  <PresentationFormat>Presentazione su schermo (4:3)</PresentationFormat>
  <Paragraphs>40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3" baseType="lpstr">
      <vt:lpstr>Calibri</vt:lpstr>
      <vt:lpstr>Franklin Gothic Book</vt:lpstr>
      <vt:lpstr>Perpetua</vt:lpstr>
      <vt:lpstr>Wingdings 2</vt:lpstr>
      <vt:lpstr>Universo</vt:lpstr>
      <vt:lpstr>POLITICAL HISTORY OF EUROPEAN INTEGRATION</vt:lpstr>
      <vt:lpstr>UK FOR CREATING A WESTERN SECURITY ORGANIZATION</vt:lpstr>
      <vt:lpstr>CREATION OF OEEC – APRIL 1948</vt:lpstr>
      <vt:lpstr>FIRST CONSEQUENCE</vt:lpstr>
      <vt:lpstr>SECOND CONSEQUENCE</vt:lpstr>
      <vt:lpstr>SECOND CONSEQUENCE</vt:lpstr>
      <vt:lpstr>SECOND CONSEQUENCE – NORTH ATLANTIC TREATY</vt:lpstr>
      <vt:lpstr>ATLANTIC PACT – ARTICLE 5</vt:lpstr>
    </vt:vector>
  </TitlesOfParts>
  <Company>comsale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Michele</dc:creator>
  <cp:lastModifiedBy>Michele Marchi</cp:lastModifiedBy>
  <cp:revision>20</cp:revision>
  <dcterms:created xsi:type="dcterms:W3CDTF">2020-11-10T13:36:59Z</dcterms:created>
  <dcterms:modified xsi:type="dcterms:W3CDTF">2024-12-12T18:07:39Z</dcterms:modified>
</cp:coreProperties>
</file>