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4" r:id="rId3"/>
    <p:sldId id="257" r:id="rId4"/>
    <p:sldId id="275" r:id="rId5"/>
    <p:sldId id="258" r:id="rId6"/>
    <p:sldId id="259" r:id="rId7"/>
    <p:sldId id="260" r:id="rId8"/>
    <p:sldId id="276" r:id="rId9"/>
    <p:sldId id="263" r:id="rId10"/>
    <p:sldId id="264" r:id="rId11"/>
    <p:sldId id="265" r:id="rId12"/>
    <p:sldId id="266" r:id="rId13"/>
    <p:sldId id="267" r:id="rId14"/>
    <p:sldId id="268" r:id="rId15"/>
    <p:sldId id="269" r:id="rId16"/>
    <p:sldId id="270" r:id="rId17"/>
    <p:sldId id="271" r:id="rId18"/>
    <p:sldId id="272" r:id="rId19"/>
    <p:sldId id="277" r:id="rId20"/>
    <p:sldId id="273"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12/12/2024</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12/12/2024</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it-IT"/>
              <a:t>Fare clic per modificare lo stile del titolo dello schema</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12/12/2024</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it-IT"/>
              <a:t>Fare clic per modificare lo stile del titolo dello schema</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12/12/2024</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5125305" y="1488985"/>
            <a:ext cx="6264350" cy="169685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118447" y="4351687"/>
            <a:ext cx="6265588" cy="170406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12/12/2024</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12/12/2024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12/12/2024</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it-IT"/>
              <a:t>Fare clic per modificare lo stile del titolo dello schema</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12/12/2024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12/12/2024</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12/12/2024</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594A52-5AB3-483D-B17A-4035763127B5}"/>
              </a:ext>
            </a:extLst>
          </p:cNvPr>
          <p:cNvSpPr>
            <a:spLocks noGrp="1"/>
          </p:cNvSpPr>
          <p:nvPr>
            <p:ph type="ctrTitle"/>
          </p:nvPr>
        </p:nvSpPr>
        <p:spPr/>
        <p:txBody>
          <a:bodyPr/>
          <a:lstStyle/>
          <a:p>
            <a:r>
              <a:rPr lang="it-IT" b="1" dirty="0">
                <a:effectLst>
                  <a:outerShdw blurRad="38100" dist="38100" dir="2700000" algn="tl">
                    <a:srgbClr val="000000">
                      <a:alpha val="43137"/>
                    </a:srgbClr>
                  </a:outerShdw>
                </a:effectLst>
              </a:rPr>
              <a:t>LESSON 8</a:t>
            </a:r>
          </a:p>
        </p:txBody>
      </p:sp>
      <p:sp>
        <p:nvSpPr>
          <p:cNvPr id="3" name="Sottotitolo 2">
            <a:extLst>
              <a:ext uri="{FF2B5EF4-FFF2-40B4-BE49-F238E27FC236}">
                <a16:creationId xmlns:a16="http://schemas.microsoft.com/office/drawing/2014/main" id="{1D358D90-97C0-4AF9-922C-39CBBE666D67}"/>
              </a:ext>
            </a:extLst>
          </p:cNvPr>
          <p:cNvSpPr>
            <a:spLocks noGrp="1"/>
          </p:cNvSpPr>
          <p:nvPr>
            <p:ph type="subTitle" idx="1"/>
          </p:nvPr>
        </p:nvSpPr>
        <p:spPr/>
        <p:txBody>
          <a:bodyPr/>
          <a:lstStyle/>
          <a:p>
            <a:r>
              <a:rPr lang="it-IT" i="1" dirty="0" err="1"/>
              <a:t>Political</a:t>
            </a:r>
            <a:r>
              <a:rPr lang="it-IT" i="1" dirty="0"/>
              <a:t> History of </a:t>
            </a:r>
            <a:r>
              <a:rPr lang="it-IT" i="1" dirty="0" err="1"/>
              <a:t>European</a:t>
            </a:r>
            <a:r>
              <a:rPr lang="it-IT" i="1" dirty="0"/>
              <a:t> Integration</a:t>
            </a:r>
          </a:p>
        </p:txBody>
      </p:sp>
    </p:spTree>
    <p:extLst>
      <p:ext uri="{BB962C8B-B14F-4D97-AF65-F5344CB8AC3E}">
        <p14:creationId xmlns:p14="http://schemas.microsoft.com/office/powerpoint/2010/main" val="80134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6EC4E1E-7D91-407C-BF2F-3140DD71D758}"/>
              </a:ext>
            </a:extLst>
          </p:cNvPr>
          <p:cNvSpPr>
            <a:spLocks noGrp="1"/>
          </p:cNvSpPr>
          <p:nvPr>
            <p:ph type="title"/>
          </p:nvPr>
        </p:nvSpPr>
        <p:spPr/>
        <p:txBody>
          <a:bodyPr/>
          <a:lstStyle/>
          <a:p>
            <a:r>
              <a:rPr lang="it-IT" b="1" dirty="0"/>
              <a:t>MACMILLAN’S NEW OFFER</a:t>
            </a:r>
          </a:p>
        </p:txBody>
      </p:sp>
      <p:sp>
        <p:nvSpPr>
          <p:cNvPr id="3" name="Segnaposto contenuto 2">
            <a:extLst>
              <a:ext uri="{FF2B5EF4-FFF2-40B4-BE49-F238E27FC236}">
                <a16:creationId xmlns:a16="http://schemas.microsoft.com/office/drawing/2014/main" id="{4C645FDA-404E-4CA8-B377-46C86F243D7C}"/>
              </a:ext>
            </a:extLst>
          </p:cNvPr>
          <p:cNvSpPr>
            <a:spLocks noGrp="1"/>
          </p:cNvSpPr>
          <p:nvPr>
            <p:ph idx="1"/>
          </p:nvPr>
        </p:nvSpPr>
        <p:spPr/>
        <p:txBody>
          <a:bodyPr>
            <a:normAutofit/>
          </a:bodyPr>
          <a:lstStyle/>
          <a:p>
            <a:pPr algn="just">
              <a:lnSpc>
                <a:spcPct val="107000"/>
              </a:lnSpc>
              <a:spcAft>
                <a:spcPts val="800"/>
              </a:spcAft>
            </a:pPr>
            <a:r>
              <a:rPr lang="en-US" sz="1800" dirty="0">
                <a:effectLst/>
                <a:latin typeface="Calibri" panose="020F0502020204030204" pitchFamily="34" charset="0"/>
                <a:ea typeface="DGMetaSerifScience"/>
                <a:cs typeface="Calibri" panose="020F0502020204030204" pitchFamily="34" charset="0"/>
              </a:rPr>
              <a:t>During another visit to France on </a:t>
            </a:r>
            <a:r>
              <a:rPr lang="en-US" sz="1800" b="1" dirty="0">
                <a:effectLst/>
                <a:latin typeface="Calibri" panose="020F0502020204030204" pitchFamily="34" charset="0"/>
                <a:ea typeface="DGMetaSerifScience"/>
                <a:cs typeface="Calibri" panose="020F0502020204030204" pitchFamily="34" charset="0"/>
              </a:rPr>
              <a:t>15 and 16 December 1962</a:t>
            </a:r>
            <a:r>
              <a:rPr lang="en-US" sz="1800" dirty="0">
                <a:effectLst/>
                <a:latin typeface="Calibri" panose="020F0502020204030204" pitchFamily="34" charset="0"/>
                <a:ea typeface="DGMetaSerifScience"/>
                <a:cs typeface="Calibri" panose="020F0502020204030204" pitchFamily="34" charset="0"/>
              </a:rPr>
              <a:t>, he spoke more clearly than before of a </a:t>
            </a:r>
            <a:r>
              <a:rPr lang="en-US" sz="1800" b="1" dirty="0">
                <a:effectLst/>
                <a:latin typeface="Calibri" panose="020F0502020204030204" pitchFamily="34" charset="0"/>
                <a:ea typeface="DGMetaSerifScience"/>
                <a:cs typeface="Calibri" panose="020F0502020204030204" pitchFamily="34" charset="0"/>
              </a:rPr>
              <a:t>“really autonomous instrument of deterrence</a:t>
            </a:r>
            <a:r>
              <a:rPr lang="en-US" sz="1800" dirty="0">
                <a:effectLst/>
                <a:latin typeface="Calibri" panose="020F0502020204030204" pitchFamily="34" charset="0"/>
                <a:ea typeface="DGMetaSerifScience"/>
                <a:cs typeface="Calibri" panose="020F0502020204030204" pitchFamily="34" charset="0"/>
              </a:rPr>
              <a:t>” as the goal of nuclear cooperation between the two countries. </a:t>
            </a:r>
            <a:r>
              <a:rPr lang="en-US" dirty="0">
                <a:latin typeface="Calibri" panose="020F0502020204030204" pitchFamily="34" charset="0"/>
                <a:ea typeface="DGMetaSerifScience"/>
                <a:cs typeface="Calibri" panose="020F0502020204030204" pitchFamily="34" charset="0"/>
              </a:rPr>
              <a:t>He </a:t>
            </a:r>
            <a:r>
              <a:rPr lang="en-US" sz="1800" dirty="0">
                <a:effectLst/>
                <a:latin typeface="Calibri" panose="020F0502020204030204" pitchFamily="34" charset="0"/>
                <a:ea typeface="DGMetaSerifScience"/>
                <a:cs typeface="Calibri" panose="020F0502020204030204" pitchFamily="34" charset="0"/>
              </a:rPr>
              <a:t>proposed an agreement on the use of nuclear weapons in the event of war, especially regarding targets.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US" sz="1800" b="1" dirty="0">
                <a:effectLst/>
                <a:latin typeface="Calibri" panose="020F0502020204030204" pitchFamily="34" charset="0"/>
                <a:ea typeface="DGMetaSerifScience"/>
              </a:rPr>
              <a:t>French president continued to doubt that such independence would be possible if the missiles to carry the nuclear warheads were to be acquired from the Americans</a:t>
            </a:r>
            <a:endParaRPr lang="en-US" b="1" dirty="0">
              <a:latin typeface="Calibri" panose="020F0502020204030204" pitchFamily="34" charset="0"/>
              <a:ea typeface="DGMetaSerifScience"/>
            </a:endParaRPr>
          </a:p>
          <a:p>
            <a:r>
              <a:rPr lang="en-US" dirty="0">
                <a:latin typeface="Calibri" panose="020F0502020204030204" pitchFamily="34" charset="0"/>
              </a:rPr>
              <a:t>On 19 December 1962 de Gaulle decided to break</a:t>
            </a:r>
          </a:p>
          <a:p>
            <a:r>
              <a:rPr lang="en-US" dirty="0">
                <a:latin typeface="Calibri" panose="020F0502020204030204" pitchFamily="34" charset="0"/>
              </a:rPr>
              <a:t>On 21 December 1962 Macmillan obtained nuclear missiles from US</a:t>
            </a:r>
          </a:p>
          <a:p>
            <a:r>
              <a:rPr lang="en-US" dirty="0">
                <a:latin typeface="Calibri" panose="020F0502020204030204" pitchFamily="34" charset="0"/>
              </a:rPr>
              <a:t>De Gaulle took the occasion to highlight British unreliability</a:t>
            </a:r>
            <a:endParaRPr lang="it-IT" dirty="0"/>
          </a:p>
        </p:txBody>
      </p:sp>
    </p:spTree>
    <p:extLst>
      <p:ext uri="{BB962C8B-B14F-4D97-AF65-F5344CB8AC3E}">
        <p14:creationId xmlns:p14="http://schemas.microsoft.com/office/powerpoint/2010/main" val="2265090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60D0F65-3CCD-462C-997B-27A86E8F9202}"/>
              </a:ext>
            </a:extLst>
          </p:cNvPr>
          <p:cNvSpPr>
            <a:spLocks noGrp="1"/>
          </p:cNvSpPr>
          <p:nvPr>
            <p:ph type="title"/>
          </p:nvPr>
        </p:nvSpPr>
        <p:spPr/>
        <p:txBody>
          <a:bodyPr/>
          <a:lstStyle/>
          <a:p>
            <a:r>
              <a:rPr lang="it-IT" b="1" dirty="0">
                <a:effectLst>
                  <a:outerShdw blurRad="38100" dist="38100" dir="2700000" algn="tl">
                    <a:srgbClr val="000000">
                      <a:alpha val="43137"/>
                    </a:srgbClr>
                  </a:outerShdw>
                </a:effectLst>
              </a:rPr>
              <a:t>14 </a:t>
            </a:r>
            <a:r>
              <a:rPr lang="it-IT" b="1" dirty="0" err="1">
                <a:effectLst>
                  <a:outerShdw blurRad="38100" dist="38100" dir="2700000" algn="tl">
                    <a:srgbClr val="000000">
                      <a:alpha val="43137"/>
                    </a:srgbClr>
                  </a:outerShdw>
                </a:effectLst>
              </a:rPr>
              <a:t>January</a:t>
            </a:r>
            <a:r>
              <a:rPr lang="it-IT" b="1" dirty="0">
                <a:effectLst>
                  <a:outerShdw blurRad="38100" dist="38100" dir="2700000" algn="tl">
                    <a:srgbClr val="000000">
                      <a:alpha val="43137"/>
                    </a:srgbClr>
                  </a:outerShdw>
                </a:effectLst>
              </a:rPr>
              <a:t> 1963</a:t>
            </a:r>
          </a:p>
        </p:txBody>
      </p:sp>
      <p:sp>
        <p:nvSpPr>
          <p:cNvPr id="3" name="Segnaposto contenuto 2">
            <a:extLst>
              <a:ext uri="{FF2B5EF4-FFF2-40B4-BE49-F238E27FC236}">
                <a16:creationId xmlns:a16="http://schemas.microsoft.com/office/drawing/2014/main" id="{167B1D05-FABC-4C7D-823B-C54E03DA9EC8}"/>
              </a:ext>
            </a:extLst>
          </p:cNvPr>
          <p:cNvSpPr>
            <a:spLocks noGrp="1"/>
          </p:cNvSpPr>
          <p:nvPr>
            <p:ph idx="1"/>
          </p:nvPr>
        </p:nvSpPr>
        <p:spPr/>
        <p:txBody>
          <a:bodyPr>
            <a:normAutofit fontScale="85000" lnSpcReduction="20000"/>
          </a:bodyPr>
          <a:lstStyle/>
          <a:p>
            <a:pPr marL="0" indent="0">
              <a:buNone/>
            </a:pPr>
            <a:endParaRPr lang="it-IT" dirty="0"/>
          </a:p>
          <a:p>
            <a:pPr marL="0" indent="0">
              <a:buNone/>
            </a:pPr>
            <a:endParaRPr lang="it-IT" dirty="0"/>
          </a:p>
          <a:p>
            <a:pPr marL="0" indent="0" algn="ctr">
              <a:buNone/>
            </a:pPr>
            <a:r>
              <a:rPr lang="it-IT" sz="2400" b="1" dirty="0"/>
              <a:t>FIRST VETO </a:t>
            </a:r>
          </a:p>
          <a:p>
            <a:pPr algn="just">
              <a:lnSpc>
                <a:spcPct val="107000"/>
              </a:lnSpc>
            </a:pPr>
            <a:r>
              <a:rPr lang="en-US" sz="1800" dirty="0">
                <a:effectLst/>
                <a:latin typeface="Calibri" panose="020F0502020204030204" pitchFamily="34" charset="0"/>
                <a:ea typeface="DGMetaSerifScience"/>
                <a:cs typeface="Calibri" panose="020F0502020204030204" pitchFamily="34" charset="0"/>
              </a:rPr>
              <a:t>Britain’s agricultural arrangements and ties to its empire had created blocks throughout the negotiations</a:t>
            </a:r>
          </a:p>
          <a:p>
            <a:pPr algn="just">
              <a:lnSpc>
                <a:spcPct val="107000"/>
              </a:lnSpc>
            </a:pPr>
            <a:r>
              <a:rPr lang="en-US" dirty="0">
                <a:latin typeface="Calibri" panose="020F0502020204030204" pitchFamily="34" charset="0"/>
                <a:ea typeface="DGMetaSerifScience"/>
                <a:cs typeface="Calibri" panose="020F0502020204030204" pitchFamily="34" charset="0"/>
              </a:rPr>
              <a:t>H</a:t>
            </a:r>
            <a:r>
              <a:rPr lang="en-US" sz="1800" dirty="0">
                <a:effectLst/>
                <a:latin typeface="Calibri" panose="020F0502020204030204" pitchFamily="34" charset="0"/>
                <a:ea typeface="DGMetaSerifScience"/>
                <a:cs typeface="Calibri" panose="020F0502020204030204" pitchFamily="34" charset="0"/>
              </a:rPr>
              <a:t>e justified his refusal of further negotiations with the UK by citing the agreements in Nassau and went on to warn of a </a:t>
            </a:r>
            <a:r>
              <a:rPr lang="en-US" sz="1800" b="1" dirty="0">
                <a:effectLst/>
                <a:latin typeface="Calibri" panose="020F0502020204030204" pitchFamily="34" charset="0"/>
                <a:ea typeface="DGMetaSerifScience"/>
                <a:cs typeface="Calibri" panose="020F0502020204030204" pitchFamily="34" charset="0"/>
              </a:rPr>
              <a:t>“giant Atlantic Community, dependent on and led by the Americans”</a:t>
            </a:r>
            <a:r>
              <a:rPr lang="en-US" sz="1800" dirty="0">
                <a:effectLst/>
                <a:latin typeface="Calibri" panose="020F0502020204030204" pitchFamily="34" charset="0"/>
                <a:ea typeface="DGMetaSerifScience"/>
                <a:cs typeface="Calibri" panose="020F0502020204030204" pitchFamily="34" charset="0"/>
              </a:rPr>
              <a:t> that would be a consequence of British entry. If Britain was admitted to membership, other countries would follow</a:t>
            </a:r>
          </a:p>
          <a:p>
            <a:pPr marL="0" indent="0" algn="just">
              <a:lnSpc>
                <a:spcPct val="107000"/>
              </a:lnSpc>
              <a:buNone/>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en-US" sz="1900" b="1" i="1" dirty="0">
                <a:effectLst/>
                <a:latin typeface="Calibri" panose="020F0502020204030204" pitchFamily="34" charset="0"/>
                <a:ea typeface="DGMetaSerifScience"/>
                <a:cs typeface="Calibri" panose="020F0502020204030204" pitchFamily="34" charset="0"/>
              </a:rPr>
              <a:t>The eleven member, then thirteen-member, than perhaps eighteen-member Common Market that would built would hardly resemble the one the Six have built. […] Moreover this Community, growing in this way, would be confronted with all the problems of its economic relations with a host of other states, and above all with the United States. It is likely that the cohesion of all its members would not survive for long and that in the end there would appear a colossal Atlantic Community dependent on America and under America control that would swiftly absorb the European Community. </a:t>
            </a:r>
            <a:endParaRPr lang="it-IT" sz="19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a:p>
            <a:pPr marL="0" indent="0">
              <a:buNone/>
            </a:pPr>
            <a:endParaRPr lang="it-IT" dirty="0"/>
          </a:p>
        </p:txBody>
      </p:sp>
    </p:spTree>
    <p:extLst>
      <p:ext uri="{BB962C8B-B14F-4D97-AF65-F5344CB8AC3E}">
        <p14:creationId xmlns:p14="http://schemas.microsoft.com/office/powerpoint/2010/main" val="2539152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A3B0BEE-8323-4973-8C6F-BFB792AE924A}"/>
              </a:ext>
            </a:extLst>
          </p:cNvPr>
          <p:cNvSpPr>
            <a:spLocks noGrp="1"/>
          </p:cNvSpPr>
          <p:nvPr>
            <p:ph type="title"/>
          </p:nvPr>
        </p:nvSpPr>
        <p:spPr/>
        <p:txBody>
          <a:bodyPr/>
          <a:lstStyle/>
          <a:p>
            <a:r>
              <a:rPr lang="it-IT" b="1" dirty="0">
                <a:effectLst>
                  <a:outerShdw blurRad="38100" dist="38100" dir="2700000" algn="tl">
                    <a:srgbClr val="000000">
                      <a:alpha val="43137"/>
                    </a:srgbClr>
                  </a:outerShdw>
                </a:effectLst>
              </a:rPr>
              <a:t>Adenauer and Kennedy</a:t>
            </a:r>
          </a:p>
        </p:txBody>
      </p:sp>
      <p:sp>
        <p:nvSpPr>
          <p:cNvPr id="3" name="Segnaposto contenuto 2">
            <a:extLst>
              <a:ext uri="{FF2B5EF4-FFF2-40B4-BE49-F238E27FC236}">
                <a16:creationId xmlns:a16="http://schemas.microsoft.com/office/drawing/2014/main" id="{B8ACAD95-B1E5-46D1-AAAA-5BFEE1407523}"/>
              </a:ext>
            </a:extLst>
          </p:cNvPr>
          <p:cNvSpPr>
            <a:spLocks noGrp="1"/>
          </p:cNvSpPr>
          <p:nvPr>
            <p:ph idx="1"/>
          </p:nvPr>
        </p:nvSpPr>
        <p:spPr/>
        <p:txBody>
          <a:bodyPr/>
          <a:lstStyle/>
          <a:p>
            <a:r>
              <a:rPr lang="en-US" sz="2000" b="1" dirty="0">
                <a:effectLst/>
                <a:latin typeface="Calibri" panose="020F0502020204030204" pitchFamily="34" charset="0"/>
                <a:ea typeface="DGMetaSerifScience"/>
                <a:cs typeface="Calibri" panose="020F0502020204030204" pitchFamily="34" charset="0"/>
              </a:rPr>
              <a:t>Kennedy</a:t>
            </a:r>
            <a:r>
              <a:rPr lang="en-US" sz="2000" dirty="0">
                <a:effectLst/>
                <a:latin typeface="Calibri" panose="020F0502020204030204" pitchFamily="34" charset="0"/>
                <a:ea typeface="DGMetaSerifScience"/>
                <a:cs typeface="Calibri" panose="020F0502020204030204" pitchFamily="34" charset="0"/>
              </a:rPr>
              <a:t>’s pressure on the Federal Republic to stop its policy of not recognizing the German Democratic Republic,</a:t>
            </a:r>
          </a:p>
          <a:p>
            <a:r>
              <a:rPr lang="en-US" sz="2000" b="1" dirty="0">
                <a:latin typeface="Calibri" panose="020F0502020204030204" pitchFamily="34" charset="0"/>
                <a:ea typeface="DGMetaSerifScience"/>
                <a:cs typeface="Calibri" panose="020F0502020204030204" pitchFamily="34" charset="0"/>
              </a:rPr>
              <a:t>Adenauer</a:t>
            </a:r>
            <a:r>
              <a:rPr lang="en-US" sz="2000" dirty="0">
                <a:latin typeface="Calibri" panose="020F0502020204030204" pitchFamily="34" charset="0"/>
                <a:ea typeface="DGMetaSerifScience"/>
                <a:cs typeface="Calibri" panose="020F0502020204030204" pitchFamily="34" charset="0"/>
              </a:rPr>
              <a:t> on US-West German relations:</a:t>
            </a:r>
            <a:r>
              <a:rPr lang="en-US" sz="2000" dirty="0">
                <a:effectLst/>
                <a:latin typeface="Calibri" panose="020F0502020204030204" pitchFamily="34" charset="0"/>
                <a:ea typeface="DGMetaSerifScience"/>
                <a:cs typeface="Calibri" panose="020F0502020204030204" pitchFamily="34" charset="0"/>
              </a:rPr>
              <a:t> </a:t>
            </a:r>
          </a:p>
          <a:p>
            <a:endParaRPr lang="en-US" b="1" dirty="0">
              <a:latin typeface="Calibri" panose="020F0502020204030204" pitchFamily="34" charset="0"/>
              <a:ea typeface="DGMetaSerifScience"/>
              <a:cs typeface="Calibri" panose="020F0502020204030204" pitchFamily="34" charset="0"/>
            </a:endParaRPr>
          </a:p>
          <a:p>
            <a:pPr marL="0" indent="0" algn="ctr">
              <a:buNone/>
            </a:pPr>
            <a:r>
              <a:rPr lang="en-US" sz="2400" b="1" i="1" dirty="0">
                <a:effectLst/>
                <a:latin typeface="Calibri" panose="020F0502020204030204" pitchFamily="34" charset="0"/>
                <a:ea typeface="DGMetaSerifScience"/>
                <a:cs typeface="Calibri" panose="020F0502020204030204" pitchFamily="34" charset="0"/>
              </a:rPr>
              <a:t>“Depending on circumstances, we must be prepared to live in tension with the Americans for a few years. We have to put more on the Franco-German and the European horse.”</a:t>
            </a:r>
            <a:endParaRPr lang="it-IT" sz="2400" i="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2465906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60F5659-3EE3-451A-80E3-88478CDDEF02}"/>
              </a:ext>
            </a:extLst>
          </p:cNvPr>
          <p:cNvSpPr>
            <a:spLocks noGrp="1"/>
          </p:cNvSpPr>
          <p:nvPr>
            <p:ph type="title"/>
          </p:nvPr>
        </p:nvSpPr>
        <p:spPr/>
        <p:txBody>
          <a:bodyPr/>
          <a:lstStyle/>
          <a:p>
            <a:r>
              <a:rPr lang="it-IT" b="1" dirty="0">
                <a:effectLst>
                  <a:outerShdw blurRad="38100" dist="38100" dir="2700000" algn="tl">
                    <a:srgbClr val="000000">
                      <a:alpha val="43137"/>
                    </a:srgbClr>
                  </a:outerShdw>
                </a:effectLst>
              </a:rPr>
              <a:t>De </a:t>
            </a:r>
            <a:r>
              <a:rPr lang="it-IT" b="1" dirty="0" err="1">
                <a:effectLst>
                  <a:outerShdw blurRad="38100" dist="38100" dir="2700000" algn="tl">
                    <a:srgbClr val="000000">
                      <a:alpha val="43137"/>
                    </a:srgbClr>
                  </a:outerShdw>
                </a:effectLst>
              </a:rPr>
              <a:t>Gaulle’s</a:t>
            </a:r>
            <a:r>
              <a:rPr lang="it-IT" b="1" dirty="0">
                <a:effectLst>
                  <a:outerShdw blurRad="38100" dist="38100" dir="2700000" algn="tl">
                    <a:srgbClr val="000000">
                      <a:alpha val="43137"/>
                    </a:srgbClr>
                  </a:outerShdw>
                </a:effectLst>
              </a:rPr>
              <a:t> project</a:t>
            </a:r>
          </a:p>
        </p:txBody>
      </p:sp>
      <p:sp>
        <p:nvSpPr>
          <p:cNvPr id="3" name="Segnaposto contenuto 2">
            <a:extLst>
              <a:ext uri="{FF2B5EF4-FFF2-40B4-BE49-F238E27FC236}">
                <a16:creationId xmlns:a16="http://schemas.microsoft.com/office/drawing/2014/main" id="{7CF938B3-1342-432A-B934-2BD90D7BE4F7}"/>
              </a:ext>
            </a:extLst>
          </p:cNvPr>
          <p:cNvSpPr>
            <a:spLocks noGrp="1"/>
          </p:cNvSpPr>
          <p:nvPr>
            <p:ph idx="1"/>
          </p:nvPr>
        </p:nvSpPr>
        <p:spPr/>
        <p:txBody>
          <a:bodyPr/>
          <a:lstStyle/>
          <a:p>
            <a:pPr marL="0" indent="0" algn="ctr">
              <a:buNone/>
            </a:pPr>
            <a:r>
              <a:rPr lang="en-US" sz="2400" b="1" u="sng" dirty="0">
                <a:effectLst/>
                <a:latin typeface="Calibri" panose="020F0502020204030204" pitchFamily="34" charset="0"/>
                <a:ea typeface="DGMetaSerifScience"/>
              </a:rPr>
              <a:t>DE GAULLE’S PROPOSALS</a:t>
            </a:r>
          </a:p>
          <a:p>
            <a:pPr marL="0" indent="0" algn="ctr">
              <a:buNone/>
            </a:pPr>
            <a:endParaRPr lang="en-US" sz="1800" u="sng" dirty="0">
              <a:effectLst/>
              <a:latin typeface="Calibri" panose="020F0502020204030204" pitchFamily="34" charset="0"/>
              <a:ea typeface="DGMetaSerifScience"/>
            </a:endParaRPr>
          </a:p>
          <a:p>
            <a:pPr algn="ctr"/>
            <a:r>
              <a:rPr lang="en-US" sz="1800" dirty="0">
                <a:effectLst/>
                <a:latin typeface="Calibri" panose="020F0502020204030204" pitchFamily="34" charset="0"/>
                <a:ea typeface="DGMetaSerifScience"/>
              </a:rPr>
              <a:t>de Gaulle posed the question of whether the Federal Republic would be willing “</a:t>
            </a:r>
            <a:r>
              <a:rPr lang="en-US" sz="1800" i="1" dirty="0">
                <a:effectLst/>
                <a:latin typeface="Calibri" panose="020F0502020204030204" pitchFamily="34" charset="0"/>
                <a:ea typeface="DGMetaSerifScience"/>
              </a:rPr>
              <a:t>to create a political union with France, which de  facto and perforce is </a:t>
            </a:r>
            <a:r>
              <a:rPr lang="en-US" sz="1800" b="1" i="1" dirty="0">
                <a:effectLst/>
                <a:latin typeface="Calibri" panose="020F0502020204030204" pitchFamily="34" charset="0"/>
                <a:ea typeface="DGMetaSerifScience"/>
              </a:rPr>
              <a:t>limited to two members</a:t>
            </a:r>
            <a:r>
              <a:rPr lang="en-US" sz="1800" b="1" dirty="0">
                <a:effectLst/>
                <a:latin typeface="Calibri" panose="020F0502020204030204" pitchFamily="34" charset="0"/>
                <a:ea typeface="DGMetaSerifScience"/>
              </a:rPr>
              <a:t>”</a:t>
            </a:r>
          </a:p>
          <a:p>
            <a:pPr marL="0" indent="0" algn="ctr">
              <a:buNone/>
            </a:pPr>
            <a:endParaRPr lang="en-US" b="1" u="sng" dirty="0">
              <a:latin typeface="Calibri" panose="020F0502020204030204" pitchFamily="34" charset="0"/>
            </a:endParaRPr>
          </a:p>
          <a:p>
            <a:pPr algn="ctr"/>
            <a:r>
              <a:rPr lang="en-US" sz="1800" b="1" i="1" dirty="0">
                <a:latin typeface="Calibri" panose="020F0502020204030204" pitchFamily="34" charset="0"/>
                <a:ea typeface="DGMetaSerifScience"/>
              </a:rPr>
              <a:t>“the organic cooperation of our armies on a joint defense is of decisive importance for the union of our two countries.”</a:t>
            </a:r>
            <a:endParaRPr lang="it-IT" i="1" dirty="0"/>
          </a:p>
        </p:txBody>
      </p:sp>
    </p:spTree>
    <p:extLst>
      <p:ext uri="{BB962C8B-B14F-4D97-AF65-F5344CB8AC3E}">
        <p14:creationId xmlns:p14="http://schemas.microsoft.com/office/powerpoint/2010/main" val="756790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6D802C1-CA02-4E6E-B83A-EF321A119DB7}"/>
              </a:ext>
            </a:extLst>
          </p:cNvPr>
          <p:cNvSpPr>
            <a:spLocks noGrp="1"/>
          </p:cNvSpPr>
          <p:nvPr>
            <p:ph type="title"/>
          </p:nvPr>
        </p:nvSpPr>
        <p:spPr/>
        <p:txBody>
          <a:bodyPr>
            <a:normAutofit/>
          </a:bodyPr>
          <a:lstStyle/>
          <a:p>
            <a:r>
              <a:rPr lang="en-US" sz="3200" b="1" dirty="0">
                <a:effectLst>
                  <a:outerShdw blurRad="38100" dist="38100" dir="2700000" algn="tl">
                    <a:srgbClr val="000000">
                      <a:alpha val="43137"/>
                    </a:srgbClr>
                  </a:outerShdw>
                </a:effectLst>
                <a:latin typeface="Calibri" panose="020F0502020204030204" pitchFamily="34" charset="0"/>
                <a:ea typeface="DGMetaSerifScience"/>
              </a:rPr>
              <a:t>“</a:t>
            </a:r>
            <a:r>
              <a:rPr lang="en-US" sz="3200" b="1" dirty="0" err="1">
                <a:effectLst>
                  <a:outerShdw blurRad="38100" dist="38100" dir="2700000" algn="tl">
                    <a:srgbClr val="000000">
                      <a:alpha val="43137"/>
                    </a:srgbClr>
                  </a:outerShdw>
                </a:effectLst>
                <a:latin typeface="Calibri" panose="020F0502020204030204" pitchFamily="34" charset="0"/>
                <a:ea typeface="DGMetaSerifScience"/>
              </a:rPr>
              <a:t>Elysee</a:t>
            </a:r>
            <a:r>
              <a:rPr lang="en-US" sz="3200" b="1" dirty="0">
                <a:effectLst>
                  <a:outerShdw blurRad="38100" dist="38100" dir="2700000" algn="tl">
                    <a:srgbClr val="000000">
                      <a:alpha val="43137"/>
                    </a:srgbClr>
                  </a:outerShdw>
                </a:effectLst>
                <a:latin typeface="Calibri" panose="020F0502020204030204" pitchFamily="34" charset="0"/>
                <a:ea typeface="DGMetaSerifScience"/>
              </a:rPr>
              <a:t> Treaty” </a:t>
            </a:r>
            <a:br>
              <a:rPr lang="en-US" sz="3200" b="1" dirty="0">
                <a:effectLst>
                  <a:outerShdw blurRad="38100" dist="38100" dir="2700000" algn="tl">
                    <a:srgbClr val="000000">
                      <a:alpha val="43137"/>
                    </a:srgbClr>
                  </a:outerShdw>
                </a:effectLst>
                <a:latin typeface="Calibri" panose="020F0502020204030204" pitchFamily="34" charset="0"/>
                <a:ea typeface="DGMetaSerifScience"/>
              </a:rPr>
            </a:br>
            <a:r>
              <a:rPr lang="en-US" sz="3200" b="1" dirty="0">
                <a:effectLst>
                  <a:outerShdw blurRad="38100" dist="38100" dir="2700000" algn="tl">
                    <a:srgbClr val="000000">
                      <a:alpha val="43137"/>
                    </a:srgbClr>
                  </a:outerShdw>
                </a:effectLst>
                <a:latin typeface="Calibri" panose="020F0502020204030204" pitchFamily="34" charset="0"/>
                <a:ea typeface="DGMetaSerifScience"/>
              </a:rPr>
              <a:t>22 January 1963 </a:t>
            </a:r>
            <a:endParaRPr lang="it-IT" sz="3200" b="1" dirty="0">
              <a:effectLst>
                <a:outerShdw blurRad="38100" dist="38100" dir="2700000" algn="tl">
                  <a:srgbClr val="000000">
                    <a:alpha val="43137"/>
                  </a:srgbClr>
                </a:outerShdw>
              </a:effectLst>
            </a:endParaRPr>
          </a:p>
        </p:txBody>
      </p:sp>
      <p:sp>
        <p:nvSpPr>
          <p:cNvPr id="3" name="Segnaposto contenuto 2">
            <a:extLst>
              <a:ext uri="{FF2B5EF4-FFF2-40B4-BE49-F238E27FC236}">
                <a16:creationId xmlns:a16="http://schemas.microsoft.com/office/drawing/2014/main" id="{AA875688-6FD6-4FA3-BC33-B336760A9E42}"/>
              </a:ext>
            </a:extLst>
          </p:cNvPr>
          <p:cNvSpPr>
            <a:spLocks noGrp="1"/>
          </p:cNvSpPr>
          <p:nvPr>
            <p:ph idx="1"/>
          </p:nvPr>
        </p:nvSpPr>
        <p:spPr/>
        <p:txBody>
          <a:bodyPr>
            <a:normAutofit/>
          </a:bodyPr>
          <a:lstStyle/>
          <a:p>
            <a:pPr marL="342900" lvl="0" indent="-342900" algn="just">
              <a:lnSpc>
                <a:spcPct val="107000"/>
              </a:lnSpc>
              <a:buFont typeface="Calibri" panose="020F0502020204030204" pitchFamily="34" charset="0"/>
              <a:buChar char="-"/>
            </a:pPr>
            <a:r>
              <a:rPr lang="en-US" b="1" dirty="0">
                <a:latin typeface="Calibri" panose="020F0502020204030204" pitchFamily="34" charset="0"/>
                <a:ea typeface="DGMetaSerifScience"/>
                <a:cs typeface="Calibri" panose="020F0502020204030204" pitchFamily="34" charset="0"/>
              </a:rPr>
              <a:t>R</a:t>
            </a:r>
            <a:r>
              <a:rPr lang="en-US" sz="1800" b="1" dirty="0">
                <a:effectLst/>
                <a:latin typeface="Calibri" panose="020F0502020204030204" pitchFamily="34" charset="0"/>
                <a:ea typeface="DGMetaSerifScience"/>
                <a:cs typeface="Calibri" panose="020F0502020204030204" pitchFamily="34" charset="0"/>
              </a:rPr>
              <a:t>egular meetings </a:t>
            </a:r>
            <a:r>
              <a:rPr lang="en-US" sz="1800" dirty="0">
                <a:effectLst/>
                <a:latin typeface="Calibri" panose="020F0502020204030204" pitchFamily="34" charset="0"/>
                <a:ea typeface="DGMetaSerifScience"/>
                <a:cs typeface="Calibri" panose="020F0502020204030204" pitchFamily="34" charset="0"/>
              </a:rPr>
              <a:t>of the French president and West German chancellor, at least twice annually. </a:t>
            </a:r>
            <a:endParaRPr lang="it-IT" sz="1800" dirty="0">
              <a:effectLst/>
              <a:latin typeface="Calibri" panose="020F0502020204030204" pitchFamily="34" charset="0"/>
              <a:ea typeface="DGMetaSerifScience"/>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sz="1800" dirty="0">
                <a:effectLst/>
                <a:latin typeface="Calibri" panose="020F0502020204030204" pitchFamily="34" charset="0"/>
                <a:ea typeface="DGMetaSerifScience"/>
                <a:cs typeface="Calibri" panose="020F0502020204030204" pitchFamily="34" charset="0"/>
              </a:rPr>
              <a:t>At least </a:t>
            </a:r>
            <a:r>
              <a:rPr lang="en-US" sz="1800" b="1" dirty="0">
                <a:effectLst/>
                <a:latin typeface="Calibri" panose="020F0502020204030204" pitchFamily="34" charset="0"/>
                <a:ea typeface="DGMetaSerifScience"/>
                <a:cs typeface="Calibri" panose="020F0502020204030204" pitchFamily="34" charset="0"/>
              </a:rPr>
              <a:t>four annual meetings of the countries’ foreign and defense ministers </a:t>
            </a:r>
            <a:r>
              <a:rPr lang="en-US" sz="1800" dirty="0">
                <a:effectLst/>
                <a:latin typeface="Calibri" panose="020F0502020204030204" pitchFamily="34" charset="0"/>
                <a:ea typeface="DGMetaSerifScience"/>
                <a:cs typeface="Calibri" panose="020F0502020204030204" pitchFamily="34" charset="0"/>
              </a:rPr>
              <a:t>as well as monthly meetings of top officials in the foreign ministries. </a:t>
            </a:r>
            <a:endParaRPr lang="it-IT" sz="1800" dirty="0">
              <a:effectLst/>
              <a:latin typeface="Calibri" panose="020F0502020204030204" pitchFamily="34" charset="0"/>
              <a:ea typeface="DGMetaSerifScience"/>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dirty="0">
                <a:latin typeface="Calibri" panose="020F0502020204030204" pitchFamily="34" charset="0"/>
                <a:ea typeface="DGMetaSerifScience"/>
                <a:cs typeface="Calibri" panose="020F0502020204030204" pitchFamily="34" charset="0"/>
              </a:rPr>
              <a:t>G</a:t>
            </a:r>
            <a:r>
              <a:rPr lang="en-US" sz="1800" dirty="0">
                <a:effectLst/>
                <a:latin typeface="Calibri" panose="020F0502020204030204" pitchFamily="34" charset="0"/>
                <a:ea typeface="DGMetaSerifScience"/>
                <a:cs typeface="Calibri" panose="020F0502020204030204" pitchFamily="34" charset="0"/>
              </a:rPr>
              <a:t>eneral staffs and those in charge of </a:t>
            </a:r>
            <a:r>
              <a:rPr lang="en-US" sz="1800" b="1" dirty="0">
                <a:effectLst/>
                <a:latin typeface="Calibri" panose="020F0502020204030204" pitchFamily="34" charset="0"/>
                <a:ea typeface="DGMetaSerifScience"/>
                <a:cs typeface="Calibri" panose="020F0502020204030204" pitchFamily="34" charset="0"/>
              </a:rPr>
              <a:t>education and youth </a:t>
            </a:r>
            <a:r>
              <a:rPr lang="en-US" sz="1800" dirty="0">
                <a:effectLst/>
                <a:latin typeface="Calibri" panose="020F0502020204030204" pitchFamily="34" charset="0"/>
                <a:ea typeface="DGMetaSerifScience"/>
                <a:cs typeface="Calibri" panose="020F0502020204030204" pitchFamily="34" charset="0"/>
              </a:rPr>
              <a:t>affairs would also meet regularly. </a:t>
            </a:r>
            <a:endParaRPr lang="it-IT" sz="1800" dirty="0">
              <a:effectLst/>
              <a:latin typeface="Calibri" panose="020F0502020204030204" pitchFamily="34" charset="0"/>
              <a:ea typeface="DGMetaSerifScience"/>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dirty="0">
                <a:latin typeface="Calibri" panose="020F0502020204030204" pitchFamily="34" charset="0"/>
                <a:ea typeface="DGMetaSerifScience"/>
                <a:cs typeface="Calibri" panose="020F0502020204030204" pitchFamily="34" charset="0"/>
              </a:rPr>
              <a:t>J</a:t>
            </a:r>
            <a:r>
              <a:rPr lang="en-US" sz="1800" dirty="0">
                <a:effectLst/>
                <a:latin typeface="Calibri" panose="020F0502020204030204" pitchFamily="34" charset="0"/>
                <a:ea typeface="DGMetaSerifScience"/>
                <a:cs typeface="Calibri" panose="020F0502020204030204" pitchFamily="34" charset="0"/>
              </a:rPr>
              <a:t>oint fund to promote </a:t>
            </a:r>
            <a:r>
              <a:rPr lang="en-US" sz="1800" b="1" dirty="0">
                <a:effectLst/>
                <a:latin typeface="Calibri" panose="020F0502020204030204" pitchFamily="34" charset="0"/>
                <a:ea typeface="DGMetaSerifScience"/>
                <a:cs typeface="Calibri" panose="020F0502020204030204" pitchFamily="34" charset="0"/>
              </a:rPr>
              <a:t>youth exchanges</a:t>
            </a:r>
            <a:r>
              <a:rPr lang="en-US" sz="1800" dirty="0">
                <a:effectLst/>
                <a:latin typeface="Calibri" panose="020F0502020204030204" pitchFamily="34" charset="0"/>
                <a:ea typeface="DGMetaSerifScience"/>
                <a:cs typeface="Calibri" panose="020F0502020204030204" pitchFamily="34" charset="0"/>
              </a:rPr>
              <a:t>.</a:t>
            </a:r>
            <a:endParaRPr lang="it-IT" sz="1800" dirty="0">
              <a:effectLst/>
              <a:latin typeface="Calibri" panose="020F0502020204030204" pitchFamily="34" charset="0"/>
              <a:ea typeface="DGMetaSerifScience"/>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sz="1800" dirty="0">
                <a:effectLst/>
                <a:latin typeface="Calibri" panose="020F0502020204030204" pitchFamily="34" charset="0"/>
                <a:ea typeface="DGMetaSerifScience"/>
                <a:cs typeface="Calibri" panose="020F0502020204030204" pitchFamily="34" charset="0"/>
              </a:rPr>
              <a:t>The governments pledged </a:t>
            </a:r>
            <a:r>
              <a:rPr lang="en-US" sz="1800" b="1" dirty="0">
                <a:effectLst/>
                <a:latin typeface="Calibri" panose="020F0502020204030204" pitchFamily="34" charset="0"/>
                <a:ea typeface="DGMetaSerifScience"/>
                <a:cs typeface="Calibri" panose="020F0502020204030204" pitchFamily="34" charset="0"/>
              </a:rPr>
              <a:t>“to consult one another before every decision on all important foreign policy issues”</a:t>
            </a:r>
            <a:endParaRPr lang="it-IT" sz="1800" b="1" dirty="0">
              <a:effectLst/>
              <a:latin typeface="Calibri" panose="020F0502020204030204" pitchFamily="34" charset="0"/>
              <a:ea typeface="DGMetaSerifScience"/>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en-US" dirty="0">
                <a:latin typeface="Calibri" panose="020F0502020204030204" pitchFamily="34" charset="0"/>
                <a:ea typeface="DGMetaSerifScience"/>
                <a:cs typeface="Calibri" panose="020F0502020204030204" pitchFamily="34" charset="0"/>
              </a:rPr>
              <a:t>I</a:t>
            </a:r>
            <a:r>
              <a:rPr lang="en-US" sz="1800" dirty="0">
                <a:effectLst/>
                <a:latin typeface="Calibri" panose="020F0502020204030204" pitchFamily="34" charset="0"/>
                <a:ea typeface="DGMetaSerifScience"/>
                <a:cs typeface="Calibri" panose="020F0502020204030204" pitchFamily="34" charset="0"/>
              </a:rPr>
              <a:t>n the realm of </a:t>
            </a:r>
            <a:r>
              <a:rPr lang="en-US" sz="1800" b="1" dirty="0">
                <a:effectLst/>
                <a:latin typeface="Calibri" panose="020F0502020204030204" pitchFamily="34" charset="0"/>
                <a:ea typeface="DGMetaSerifScience"/>
                <a:cs typeface="Calibri" panose="020F0502020204030204" pitchFamily="34" charset="0"/>
              </a:rPr>
              <a:t>defense</a:t>
            </a:r>
            <a:r>
              <a:rPr lang="en-US" sz="1800" dirty="0">
                <a:effectLst/>
                <a:latin typeface="Calibri" panose="020F0502020204030204" pitchFamily="34" charset="0"/>
                <a:ea typeface="DGMetaSerifScience"/>
                <a:cs typeface="Calibri" panose="020F0502020204030204" pitchFamily="34" charset="0"/>
              </a:rPr>
              <a:t> “to bring their basic approaches closer together in order to arrive at </a:t>
            </a:r>
            <a:r>
              <a:rPr lang="en-US" sz="1800" b="1" dirty="0">
                <a:effectLst/>
                <a:latin typeface="Calibri" panose="020F0502020204030204" pitchFamily="34" charset="0"/>
                <a:ea typeface="DGMetaSerifScience"/>
                <a:cs typeface="Calibri" panose="020F0502020204030204" pitchFamily="34" charset="0"/>
              </a:rPr>
              <a:t>joint doctrines.” </a:t>
            </a:r>
            <a:endParaRPr lang="it-IT" sz="1800" b="1" dirty="0">
              <a:effectLst/>
              <a:latin typeface="Calibri" panose="020F0502020204030204" pitchFamily="34" charset="0"/>
              <a:ea typeface="DGMetaSerifScience"/>
              <a:cs typeface="Times New Roman" panose="02020603050405020304" pitchFamily="18" charset="0"/>
            </a:endParaRPr>
          </a:p>
          <a:p>
            <a:endParaRPr lang="it-IT" dirty="0"/>
          </a:p>
        </p:txBody>
      </p:sp>
    </p:spTree>
    <p:extLst>
      <p:ext uri="{BB962C8B-B14F-4D97-AF65-F5344CB8AC3E}">
        <p14:creationId xmlns:p14="http://schemas.microsoft.com/office/powerpoint/2010/main" val="2220255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C09324-1569-408B-842A-F4E0E0212AC0}"/>
              </a:ext>
            </a:extLst>
          </p:cNvPr>
          <p:cNvSpPr>
            <a:spLocks noGrp="1"/>
          </p:cNvSpPr>
          <p:nvPr>
            <p:ph type="title"/>
          </p:nvPr>
        </p:nvSpPr>
        <p:spPr/>
        <p:txBody>
          <a:bodyPr>
            <a:normAutofit/>
          </a:bodyPr>
          <a:lstStyle/>
          <a:p>
            <a:r>
              <a:rPr lang="en-US" sz="3200" b="1" dirty="0">
                <a:effectLst>
                  <a:outerShdw blurRad="38100" dist="38100" dir="2700000" algn="tl">
                    <a:srgbClr val="000000">
                      <a:alpha val="43137"/>
                    </a:srgbClr>
                  </a:outerShdw>
                </a:effectLst>
                <a:latin typeface="Calibri" panose="020F0502020204030204" pitchFamily="34" charset="0"/>
                <a:ea typeface="DGMetaSerifScience"/>
              </a:rPr>
              <a:t>“</a:t>
            </a:r>
            <a:r>
              <a:rPr lang="en-US" sz="3200" b="1" dirty="0" err="1">
                <a:effectLst>
                  <a:outerShdw blurRad="38100" dist="38100" dir="2700000" algn="tl">
                    <a:srgbClr val="000000">
                      <a:alpha val="43137"/>
                    </a:srgbClr>
                  </a:outerShdw>
                </a:effectLst>
                <a:latin typeface="Calibri" panose="020F0502020204030204" pitchFamily="34" charset="0"/>
                <a:ea typeface="DGMetaSerifScience"/>
              </a:rPr>
              <a:t>Elysee</a:t>
            </a:r>
            <a:r>
              <a:rPr lang="en-US" sz="3200" b="1" dirty="0">
                <a:effectLst>
                  <a:outerShdw blurRad="38100" dist="38100" dir="2700000" algn="tl">
                    <a:srgbClr val="000000">
                      <a:alpha val="43137"/>
                    </a:srgbClr>
                  </a:outerShdw>
                </a:effectLst>
                <a:latin typeface="Calibri" panose="020F0502020204030204" pitchFamily="34" charset="0"/>
                <a:ea typeface="DGMetaSerifScience"/>
              </a:rPr>
              <a:t> Treaty” </a:t>
            </a:r>
            <a:br>
              <a:rPr lang="en-US" sz="3200" b="1" dirty="0">
                <a:effectLst>
                  <a:outerShdw blurRad="38100" dist="38100" dir="2700000" algn="tl">
                    <a:srgbClr val="000000">
                      <a:alpha val="43137"/>
                    </a:srgbClr>
                  </a:outerShdw>
                </a:effectLst>
                <a:latin typeface="Calibri" panose="020F0502020204030204" pitchFamily="34" charset="0"/>
                <a:ea typeface="DGMetaSerifScience"/>
              </a:rPr>
            </a:br>
            <a:r>
              <a:rPr lang="en-US" sz="3200" b="1" dirty="0">
                <a:effectLst>
                  <a:outerShdw blurRad="38100" dist="38100" dir="2700000" algn="tl">
                    <a:srgbClr val="000000">
                      <a:alpha val="43137"/>
                    </a:srgbClr>
                  </a:outerShdw>
                </a:effectLst>
                <a:latin typeface="Calibri" panose="020F0502020204030204" pitchFamily="34" charset="0"/>
                <a:ea typeface="DGMetaSerifScience"/>
              </a:rPr>
              <a:t>22 January 1963 </a:t>
            </a:r>
            <a:endParaRPr lang="it-IT" sz="3200" dirty="0"/>
          </a:p>
        </p:txBody>
      </p:sp>
      <p:sp>
        <p:nvSpPr>
          <p:cNvPr id="3" name="Segnaposto contenuto 2">
            <a:extLst>
              <a:ext uri="{FF2B5EF4-FFF2-40B4-BE49-F238E27FC236}">
                <a16:creationId xmlns:a16="http://schemas.microsoft.com/office/drawing/2014/main" id="{5034BBA2-9525-415A-8598-481030CF50D9}"/>
              </a:ext>
            </a:extLst>
          </p:cNvPr>
          <p:cNvSpPr>
            <a:spLocks noGrp="1"/>
          </p:cNvSpPr>
          <p:nvPr>
            <p:ph idx="1"/>
          </p:nvPr>
        </p:nvSpPr>
        <p:spPr/>
        <p:txBody>
          <a:bodyPr/>
          <a:lstStyle/>
          <a:p>
            <a:pPr algn="just">
              <a:lnSpc>
                <a:spcPct val="107000"/>
              </a:lnSpc>
              <a:spcAft>
                <a:spcPts val="800"/>
              </a:spcAft>
            </a:pPr>
            <a:r>
              <a:rPr lang="en-US" sz="1800" b="1" dirty="0">
                <a:effectLst/>
                <a:latin typeface="Calibri" panose="020F0502020204030204" pitchFamily="34" charset="0"/>
                <a:ea typeface="DGMetaSerifScience"/>
                <a:cs typeface="Calibri" panose="020F0502020204030204" pitchFamily="34" charset="0"/>
              </a:rPr>
              <a:t>De Gaulle </a:t>
            </a:r>
            <a:r>
              <a:rPr lang="en-US" sz="1800" dirty="0">
                <a:effectLst/>
                <a:latin typeface="Calibri" panose="020F0502020204030204" pitchFamily="34" charset="0"/>
                <a:ea typeface="DGMetaSerifScience"/>
                <a:cs typeface="Calibri" panose="020F0502020204030204" pitchFamily="34" charset="0"/>
              </a:rPr>
              <a:t>promised nothing more than the use of French nuclear weapons for the security of the Federal Republic. </a:t>
            </a:r>
          </a:p>
          <a:p>
            <a:pPr algn="just">
              <a:lnSpc>
                <a:spcPct val="107000"/>
              </a:lnSpc>
              <a:spcAft>
                <a:spcPts val="800"/>
              </a:spcAft>
            </a:pPr>
            <a:r>
              <a:rPr lang="en-US" sz="1800" b="1" dirty="0">
                <a:effectLst/>
                <a:latin typeface="Calibri" panose="020F0502020204030204" pitchFamily="34" charset="0"/>
                <a:ea typeface="DGMetaSerifScience"/>
                <a:cs typeface="Calibri" panose="020F0502020204030204" pitchFamily="34" charset="0"/>
              </a:rPr>
              <a:t>Adenaue</a:t>
            </a:r>
            <a:r>
              <a:rPr lang="en-US" sz="1800" dirty="0">
                <a:effectLst/>
                <a:latin typeface="Calibri" panose="020F0502020204030204" pitchFamily="34" charset="0"/>
                <a:ea typeface="DGMetaSerifScience"/>
                <a:cs typeface="Calibri" panose="020F0502020204030204" pitchFamily="34" charset="0"/>
              </a:rPr>
              <a:t>r signaled to the French president that he found the American offer of a multilateral NATO nuclear force very attractive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b="1" dirty="0">
                <a:effectLst/>
                <a:latin typeface="DGMetaSerifScience"/>
                <a:ea typeface="Calibri" panose="020F0502020204030204" pitchFamily="34" charset="0"/>
                <a:cs typeface="DGMetaSerifScience"/>
              </a:rPr>
              <a:t> </a:t>
            </a:r>
            <a:r>
              <a:rPr lang="en-US" sz="1800" b="1" dirty="0">
                <a:effectLst/>
                <a:latin typeface="Calibri" panose="020F0502020204030204" pitchFamily="34" charset="0"/>
                <a:ea typeface="DGMetaSerifScience"/>
                <a:cs typeface="Calibri" panose="020F0502020204030204" pitchFamily="34" charset="0"/>
              </a:rPr>
              <a:t>Kennedy </a:t>
            </a:r>
            <a:r>
              <a:rPr lang="en-US" sz="1800" dirty="0">
                <a:effectLst/>
                <a:latin typeface="Calibri" panose="020F0502020204030204" pitchFamily="34" charset="0"/>
                <a:ea typeface="DGMetaSerifScience"/>
                <a:cs typeface="Calibri" panose="020F0502020204030204" pitchFamily="34" charset="0"/>
              </a:rPr>
              <a:t>did not want to exclude the possibility that de Gaulle was, as a CIA report claimed, negotiating with Moscow on the neutralization of Germany and the withdrawal of the Americans from Europe. </a:t>
            </a:r>
          </a:p>
          <a:p>
            <a:pPr marL="0" indent="0" algn="ctr">
              <a:lnSpc>
                <a:spcPct val="107000"/>
              </a:lnSpc>
              <a:spcAft>
                <a:spcPts val="800"/>
              </a:spcAft>
              <a:buNone/>
            </a:pPr>
            <a:r>
              <a:rPr lang="en-US" sz="2400" b="1" u="sng" dirty="0">
                <a:effectLst/>
                <a:latin typeface="Calibri" panose="020F0502020204030204" pitchFamily="34" charset="0"/>
                <a:ea typeface="DGMetaSerifScience"/>
              </a:rPr>
              <a:t>Kennedy was determined to prevent an independent European nuclear force</a:t>
            </a:r>
            <a:endParaRPr lang="it-IT" sz="2400" u="sng"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1963119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527F386-7EA0-4963-A834-6DAD35D3002C}"/>
              </a:ext>
            </a:extLst>
          </p:cNvPr>
          <p:cNvSpPr>
            <a:spLocks noGrp="1"/>
          </p:cNvSpPr>
          <p:nvPr>
            <p:ph type="title"/>
          </p:nvPr>
        </p:nvSpPr>
        <p:spPr/>
        <p:txBody>
          <a:bodyPr/>
          <a:lstStyle/>
          <a:p>
            <a:r>
              <a:rPr lang="it-IT" b="1" dirty="0" err="1">
                <a:effectLst>
                  <a:outerShdw blurRad="38100" dist="38100" dir="2700000" algn="tl">
                    <a:srgbClr val="000000">
                      <a:alpha val="43137"/>
                    </a:srgbClr>
                  </a:outerShdw>
                </a:effectLst>
              </a:rPr>
              <a:t>Kennedy’s</a:t>
            </a:r>
            <a:r>
              <a:rPr lang="it-IT" b="1" dirty="0">
                <a:effectLst>
                  <a:outerShdw blurRad="38100" dist="38100" dir="2700000" algn="tl">
                    <a:srgbClr val="000000">
                      <a:alpha val="43137"/>
                    </a:srgbClr>
                  </a:outerShdw>
                </a:effectLst>
              </a:rPr>
              <a:t> </a:t>
            </a:r>
            <a:r>
              <a:rPr lang="it-IT" b="1" dirty="0" err="1">
                <a:effectLst>
                  <a:outerShdw blurRad="38100" dist="38100" dir="2700000" algn="tl">
                    <a:srgbClr val="000000">
                      <a:alpha val="43137"/>
                    </a:srgbClr>
                  </a:outerShdw>
                </a:effectLst>
              </a:rPr>
              <a:t>threat</a:t>
            </a:r>
            <a:endParaRPr lang="it-IT" b="1" dirty="0">
              <a:effectLst>
                <a:outerShdw blurRad="38100" dist="38100" dir="2700000" algn="tl">
                  <a:srgbClr val="000000">
                    <a:alpha val="43137"/>
                  </a:srgbClr>
                </a:outerShdw>
              </a:effectLst>
            </a:endParaRPr>
          </a:p>
        </p:txBody>
      </p:sp>
      <p:sp>
        <p:nvSpPr>
          <p:cNvPr id="3" name="Segnaposto contenuto 2">
            <a:extLst>
              <a:ext uri="{FF2B5EF4-FFF2-40B4-BE49-F238E27FC236}">
                <a16:creationId xmlns:a16="http://schemas.microsoft.com/office/drawing/2014/main" id="{E84C40C8-9CAF-47E7-B970-4A0FCA17C63C}"/>
              </a:ext>
            </a:extLst>
          </p:cNvPr>
          <p:cNvSpPr>
            <a:spLocks noGrp="1"/>
          </p:cNvSpPr>
          <p:nvPr>
            <p:ph idx="1"/>
          </p:nvPr>
        </p:nvSpPr>
        <p:spPr/>
        <p:txBody>
          <a:bodyPr/>
          <a:lstStyle/>
          <a:p>
            <a:pPr algn="just"/>
            <a:r>
              <a:rPr lang="en-US" sz="2400" b="1" dirty="0">
                <a:effectLst/>
                <a:latin typeface="Calibri" panose="020F0502020204030204" pitchFamily="34" charset="0"/>
                <a:ea typeface="DGMetaSerifScience"/>
                <a:cs typeface="Calibri" panose="020F0502020204030204" pitchFamily="34" charset="0"/>
              </a:rPr>
              <a:t>Kennedy </a:t>
            </a:r>
            <a:r>
              <a:rPr lang="en-US" sz="2400" dirty="0">
                <a:effectLst/>
                <a:latin typeface="Calibri" panose="020F0502020204030204" pitchFamily="34" charset="0"/>
                <a:ea typeface="DGMetaSerifScience"/>
                <a:cs typeface="Calibri" panose="020F0502020204030204" pitchFamily="34" charset="0"/>
              </a:rPr>
              <a:t>now threatened a US withdrawal from Europe if the Federal Republic did not choose Atlantic unity over France</a:t>
            </a:r>
          </a:p>
          <a:p>
            <a:pPr algn="just"/>
            <a:r>
              <a:rPr lang="en-US" sz="2400" b="1" dirty="0">
                <a:effectLst/>
                <a:latin typeface="Calibri" panose="020F0502020204030204" pitchFamily="34" charset="0"/>
                <a:ea typeface="DGMetaSerifScience"/>
                <a:cs typeface="Calibri" panose="020F0502020204030204" pitchFamily="34" charset="0"/>
              </a:rPr>
              <a:t>General Lucius Clay</a:t>
            </a:r>
            <a:r>
              <a:rPr lang="en-US" sz="2400" b="1" dirty="0">
                <a:latin typeface="Calibri" panose="020F0502020204030204" pitchFamily="34" charset="0"/>
                <a:ea typeface="DGMetaSerifScience"/>
                <a:cs typeface="Calibri" panose="020F0502020204030204" pitchFamily="34" charset="0"/>
              </a:rPr>
              <a:t> </a:t>
            </a:r>
            <a:r>
              <a:rPr lang="en-US" sz="2400" dirty="0">
                <a:effectLst/>
                <a:latin typeface="Calibri" panose="020F0502020204030204" pitchFamily="34" charset="0"/>
                <a:ea typeface="DGMetaSerifScience"/>
                <a:cs typeface="Calibri" panose="020F0502020204030204" pitchFamily="34" charset="0"/>
              </a:rPr>
              <a:t>let the Bonn government know that ratifying the </a:t>
            </a:r>
            <a:r>
              <a:rPr lang="en-US" sz="2400" dirty="0" err="1">
                <a:effectLst/>
                <a:latin typeface="Calibri" panose="020F0502020204030204" pitchFamily="34" charset="0"/>
                <a:ea typeface="DGMetaSerifScience"/>
                <a:cs typeface="Calibri" panose="020F0502020204030204" pitchFamily="34" charset="0"/>
              </a:rPr>
              <a:t>Elysee</a:t>
            </a:r>
            <a:r>
              <a:rPr lang="en-US" sz="2400" dirty="0">
                <a:effectLst/>
                <a:latin typeface="Calibri" panose="020F0502020204030204" pitchFamily="34" charset="0"/>
                <a:ea typeface="DGMetaSerifScience"/>
                <a:cs typeface="Calibri" panose="020F0502020204030204" pitchFamily="34" charset="0"/>
              </a:rPr>
              <a:t> Treaty would mean “the end of Berlin”.</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34257841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7AC131-76CD-4027-8A0D-F708F32E1E35}"/>
              </a:ext>
            </a:extLst>
          </p:cNvPr>
          <p:cNvSpPr>
            <a:spLocks noGrp="1"/>
          </p:cNvSpPr>
          <p:nvPr>
            <p:ph type="title"/>
          </p:nvPr>
        </p:nvSpPr>
        <p:spPr/>
        <p:txBody>
          <a:bodyPr/>
          <a:lstStyle/>
          <a:p>
            <a:r>
              <a:rPr lang="it-IT" b="1" dirty="0">
                <a:effectLst>
                  <a:outerShdw blurRad="38100" dist="38100" dir="2700000" algn="tl">
                    <a:srgbClr val="000000">
                      <a:alpha val="43137"/>
                    </a:srgbClr>
                  </a:outerShdw>
                </a:effectLst>
              </a:rPr>
              <a:t>AMERICAN CONDITIONS</a:t>
            </a:r>
          </a:p>
        </p:txBody>
      </p:sp>
      <p:sp>
        <p:nvSpPr>
          <p:cNvPr id="3" name="Segnaposto contenuto 2">
            <a:extLst>
              <a:ext uri="{FF2B5EF4-FFF2-40B4-BE49-F238E27FC236}">
                <a16:creationId xmlns:a16="http://schemas.microsoft.com/office/drawing/2014/main" id="{12194332-618A-4598-BF0C-AAFDE428E95D}"/>
              </a:ext>
            </a:extLst>
          </p:cNvPr>
          <p:cNvSpPr>
            <a:spLocks noGrp="1"/>
          </p:cNvSpPr>
          <p:nvPr>
            <p:ph idx="1"/>
          </p:nvPr>
        </p:nvSpPr>
        <p:spPr/>
        <p:txBody>
          <a:bodyPr/>
          <a:lstStyle/>
          <a:p>
            <a:pPr algn="just">
              <a:lnSpc>
                <a:spcPct val="107000"/>
              </a:lnSpc>
              <a:spcAft>
                <a:spcPts val="800"/>
              </a:spcAft>
            </a:pPr>
            <a:r>
              <a:rPr lang="en-US" sz="2000" dirty="0">
                <a:effectLst/>
                <a:latin typeface="Calibri" panose="020F0502020204030204" pitchFamily="34" charset="0"/>
                <a:ea typeface="DGMetaSerifScience"/>
                <a:cs typeface="Calibri" panose="020F0502020204030204" pitchFamily="34" charset="0"/>
              </a:rPr>
              <a:t>The US National Security Council met on </a:t>
            </a:r>
            <a:r>
              <a:rPr lang="en-US" sz="2000" b="1" dirty="0">
                <a:effectLst/>
                <a:latin typeface="Calibri" panose="020F0502020204030204" pitchFamily="34" charset="0"/>
                <a:ea typeface="DGMetaSerifScience"/>
                <a:cs typeface="Calibri" panose="020F0502020204030204" pitchFamily="34" charset="0"/>
              </a:rPr>
              <a:t>5 February 1963</a:t>
            </a:r>
            <a:r>
              <a:rPr lang="en-US" sz="2000" dirty="0">
                <a:effectLst/>
                <a:latin typeface="Calibri" panose="020F0502020204030204" pitchFamily="34" charset="0"/>
                <a:ea typeface="DGMetaSerifScience"/>
                <a:cs typeface="Calibri" panose="020F0502020204030204" pitchFamily="34" charset="0"/>
              </a:rPr>
              <a:t>: </a:t>
            </a:r>
            <a:r>
              <a:rPr lang="en-US" sz="2000" b="1" u="sng" dirty="0">
                <a:effectLst/>
                <a:latin typeface="Calibri" panose="020F0502020204030204" pitchFamily="34" charset="0"/>
                <a:ea typeface="DGMetaSerifScience"/>
                <a:cs typeface="Calibri" panose="020F0502020204030204" pitchFamily="34" charset="0"/>
              </a:rPr>
              <a:t>The treaty should be ratified but with the addition of a resolution strengthening the commitment to membership in NATO and to British membership in the EEC</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2000" dirty="0">
                <a:effectLst/>
                <a:latin typeface="Calibri" panose="020F0502020204030204" pitchFamily="34" charset="0"/>
                <a:ea typeface="DGMetaSerifScience"/>
                <a:cs typeface="Calibri" panose="020F0502020204030204" pitchFamily="34" charset="0"/>
              </a:rPr>
              <a:t>Adenauer also agreed that the declaration would be made in the form of a </a:t>
            </a:r>
            <a:r>
              <a:rPr lang="en-US" sz="2000" b="1" dirty="0">
                <a:effectLst/>
                <a:latin typeface="Calibri" panose="020F0502020204030204" pitchFamily="34" charset="0"/>
                <a:ea typeface="DGMetaSerifScience"/>
                <a:cs typeface="Calibri" panose="020F0502020204030204" pitchFamily="34" charset="0"/>
              </a:rPr>
              <a:t>preamble to the ratification bill</a:t>
            </a:r>
            <a:r>
              <a:rPr lang="en-US" sz="2000" dirty="0">
                <a:effectLst/>
                <a:latin typeface="Calibri" panose="020F0502020204030204" pitchFamily="34" charset="0"/>
                <a:ea typeface="DGMetaSerifScience"/>
                <a:cs typeface="Calibri" panose="020F0502020204030204" pitchFamily="34" charset="0"/>
              </a:rPr>
              <a:t>; he did so in order to avoid endangering his coalition with the </a:t>
            </a:r>
            <a:r>
              <a:rPr lang="en-US" sz="2000" b="1" dirty="0">
                <a:effectLst/>
                <a:latin typeface="Calibri" panose="020F0502020204030204" pitchFamily="34" charset="0"/>
                <a:ea typeface="DGMetaSerifScience"/>
                <a:cs typeface="Calibri" panose="020F0502020204030204" pitchFamily="34" charset="0"/>
              </a:rPr>
              <a:t>FDP</a:t>
            </a:r>
            <a:endParaRPr lang="it-IT" b="1" dirty="0"/>
          </a:p>
        </p:txBody>
      </p:sp>
    </p:spTree>
    <p:extLst>
      <p:ext uri="{BB962C8B-B14F-4D97-AF65-F5344CB8AC3E}">
        <p14:creationId xmlns:p14="http://schemas.microsoft.com/office/powerpoint/2010/main" val="10657575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F506C65-F17C-4DFC-9CB5-58938B7ABDB6}"/>
              </a:ext>
            </a:extLst>
          </p:cNvPr>
          <p:cNvSpPr>
            <a:spLocks noGrp="1"/>
          </p:cNvSpPr>
          <p:nvPr>
            <p:ph type="title"/>
          </p:nvPr>
        </p:nvSpPr>
        <p:spPr/>
        <p:txBody>
          <a:bodyPr/>
          <a:lstStyle/>
          <a:p>
            <a:r>
              <a:rPr lang="it-IT" b="1" dirty="0">
                <a:effectLst>
                  <a:outerShdw blurRad="38100" dist="38100" dir="2700000" algn="tl">
                    <a:srgbClr val="000000">
                      <a:alpha val="43137"/>
                    </a:srgbClr>
                  </a:outerShdw>
                </a:effectLst>
              </a:rPr>
              <a:t>THE PREAMBLE</a:t>
            </a:r>
          </a:p>
        </p:txBody>
      </p:sp>
      <p:sp>
        <p:nvSpPr>
          <p:cNvPr id="3" name="Segnaposto contenuto 2">
            <a:extLst>
              <a:ext uri="{FF2B5EF4-FFF2-40B4-BE49-F238E27FC236}">
                <a16:creationId xmlns:a16="http://schemas.microsoft.com/office/drawing/2014/main" id="{11FC9FA5-638B-4CFA-B516-A0DDF9474C4D}"/>
              </a:ext>
            </a:extLst>
          </p:cNvPr>
          <p:cNvSpPr>
            <a:spLocks noGrp="1"/>
          </p:cNvSpPr>
          <p:nvPr>
            <p:ph idx="1"/>
          </p:nvPr>
        </p:nvSpPr>
        <p:spPr/>
        <p:txBody>
          <a:bodyPr/>
          <a:lstStyle/>
          <a:p>
            <a:r>
              <a:rPr lang="en-US" sz="1800" b="1" dirty="0">
                <a:effectLst/>
                <a:latin typeface="Calibri" panose="020F0502020204030204" pitchFamily="34" charset="0"/>
                <a:ea typeface="DGMetaSerifScience"/>
                <a:cs typeface="Calibri" panose="020F0502020204030204" pitchFamily="34" charset="0"/>
              </a:rPr>
              <a:t>On 16 May 1963</a:t>
            </a:r>
            <a:r>
              <a:rPr lang="en-US" sz="1800" dirty="0">
                <a:effectLst/>
                <a:latin typeface="Calibri" panose="020F0502020204030204" pitchFamily="34" charset="0"/>
                <a:ea typeface="DGMetaSerifScience"/>
                <a:cs typeface="Calibri" panose="020F0502020204030204" pitchFamily="34" charset="0"/>
              </a:rPr>
              <a:t>, the Bundestag adopted a resolution along the proposed lines almost unanimously</a:t>
            </a:r>
          </a:p>
          <a:p>
            <a:r>
              <a:rPr lang="en-US" sz="1800" dirty="0">
                <a:effectLst/>
                <a:latin typeface="Calibri" panose="020F0502020204030204" pitchFamily="34" charset="0"/>
                <a:ea typeface="DGMetaSerifScience"/>
                <a:cs typeface="Calibri" panose="020F0502020204030204" pitchFamily="34" charset="0"/>
              </a:rPr>
              <a:t>Franco-German Treaty was passed with a preamble in which the document was interpreted as an instrument: </a:t>
            </a:r>
          </a:p>
          <a:p>
            <a:pPr marL="0" indent="0" algn="ctr">
              <a:buNone/>
            </a:pPr>
            <a:endParaRPr lang="en-US" sz="1800" dirty="0">
              <a:effectLst/>
              <a:latin typeface="Calibri" panose="020F0502020204030204" pitchFamily="34" charset="0"/>
              <a:ea typeface="DGMetaSerifScience"/>
              <a:cs typeface="Calibri" panose="020F0502020204030204" pitchFamily="34" charset="0"/>
            </a:endParaRPr>
          </a:p>
          <a:p>
            <a:pPr marL="0" indent="0" algn="ctr">
              <a:buNone/>
            </a:pPr>
            <a:r>
              <a:rPr lang="en-US" sz="1800" b="1" i="1" dirty="0">
                <a:effectLst/>
                <a:latin typeface="Calibri" panose="020F0502020204030204" pitchFamily="34" charset="0"/>
                <a:ea typeface="DGMetaSerifScience"/>
                <a:cs typeface="Calibri" panose="020F0502020204030204" pitchFamily="34" charset="0"/>
              </a:rPr>
              <a:t>for promoting the “great goals” of West German foreign policy, among them </a:t>
            </a:r>
            <a:r>
              <a:rPr lang="en-US" sz="1800" b="1" i="1" dirty="0">
                <a:effectLst/>
                <a:highlight>
                  <a:srgbClr val="00FF00"/>
                </a:highlight>
                <a:latin typeface="Calibri" panose="020F0502020204030204" pitchFamily="34" charset="0"/>
                <a:ea typeface="DGMetaSerifScience"/>
                <a:cs typeface="Calibri" panose="020F0502020204030204" pitchFamily="34" charset="0"/>
              </a:rPr>
              <a:t>a close partnership between Europe and the US, a joint “defense within the framework of the North Atlantic alliance</a:t>
            </a:r>
            <a:r>
              <a:rPr lang="en-US" sz="1800" b="1" i="1" dirty="0">
                <a:effectLst/>
                <a:latin typeface="Calibri" panose="020F0502020204030204" pitchFamily="34" charset="0"/>
                <a:ea typeface="DGMetaSerifScience"/>
                <a:cs typeface="Calibri" panose="020F0502020204030204" pitchFamily="34" charset="0"/>
              </a:rPr>
              <a:t> and the integration of the armed forces of the states brought together by that alliance” as well as continued </a:t>
            </a:r>
            <a:r>
              <a:rPr lang="en-US" sz="1800" b="1" i="1" dirty="0">
                <a:effectLst/>
                <a:highlight>
                  <a:srgbClr val="00FF00"/>
                </a:highlight>
                <a:latin typeface="Calibri" panose="020F0502020204030204" pitchFamily="34" charset="0"/>
                <a:ea typeface="DGMetaSerifScience"/>
                <a:cs typeface="Calibri" panose="020F0502020204030204" pitchFamily="34" charset="0"/>
              </a:rPr>
              <a:t>European integration “with inclusion of Great Britain and other states</a:t>
            </a:r>
            <a:r>
              <a:rPr lang="en-US" sz="1800" b="1" i="1" dirty="0">
                <a:effectLst/>
                <a:latin typeface="Calibri" panose="020F0502020204030204" pitchFamily="34" charset="0"/>
                <a:ea typeface="DGMetaSerifScience"/>
                <a:cs typeface="Calibri" panose="020F0502020204030204" pitchFamily="34" charset="0"/>
              </a:rPr>
              <a:t> willing to join and the further strengthening of these Communities.”</a:t>
            </a:r>
            <a:endParaRPr lang="it-IT" sz="1800" b="1" i="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30318452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11">
            <a:extLst>
              <a:ext uri="{FF2B5EF4-FFF2-40B4-BE49-F238E27FC236}">
                <a16:creationId xmlns:a16="http://schemas.microsoft.com/office/drawing/2014/main" id="{828D1E49-2A21-4A83-A0E0-FB1597B4B2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13">
            <a:extLst>
              <a:ext uri="{FF2B5EF4-FFF2-40B4-BE49-F238E27FC236}">
                <a16:creationId xmlns:a16="http://schemas.microsoft.com/office/drawing/2014/main" id="{088B852E-5494-418B-A833-75CF016A9E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5" name="Freeform 5">
              <a:extLst>
                <a:ext uri="{FF2B5EF4-FFF2-40B4-BE49-F238E27FC236}">
                  <a16:creationId xmlns:a16="http://schemas.microsoft.com/office/drawing/2014/main" id="{DF31E3C1-1A46-4329-9F80-B576692FEE4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6">
              <a:extLst>
                <a:ext uri="{FF2B5EF4-FFF2-40B4-BE49-F238E27FC236}">
                  <a16:creationId xmlns:a16="http://schemas.microsoft.com/office/drawing/2014/main" id="{294B4592-99CA-47B1-816F-CE2D44F65B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7">
              <a:extLst>
                <a:ext uri="{FF2B5EF4-FFF2-40B4-BE49-F238E27FC236}">
                  <a16:creationId xmlns:a16="http://schemas.microsoft.com/office/drawing/2014/main" id="{BF690E4C-72F8-4AC5-AF99-562763CC67B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8">
              <a:extLst>
                <a:ext uri="{FF2B5EF4-FFF2-40B4-BE49-F238E27FC236}">
                  <a16:creationId xmlns:a16="http://schemas.microsoft.com/office/drawing/2014/main" id="{F834CDD4-CAB8-4ACC-9AAC-5399C743DE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9">
              <a:extLst>
                <a:ext uri="{FF2B5EF4-FFF2-40B4-BE49-F238E27FC236}">
                  <a16:creationId xmlns:a16="http://schemas.microsoft.com/office/drawing/2014/main" id="{1AEB045A-6821-475B-A28E-047437ABEF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10">
              <a:extLst>
                <a:ext uri="{FF2B5EF4-FFF2-40B4-BE49-F238E27FC236}">
                  <a16:creationId xmlns:a16="http://schemas.microsoft.com/office/drawing/2014/main" id="{D9B790C0-3D34-4626-BAFB-6EB473F40C7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a:extLst>
                <a:ext uri="{FF2B5EF4-FFF2-40B4-BE49-F238E27FC236}">
                  <a16:creationId xmlns:a16="http://schemas.microsoft.com/office/drawing/2014/main" id="{EDA4D87F-91A4-4628-9A6E-F01820A7EE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12">
              <a:extLst>
                <a:ext uri="{FF2B5EF4-FFF2-40B4-BE49-F238E27FC236}">
                  <a16:creationId xmlns:a16="http://schemas.microsoft.com/office/drawing/2014/main" id="{045DAB88-124C-459C-A889-DAE9C9BE285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a:extLst>
                <a:ext uri="{FF2B5EF4-FFF2-40B4-BE49-F238E27FC236}">
                  <a16:creationId xmlns:a16="http://schemas.microsoft.com/office/drawing/2014/main" id="{85D44010-1DAA-4CAC-B83F-7E3E8C455D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14">
              <a:extLst>
                <a:ext uri="{FF2B5EF4-FFF2-40B4-BE49-F238E27FC236}">
                  <a16:creationId xmlns:a16="http://schemas.microsoft.com/office/drawing/2014/main" id="{E8C01D66-5C93-4A2E-AA74-DE97574EA4E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5">
              <a:extLst>
                <a:ext uri="{FF2B5EF4-FFF2-40B4-BE49-F238E27FC236}">
                  <a16:creationId xmlns:a16="http://schemas.microsoft.com/office/drawing/2014/main" id="{E2E1A6E1-6C4A-47D3-81E2-9F8624F1BB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6">
              <a:extLst>
                <a:ext uri="{FF2B5EF4-FFF2-40B4-BE49-F238E27FC236}">
                  <a16:creationId xmlns:a16="http://schemas.microsoft.com/office/drawing/2014/main" id="{3E849CB5-4526-49DC-B77B-A20FDB7FFDA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17">
              <a:extLst>
                <a:ext uri="{FF2B5EF4-FFF2-40B4-BE49-F238E27FC236}">
                  <a16:creationId xmlns:a16="http://schemas.microsoft.com/office/drawing/2014/main" id="{5A18C8A4-FB2A-44C1-93D3-26C6DDFE0CC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8">
              <a:extLst>
                <a:ext uri="{FF2B5EF4-FFF2-40B4-BE49-F238E27FC236}">
                  <a16:creationId xmlns:a16="http://schemas.microsoft.com/office/drawing/2014/main" id="{85D014FD-8C5A-4071-B19E-4910AAB618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19">
              <a:extLst>
                <a:ext uri="{FF2B5EF4-FFF2-40B4-BE49-F238E27FC236}">
                  <a16:creationId xmlns:a16="http://schemas.microsoft.com/office/drawing/2014/main" id="{A37D7262-3596-4026-9AD4-E94332E5260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20">
              <a:extLst>
                <a:ext uri="{FF2B5EF4-FFF2-40B4-BE49-F238E27FC236}">
                  <a16:creationId xmlns:a16="http://schemas.microsoft.com/office/drawing/2014/main" id="{187E37E0-AAC3-4B33-AF36-334ACCBD33C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1">
              <a:extLst>
                <a:ext uri="{FF2B5EF4-FFF2-40B4-BE49-F238E27FC236}">
                  <a16:creationId xmlns:a16="http://schemas.microsoft.com/office/drawing/2014/main" id="{409758BB-8A0E-4BEB-BC0C-F410AD98CDD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22">
              <a:extLst>
                <a:ext uri="{FF2B5EF4-FFF2-40B4-BE49-F238E27FC236}">
                  <a16:creationId xmlns:a16="http://schemas.microsoft.com/office/drawing/2014/main" id="{97C4EFE2-9D25-4978-BD9A-873B4927021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23">
              <a:extLst>
                <a:ext uri="{FF2B5EF4-FFF2-40B4-BE49-F238E27FC236}">
                  <a16:creationId xmlns:a16="http://schemas.microsoft.com/office/drawing/2014/main" id="{9CCAF82A-A0E0-4B55-A97B-EFFAE79AF7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24">
              <a:extLst>
                <a:ext uri="{FF2B5EF4-FFF2-40B4-BE49-F238E27FC236}">
                  <a16:creationId xmlns:a16="http://schemas.microsoft.com/office/drawing/2014/main" id="{4F800DD8-3954-4F73-8807-16F1CFAC1E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Freeform 25">
              <a:extLst>
                <a:ext uri="{FF2B5EF4-FFF2-40B4-BE49-F238E27FC236}">
                  <a16:creationId xmlns:a16="http://schemas.microsoft.com/office/drawing/2014/main" id="{84E1C91A-4B06-4852-918C-6380FA986B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olo 1">
            <a:extLst>
              <a:ext uri="{FF2B5EF4-FFF2-40B4-BE49-F238E27FC236}">
                <a16:creationId xmlns:a16="http://schemas.microsoft.com/office/drawing/2014/main" id="{C38D7C35-1239-4546-89A4-5D5825EE7BF8}"/>
              </a:ext>
            </a:extLst>
          </p:cNvPr>
          <p:cNvSpPr>
            <a:spLocks noGrp="1"/>
          </p:cNvSpPr>
          <p:nvPr>
            <p:ph type="title"/>
          </p:nvPr>
        </p:nvSpPr>
        <p:spPr>
          <a:xfrm>
            <a:off x="904877" y="795527"/>
            <a:ext cx="10488547" cy="1190912"/>
          </a:xfrm>
        </p:spPr>
        <p:txBody>
          <a:bodyPr>
            <a:noAutofit/>
          </a:bodyPr>
          <a:lstStyle/>
          <a:p>
            <a:r>
              <a:rPr lang="it-IT" sz="6000" b="1" dirty="0">
                <a:solidFill>
                  <a:schemeClr val="tx2"/>
                </a:solidFill>
                <a:effectLst>
                  <a:outerShdw blurRad="38100" dist="38100" dir="2700000" algn="tl">
                    <a:srgbClr val="000000">
                      <a:alpha val="43137"/>
                    </a:srgbClr>
                  </a:outerShdw>
                </a:effectLst>
              </a:rPr>
              <a:t>26 JUNE 1963</a:t>
            </a:r>
          </a:p>
        </p:txBody>
      </p:sp>
      <p:sp>
        <p:nvSpPr>
          <p:cNvPr id="37" name="Rectangle 36">
            <a:extLst>
              <a:ext uri="{FF2B5EF4-FFF2-40B4-BE49-F238E27FC236}">
                <a16:creationId xmlns:a16="http://schemas.microsoft.com/office/drawing/2014/main" id="{E972DE0D-2E53-4159-ABD3-C60152426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7030" y="2250281"/>
            <a:ext cx="4959318" cy="3678237"/>
          </a:xfrm>
          <a:prstGeom prst="rect">
            <a:avLst/>
          </a:prstGeom>
          <a:solidFill>
            <a:schemeClr val="bg1"/>
          </a:solidFill>
          <a:ln w="190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Segnaposto contenuto 4" descr="Immagine che contiene testo, persona, esterni, folla&#10;&#10;Descrizione generata automaticamente">
            <a:extLst>
              <a:ext uri="{FF2B5EF4-FFF2-40B4-BE49-F238E27FC236}">
                <a16:creationId xmlns:a16="http://schemas.microsoft.com/office/drawing/2014/main" id="{56EE4915-D46F-467C-8C74-1309CEB9D677}"/>
              </a:ext>
            </a:extLst>
          </p:cNvPr>
          <p:cNvPicPr>
            <a:picLocks noChangeAspect="1"/>
          </p:cNvPicPr>
          <p:nvPr/>
        </p:nvPicPr>
        <p:blipFill rotWithShape="1">
          <a:blip r:embed="rId2"/>
          <a:srcRect l="9100" r="-1" b="-1"/>
          <a:stretch/>
        </p:blipFill>
        <p:spPr>
          <a:xfrm>
            <a:off x="1103257" y="2416047"/>
            <a:ext cx="4626864" cy="3346704"/>
          </a:xfrm>
          <a:prstGeom prst="rect">
            <a:avLst/>
          </a:prstGeom>
          <a:ln w="12700">
            <a:noFill/>
          </a:ln>
        </p:spPr>
      </p:pic>
      <p:sp>
        <p:nvSpPr>
          <p:cNvPr id="9" name="Content Placeholder 8">
            <a:extLst>
              <a:ext uri="{FF2B5EF4-FFF2-40B4-BE49-F238E27FC236}">
                <a16:creationId xmlns:a16="http://schemas.microsoft.com/office/drawing/2014/main" id="{A22DDCAF-9CFA-49CE-9AC2-C7F4220D93BE}"/>
              </a:ext>
            </a:extLst>
          </p:cNvPr>
          <p:cNvSpPr>
            <a:spLocks noGrp="1"/>
          </p:cNvSpPr>
          <p:nvPr>
            <p:ph idx="1"/>
          </p:nvPr>
        </p:nvSpPr>
        <p:spPr>
          <a:xfrm>
            <a:off x="6380703" y="2228850"/>
            <a:ext cx="5028928" cy="3699669"/>
          </a:xfrm>
        </p:spPr>
        <p:txBody>
          <a:bodyPr>
            <a:normAutofit/>
          </a:bodyPr>
          <a:lstStyle/>
          <a:p>
            <a:r>
              <a:rPr lang="en-US" sz="2400" dirty="0"/>
              <a:t>Celebration of the Atlantic partnership</a:t>
            </a:r>
          </a:p>
          <a:p>
            <a:r>
              <a:rPr lang="en-US" sz="2400" dirty="0"/>
              <a:t>Flattering German’s desire for liberty</a:t>
            </a:r>
          </a:p>
          <a:p>
            <a:r>
              <a:rPr lang="en-US" sz="2400" dirty="0"/>
              <a:t>“Ich bin </a:t>
            </a:r>
            <a:r>
              <a:rPr lang="en-US" sz="2400" dirty="0" err="1"/>
              <a:t>ein</a:t>
            </a:r>
            <a:r>
              <a:rPr lang="en-US" sz="2400" dirty="0"/>
              <a:t> Berliner”</a:t>
            </a:r>
          </a:p>
        </p:txBody>
      </p:sp>
    </p:spTree>
    <p:extLst>
      <p:ext uri="{BB962C8B-B14F-4D97-AF65-F5344CB8AC3E}">
        <p14:creationId xmlns:p14="http://schemas.microsoft.com/office/powerpoint/2010/main" val="3375433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48CAE4AE-A9DF-45AF-9A9C-1712BC6341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6C272060-BC98-4C91-A58F-4DFEC566CF7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5" name="Freeform 5">
              <a:extLst>
                <a:ext uri="{FF2B5EF4-FFF2-40B4-BE49-F238E27FC236}">
                  <a16:creationId xmlns:a16="http://schemas.microsoft.com/office/drawing/2014/main" id="{8BA2DCB9-0DC0-4109-B2A2-56896E35E66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6">
              <a:extLst>
                <a:ext uri="{FF2B5EF4-FFF2-40B4-BE49-F238E27FC236}">
                  <a16:creationId xmlns:a16="http://schemas.microsoft.com/office/drawing/2014/main" id="{64A33555-1142-4AD7-8084-1A99422A11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7">
              <a:extLst>
                <a:ext uri="{FF2B5EF4-FFF2-40B4-BE49-F238E27FC236}">
                  <a16:creationId xmlns:a16="http://schemas.microsoft.com/office/drawing/2014/main" id="{BC6E4081-1A88-453E-8CCF-B97B0CE20D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8">
              <a:extLst>
                <a:ext uri="{FF2B5EF4-FFF2-40B4-BE49-F238E27FC236}">
                  <a16:creationId xmlns:a16="http://schemas.microsoft.com/office/drawing/2014/main" id="{5B7E0935-6EE8-4C61-AED5-09B9A2A99AF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9">
              <a:extLst>
                <a:ext uri="{FF2B5EF4-FFF2-40B4-BE49-F238E27FC236}">
                  <a16:creationId xmlns:a16="http://schemas.microsoft.com/office/drawing/2014/main" id="{EB962BD6-C878-48FF-A75E-DCC7BDA3C33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0">
              <a:extLst>
                <a:ext uri="{FF2B5EF4-FFF2-40B4-BE49-F238E27FC236}">
                  <a16:creationId xmlns:a16="http://schemas.microsoft.com/office/drawing/2014/main" id="{CABF3786-BDE1-4FE5-9967-F6B6131A2CF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a:extLst>
                <a:ext uri="{FF2B5EF4-FFF2-40B4-BE49-F238E27FC236}">
                  <a16:creationId xmlns:a16="http://schemas.microsoft.com/office/drawing/2014/main" id="{4969707A-C75E-4F7F-A5C2-2991C654755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a:extLst>
                <a:ext uri="{FF2B5EF4-FFF2-40B4-BE49-F238E27FC236}">
                  <a16:creationId xmlns:a16="http://schemas.microsoft.com/office/drawing/2014/main" id="{0E293989-8389-48CD-85D3-CAEFD5E9637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a:extLst>
                <a:ext uri="{FF2B5EF4-FFF2-40B4-BE49-F238E27FC236}">
                  <a16:creationId xmlns:a16="http://schemas.microsoft.com/office/drawing/2014/main" id="{8DCF1E8B-9247-45E2-8641-90DA9F7D52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a:extLst>
                <a:ext uri="{FF2B5EF4-FFF2-40B4-BE49-F238E27FC236}">
                  <a16:creationId xmlns:a16="http://schemas.microsoft.com/office/drawing/2014/main" id="{48DF418F-91AD-4E55-AF3B-F28FF45961B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5">
              <a:extLst>
                <a:ext uri="{FF2B5EF4-FFF2-40B4-BE49-F238E27FC236}">
                  <a16:creationId xmlns:a16="http://schemas.microsoft.com/office/drawing/2014/main" id="{EDBF35BD-D1DA-49B1-AE30-289189DACD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a:extLst>
                <a:ext uri="{FF2B5EF4-FFF2-40B4-BE49-F238E27FC236}">
                  <a16:creationId xmlns:a16="http://schemas.microsoft.com/office/drawing/2014/main" id="{69198BEC-A3B6-4562-AB0F-3E7760026C4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17">
              <a:extLst>
                <a:ext uri="{FF2B5EF4-FFF2-40B4-BE49-F238E27FC236}">
                  <a16:creationId xmlns:a16="http://schemas.microsoft.com/office/drawing/2014/main" id="{9AB30D45-77AB-4323-83A2-1A637D07D54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18">
              <a:extLst>
                <a:ext uri="{FF2B5EF4-FFF2-40B4-BE49-F238E27FC236}">
                  <a16:creationId xmlns:a16="http://schemas.microsoft.com/office/drawing/2014/main" id="{D1AD137E-7B63-434C-9D0D-5A64BB49685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19">
              <a:extLst>
                <a:ext uri="{FF2B5EF4-FFF2-40B4-BE49-F238E27FC236}">
                  <a16:creationId xmlns:a16="http://schemas.microsoft.com/office/drawing/2014/main" id="{8B32BE2D-36DC-4BD0-952E-8FE32A70DB8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0">
              <a:extLst>
                <a:ext uri="{FF2B5EF4-FFF2-40B4-BE49-F238E27FC236}">
                  <a16:creationId xmlns:a16="http://schemas.microsoft.com/office/drawing/2014/main" id="{930295E0-AD01-4DB0-9829-AD91BED608F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1">
              <a:extLst>
                <a:ext uri="{FF2B5EF4-FFF2-40B4-BE49-F238E27FC236}">
                  <a16:creationId xmlns:a16="http://schemas.microsoft.com/office/drawing/2014/main" id="{29807E74-6BFD-4EA7-B3F3-92C0728A7D8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22">
              <a:extLst>
                <a:ext uri="{FF2B5EF4-FFF2-40B4-BE49-F238E27FC236}">
                  <a16:creationId xmlns:a16="http://schemas.microsoft.com/office/drawing/2014/main" id="{C9EDBF49-4B87-4B6F-BEE6-DDC4A63CE60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23">
              <a:extLst>
                <a:ext uri="{FF2B5EF4-FFF2-40B4-BE49-F238E27FC236}">
                  <a16:creationId xmlns:a16="http://schemas.microsoft.com/office/drawing/2014/main" id="{7738C468-1405-4ED9-8392-F93FA995EE0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24">
              <a:extLst>
                <a:ext uri="{FF2B5EF4-FFF2-40B4-BE49-F238E27FC236}">
                  <a16:creationId xmlns:a16="http://schemas.microsoft.com/office/drawing/2014/main" id="{F16402CF-F511-450A-8584-8C8A5B7E9D9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Freeform 25">
              <a:extLst>
                <a:ext uri="{FF2B5EF4-FFF2-40B4-BE49-F238E27FC236}">
                  <a16:creationId xmlns:a16="http://schemas.microsoft.com/office/drawing/2014/main" id="{85E5B49A-CFC2-4019-9BA6-528095F788C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olo 1">
            <a:extLst>
              <a:ext uri="{FF2B5EF4-FFF2-40B4-BE49-F238E27FC236}">
                <a16:creationId xmlns:a16="http://schemas.microsoft.com/office/drawing/2014/main" id="{35D42937-BF18-465D-88AE-E17C5902C253}"/>
              </a:ext>
            </a:extLst>
          </p:cNvPr>
          <p:cNvSpPr>
            <a:spLocks noGrp="1"/>
          </p:cNvSpPr>
          <p:nvPr>
            <p:ph type="title"/>
          </p:nvPr>
        </p:nvSpPr>
        <p:spPr>
          <a:xfrm>
            <a:off x="7269686" y="795527"/>
            <a:ext cx="4123738" cy="1433323"/>
          </a:xfrm>
        </p:spPr>
        <p:txBody>
          <a:bodyPr>
            <a:normAutofit/>
          </a:bodyPr>
          <a:lstStyle/>
          <a:p>
            <a:r>
              <a:rPr lang="it-IT" sz="3200" b="1" dirty="0">
                <a:solidFill>
                  <a:schemeClr val="tx2"/>
                </a:solidFill>
                <a:effectLst>
                  <a:outerShdw blurRad="38100" dist="38100" dir="2700000" algn="tl">
                    <a:srgbClr val="000000">
                      <a:alpha val="43137"/>
                    </a:srgbClr>
                  </a:outerShdw>
                </a:effectLst>
              </a:rPr>
              <a:t>De </a:t>
            </a:r>
            <a:r>
              <a:rPr lang="it-IT" sz="3200" b="1" dirty="0" err="1">
                <a:solidFill>
                  <a:schemeClr val="tx2"/>
                </a:solidFill>
                <a:effectLst>
                  <a:outerShdw blurRad="38100" dist="38100" dir="2700000" algn="tl">
                    <a:srgbClr val="000000">
                      <a:alpha val="43137"/>
                    </a:srgbClr>
                  </a:outerShdw>
                </a:effectLst>
              </a:rPr>
              <a:t>Gaulle’s</a:t>
            </a:r>
            <a:r>
              <a:rPr lang="it-IT" sz="3200" b="1" dirty="0">
                <a:solidFill>
                  <a:schemeClr val="tx2"/>
                </a:solidFill>
                <a:effectLst>
                  <a:outerShdw blurRad="38100" dist="38100" dir="2700000" algn="tl">
                    <a:srgbClr val="000000">
                      <a:alpha val="43137"/>
                    </a:srgbClr>
                  </a:outerShdw>
                </a:effectLst>
              </a:rPr>
              <a:t> anger</a:t>
            </a:r>
          </a:p>
        </p:txBody>
      </p:sp>
      <p:sp>
        <p:nvSpPr>
          <p:cNvPr id="37" name="Rectangle 36">
            <a:extLst>
              <a:ext uri="{FF2B5EF4-FFF2-40B4-BE49-F238E27FC236}">
                <a16:creationId xmlns:a16="http://schemas.microsoft.com/office/drawing/2014/main" id="{E972DE0D-2E53-4159-ABD3-C60152426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7720" y="795527"/>
            <a:ext cx="5970638" cy="5248847"/>
          </a:xfrm>
          <a:prstGeom prst="rect">
            <a:avLst/>
          </a:prstGeom>
          <a:solidFill>
            <a:schemeClr val="bg1"/>
          </a:solidFill>
          <a:ln w="190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Segnaposto contenuto 4" descr="Immagine che contiene persona, uomo, tuta, tavolo&#10;&#10;Descrizione generata automaticamente">
            <a:extLst>
              <a:ext uri="{FF2B5EF4-FFF2-40B4-BE49-F238E27FC236}">
                <a16:creationId xmlns:a16="http://schemas.microsoft.com/office/drawing/2014/main" id="{407338B7-1E9C-4713-9EEB-DA91616094C5}"/>
              </a:ext>
            </a:extLst>
          </p:cNvPr>
          <p:cNvPicPr>
            <a:picLocks noChangeAspect="1"/>
          </p:cNvPicPr>
          <p:nvPr/>
        </p:nvPicPr>
        <p:blipFill rotWithShape="1">
          <a:blip r:embed="rId2"/>
          <a:srcRect l="16367" r="7367" b="-1"/>
          <a:stretch/>
        </p:blipFill>
        <p:spPr>
          <a:xfrm>
            <a:off x="972115" y="960214"/>
            <a:ext cx="5641848" cy="4919472"/>
          </a:xfrm>
          <a:prstGeom prst="rect">
            <a:avLst/>
          </a:prstGeom>
          <a:ln w="12700">
            <a:noFill/>
          </a:ln>
        </p:spPr>
      </p:pic>
      <p:sp>
        <p:nvSpPr>
          <p:cNvPr id="9" name="Content Placeholder 8">
            <a:extLst>
              <a:ext uri="{FF2B5EF4-FFF2-40B4-BE49-F238E27FC236}">
                <a16:creationId xmlns:a16="http://schemas.microsoft.com/office/drawing/2014/main" id="{C66CFA30-0616-40D1-83D3-547E57953FA6}"/>
              </a:ext>
            </a:extLst>
          </p:cNvPr>
          <p:cNvSpPr>
            <a:spLocks noGrp="1"/>
          </p:cNvSpPr>
          <p:nvPr>
            <p:ph idx="1"/>
          </p:nvPr>
        </p:nvSpPr>
        <p:spPr>
          <a:xfrm>
            <a:off x="7293817" y="2338388"/>
            <a:ext cx="4099607" cy="3678237"/>
          </a:xfrm>
        </p:spPr>
        <p:txBody>
          <a:bodyPr>
            <a:normAutofit/>
          </a:bodyPr>
          <a:lstStyle/>
          <a:p>
            <a:pPr marL="0" indent="0" algn="ctr">
              <a:buNone/>
            </a:pPr>
            <a:r>
              <a:rPr lang="en-US" sz="2000" b="1" dirty="0"/>
              <a:t>His proposal of new European integration blocked by</a:t>
            </a:r>
          </a:p>
          <a:p>
            <a:pPr>
              <a:buFontTx/>
              <a:buChar char="-"/>
            </a:pPr>
            <a:r>
              <a:rPr lang="en-US" dirty="0"/>
              <a:t>Two </a:t>
            </a:r>
            <a:r>
              <a:rPr lang="en-US" dirty="0" err="1"/>
              <a:t>Atlanticist</a:t>
            </a:r>
            <a:r>
              <a:rPr lang="en-US" dirty="0"/>
              <a:t> small countries: the Belgium and the Netherlands</a:t>
            </a:r>
          </a:p>
          <a:p>
            <a:pPr>
              <a:buFontTx/>
              <a:buChar char="-"/>
            </a:pPr>
            <a:r>
              <a:rPr lang="en-US" dirty="0"/>
              <a:t>US best ally which means UK</a:t>
            </a:r>
          </a:p>
          <a:p>
            <a:pPr marL="0" indent="0">
              <a:buNone/>
            </a:pPr>
            <a:endParaRPr lang="en-US" dirty="0"/>
          </a:p>
        </p:txBody>
      </p:sp>
    </p:spTree>
    <p:extLst>
      <p:ext uri="{BB962C8B-B14F-4D97-AF65-F5344CB8AC3E}">
        <p14:creationId xmlns:p14="http://schemas.microsoft.com/office/powerpoint/2010/main" val="6270770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E7E43C-A197-420E-B6B8-5B7E20D5CD39}"/>
              </a:ext>
            </a:extLst>
          </p:cNvPr>
          <p:cNvSpPr>
            <a:spLocks noGrp="1"/>
          </p:cNvSpPr>
          <p:nvPr>
            <p:ph type="title"/>
          </p:nvPr>
        </p:nvSpPr>
        <p:spPr/>
        <p:txBody>
          <a:bodyPr>
            <a:normAutofit/>
          </a:bodyPr>
          <a:lstStyle/>
          <a:p>
            <a:r>
              <a:rPr lang="it-IT" sz="2800" b="1" dirty="0">
                <a:effectLst>
                  <a:outerShdw blurRad="38100" dist="38100" dir="2700000" algn="tl">
                    <a:srgbClr val="000000">
                      <a:alpha val="43137"/>
                    </a:srgbClr>
                  </a:outerShdw>
                </a:effectLst>
              </a:rPr>
              <a:t>PREAMBLE+</a:t>
            </a:r>
            <a:br>
              <a:rPr lang="it-IT" sz="2800" b="1" dirty="0">
                <a:effectLst>
                  <a:outerShdw blurRad="38100" dist="38100" dir="2700000" algn="tl">
                    <a:srgbClr val="000000">
                      <a:alpha val="43137"/>
                    </a:srgbClr>
                  </a:outerShdw>
                </a:effectLst>
              </a:rPr>
            </a:br>
            <a:r>
              <a:rPr lang="it-IT" sz="2800" b="1" dirty="0">
                <a:effectLst>
                  <a:outerShdw blurRad="38100" dist="38100" dir="2700000" algn="tl">
                    <a:srgbClr val="000000">
                      <a:alpha val="43137"/>
                    </a:srgbClr>
                  </a:outerShdw>
                </a:effectLst>
              </a:rPr>
              <a:t>ERHARD: </a:t>
            </a:r>
            <a:br>
              <a:rPr lang="it-IT" sz="2800" b="1" dirty="0">
                <a:effectLst>
                  <a:outerShdw blurRad="38100" dist="38100" dir="2700000" algn="tl">
                    <a:srgbClr val="000000">
                      <a:alpha val="43137"/>
                    </a:srgbClr>
                  </a:outerShdw>
                </a:effectLst>
              </a:rPr>
            </a:br>
            <a:r>
              <a:rPr lang="it-IT" sz="2800" b="1" dirty="0">
                <a:effectLst>
                  <a:outerShdw blurRad="38100" dist="38100" dir="2700000" algn="tl">
                    <a:srgbClr val="000000">
                      <a:alpha val="43137"/>
                    </a:srgbClr>
                  </a:outerShdw>
                </a:effectLst>
              </a:rPr>
              <a:t>DE GAULLE’S DEFEAT</a:t>
            </a:r>
          </a:p>
        </p:txBody>
      </p:sp>
      <p:sp>
        <p:nvSpPr>
          <p:cNvPr id="3" name="Segnaposto contenuto 2">
            <a:extLst>
              <a:ext uri="{FF2B5EF4-FFF2-40B4-BE49-F238E27FC236}">
                <a16:creationId xmlns:a16="http://schemas.microsoft.com/office/drawing/2014/main" id="{3C79DF0C-D95F-4F41-849E-2E7D075D72E5}"/>
              </a:ext>
            </a:extLst>
          </p:cNvPr>
          <p:cNvSpPr>
            <a:spLocks noGrp="1"/>
          </p:cNvSpPr>
          <p:nvPr>
            <p:ph idx="1"/>
          </p:nvPr>
        </p:nvSpPr>
        <p:spPr/>
        <p:txBody>
          <a:bodyPr>
            <a:normAutofit/>
          </a:bodyPr>
          <a:lstStyle/>
          <a:p>
            <a:pPr marL="0" indent="0" algn="ctr">
              <a:buNone/>
            </a:pPr>
            <a:endParaRPr lang="en-US" sz="2000" b="1" i="1" dirty="0">
              <a:effectLst/>
              <a:latin typeface="Calibri" panose="020F0502020204030204" pitchFamily="34" charset="0"/>
              <a:ea typeface="DGMetaSerifScience"/>
              <a:cs typeface="Calibri" panose="020F0502020204030204" pitchFamily="34" charset="0"/>
            </a:endParaRPr>
          </a:p>
          <a:p>
            <a:pPr marL="0" indent="0" algn="ctr">
              <a:buNone/>
            </a:pPr>
            <a:r>
              <a:rPr lang="en-US" sz="2000" b="1" i="1" dirty="0">
                <a:effectLst/>
                <a:latin typeface="Calibri" panose="020F0502020204030204" pitchFamily="34" charset="0"/>
                <a:ea typeface="DGMetaSerifScience"/>
                <a:cs typeface="Calibri" panose="020F0502020204030204" pitchFamily="34" charset="0"/>
              </a:rPr>
              <a:t>“The Americans are seeking to rob our treaty of its content. They want to make it an empty shell. And why all this? Because German politicians are afraid of not being subservient enough to the Anglo-Saxons. They’re behaving like swine! It would serve them right if we canceled the treaty and reverse the alliances by reaching an understanding with the Russians!</a:t>
            </a:r>
            <a:r>
              <a:rPr lang="en-US" sz="2000" i="1" dirty="0">
                <a:effectLst/>
                <a:latin typeface="Calibri" panose="020F0502020204030204" pitchFamily="34" charset="0"/>
                <a:ea typeface="DGMetaSerifScience"/>
                <a:cs typeface="Calibri" panose="020F0502020204030204" pitchFamily="34" charset="0"/>
              </a:rPr>
              <a:t>” </a:t>
            </a:r>
          </a:p>
          <a:p>
            <a:pPr marL="0" indent="0" algn="ctr">
              <a:buNone/>
            </a:pPr>
            <a:endParaRPr lang="en-US" sz="2000" i="1" dirty="0">
              <a:latin typeface="Calibri" panose="020F0502020204030204" pitchFamily="34" charset="0"/>
              <a:ea typeface="Calibri" panose="020F0502020204030204" pitchFamily="34" charset="0"/>
              <a:cs typeface="Calibri" panose="020F0502020204030204" pitchFamily="34" charset="0"/>
            </a:endParaRPr>
          </a:p>
          <a:p>
            <a:pPr marL="0" indent="0" algn="ctr">
              <a:buNone/>
            </a:pPr>
            <a:r>
              <a:rPr lang="en-US" sz="2400" b="1" i="1" dirty="0">
                <a:effectLst/>
                <a:latin typeface="Calibri" panose="020F0502020204030204" pitchFamily="34" charset="0"/>
                <a:ea typeface="DGMetaSerifScience"/>
              </a:rPr>
              <a:t>“Perhaps we’ll actually need to wait fifty years before we have a real political Community.</a:t>
            </a:r>
            <a:r>
              <a:rPr lang="en-US" sz="2400" dirty="0">
                <a:effectLst/>
                <a:latin typeface="Calibri" panose="020F0502020204030204" pitchFamily="34" charset="0"/>
                <a:ea typeface="DGMetaSerifScience"/>
              </a:rPr>
              <a:t>” </a:t>
            </a:r>
            <a:endParaRPr lang="en-US" sz="2400" i="1" dirty="0">
              <a:latin typeface="Calibri" panose="020F0502020204030204" pitchFamily="34" charset="0"/>
              <a:ea typeface="Calibri" panose="020F0502020204030204" pitchFamily="34" charset="0"/>
              <a:cs typeface="Calibri" panose="020F0502020204030204" pitchFamily="34" charset="0"/>
            </a:endParaRPr>
          </a:p>
          <a:p>
            <a:pPr marL="0" indent="0" algn="ctr">
              <a:buNone/>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35692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DFF7E5-F7E7-4F46-942B-A18088CE06C8}"/>
              </a:ext>
            </a:extLst>
          </p:cNvPr>
          <p:cNvSpPr>
            <a:spLocks noGrp="1"/>
          </p:cNvSpPr>
          <p:nvPr>
            <p:ph type="title"/>
          </p:nvPr>
        </p:nvSpPr>
        <p:spPr/>
        <p:txBody>
          <a:bodyPr/>
          <a:lstStyle/>
          <a:p>
            <a:r>
              <a:rPr lang="it-IT" b="1" dirty="0"/>
              <a:t>De </a:t>
            </a:r>
            <a:r>
              <a:rPr lang="it-IT" b="1" dirty="0" err="1"/>
              <a:t>Gaulle’s</a:t>
            </a:r>
            <a:r>
              <a:rPr lang="it-IT" b="1" dirty="0"/>
              <a:t> anger</a:t>
            </a:r>
          </a:p>
        </p:txBody>
      </p:sp>
      <p:sp>
        <p:nvSpPr>
          <p:cNvPr id="3" name="Segnaposto contenuto 2">
            <a:extLst>
              <a:ext uri="{FF2B5EF4-FFF2-40B4-BE49-F238E27FC236}">
                <a16:creationId xmlns:a16="http://schemas.microsoft.com/office/drawing/2014/main" id="{5A28B8AE-95C0-4C4F-AA2D-001025A15D6F}"/>
              </a:ext>
            </a:extLst>
          </p:cNvPr>
          <p:cNvSpPr>
            <a:spLocks noGrp="1"/>
          </p:cNvSpPr>
          <p:nvPr>
            <p:ph idx="1"/>
          </p:nvPr>
        </p:nvSpPr>
        <p:spPr/>
        <p:txBody>
          <a:bodyPr/>
          <a:lstStyle/>
          <a:p>
            <a:pPr marL="0" indent="0" algn="ctr">
              <a:buNone/>
            </a:pPr>
            <a:r>
              <a:rPr lang="en-US" sz="2800" b="1" i="1" dirty="0">
                <a:effectLst/>
                <a:latin typeface="Calibri" panose="020F0502020204030204" pitchFamily="34" charset="0"/>
                <a:ea typeface="DGMetaSerifScience"/>
                <a:cs typeface="DGMetaSerifScience"/>
              </a:rPr>
              <a:t>“They preferred to prosper beneath the American umbrella rather than shelter under the notional influence offered by a France which could not yet boast a nuclear strike force”. </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3915082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4D14F39-AB90-4309-9694-50F730F862BC}"/>
              </a:ext>
            </a:extLst>
          </p:cNvPr>
          <p:cNvSpPr>
            <a:spLocks noGrp="1"/>
          </p:cNvSpPr>
          <p:nvPr>
            <p:ph type="title"/>
          </p:nvPr>
        </p:nvSpPr>
        <p:spPr/>
        <p:txBody>
          <a:bodyPr/>
          <a:lstStyle/>
          <a:p>
            <a:r>
              <a:rPr lang="it-IT" b="1" dirty="0">
                <a:effectLst>
                  <a:outerShdw blurRad="38100" dist="38100" dir="2700000" algn="tl">
                    <a:srgbClr val="000000">
                      <a:alpha val="43137"/>
                    </a:srgbClr>
                  </a:outerShdw>
                </a:effectLst>
              </a:rPr>
              <a:t>De </a:t>
            </a:r>
            <a:r>
              <a:rPr lang="it-IT" b="1" dirty="0" err="1">
                <a:effectLst>
                  <a:outerShdw blurRad="38100" dist="38100" dir="2700000" algn="tl">
                    <a:srgbClr val="000000">
                      <a:alpha val="43137"/>
                    </a:srgbClr>
                  </a:outerShdw>
                </a:effectLst>
              </a:rPr>
              <a:t>Gaulle’s</a:t>
            </a:r>
            <a:r>
              <a:rPr lang="it-IT" b="1" dirty="0">
                <a:effectLst>
                  <a:outerShdw blurRad="38100" dist="38100" dir="2700000" algn="tl">
                    <a:srgbClr val="000000">
                      <a:alpha val="43137"/>
                    </a:srgbClr>
                  </a:outerShdw>
                </a:effectLst>
              </a:rPr>
              <a:t> best «</a:t>
            </a:r>
            <a:r>
              <a:rPr lang="it-IT" b="1" dirty="0" err="1">
                <a:effectLst>
                  <a:outerShdw blurRad="38100" dist="38100" dir="2700000" algn="tl">
                    <a:srgbClr val="000000">
                      <a:alpha val="43137"/>
                    </a:srgbClr>
                  </a:outerShdw>
                </a:effectLst>
              </a:rPr>
              <a:t>enemy</a:t>
            </a:r>
            <a:r>
              <a:rPr lang="it-IT" b="1" dirty="0">
                <a:effectLst>
                  <a:outerShdw blurRad="38100" dist="38100" dir="2700000" algn="tl">
                    <a:srgbClr val="000000">
                      <a:alpha val="43137"/>
                    </a:srgbClr>
                  </a:outerShdw>
                </a:effectLst>
              </a:rPr>
              <a:t>» </a:t>
            </a:r>
          </a:p>
        </p:txBody>
      </p:sp>
      <p:pic>
        <p:nvPicPr>
          <p:cNvPr id="7" name="Segnaposto contenuto 6" descr="Immagine che contiene persona, uomo, cravatta, tuta&#10;&#10;Descrizione generata automaticamente">
            <a:extLst>
              <a:ext uri="{FF2B5EF4-FFF2-40B4-BE49-F238E27FC236}">
                <a16:creationId xmlns:a16="http://schemas.microsoft.com/office/drawing/2014/main" id="{20F305F5-5ED6-4D69-A3E6-1E6A115695B8}"/>
              </a:ext>
            </a:extLst>
          </p:cNvPr>
          <p:cNvPicPr>
            <a:picLocks noGrp="1" noChangeAspect="1"/>
          </p:cNvPicPr>
          <p:nvPr>
            <p:ph idx="1"/>
          </p:nvPr>
        </p:nvPicPr>
        <p:blipFill>
          <a:blip r:embed="rId2"/>
          <a:stretch>
            <a:fillRect/>
          </a:stretch>
        </p:blipFill>
        <p:spPr>
          <a:xfrm>
            <a:off x="5118100" y="1665908"/>
            <a:ext cx="6281738" cy="3523008"/>
          </a:xfrm>
        </p:spPr>
      </p:pic>
    </p:spTree>
    <p:extLst>
      <p:ext uri="{BB962C8B-B14F-4D97-AF65-F5344CB8AC3E}">
        <p14:creationId xmlns:p14="http://schemas.microsoft.com/office/powerpoint/2010/main" val="1553324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0174BF-9360-45E8-925A-18993257E015}"/>
              </a:ext>
            </a:extLst>
          </p:cNvPr>
          <p:cNvSpPr>
            <a:spLocks noGrp="1"/>
          </p:cNvSpPr>
          <p:nvPr>
            <p:ph type="title"/>
          </p:nvPr>
        </p:nvSpPr>
        <p:spPr/>
        <p:txBody>
          <a:bodyPr/>
          <a:lstStyle/>
          <a:p>
            <a:r>
              <a:rPr lang="it-IT" b="1" dirty="0" err="1"/>
              <a:t>Kennedy’s</a:t>
            </a:r>
            <a:r>
              <a:rPr lang="it-IT" b="1" dirty="0"/>
              <a:t> Grand Design</a:t>
            </a:r>
          </a:p>
        </p:txBody>
      </p:sp>
      <p:sp>
        <p:nvSpPr>
          <p:cNvPr id="3" name="Segnaposto contenuto 2">
            <a:extLst>
              <a:ext uri="{FF2B5EF4-FFF2-40B4-BE49-F238E27FC236}">
                <a16:creationId xmlns:a16="http://schemas.microsoft.com/office/drawing/2014/main" id="{69CAACEC-527F-443C-8ED5-E29CDDF80067}"/>
              </a:ext>
            </a:extLst>
          </p:cNvPr>
          <p:cNvSpPr>
            <a:spLocks noGrp="1"/>
          </p:cNvSpPr>
          <p:nvPr>
            <p:ph idx="1"/>
          </p:nvPr>
        </p:nvSpPr>
        <p:spPr/>
        <p:txBody>
          <a:bodyPr>
            <a:normAutofit/>
          </a:bodyPr>
          <a:lstStyle/>
          <a:p>
            <a:pPr algn="just">
              <a:lnSpc>
                <a:spcPct val="107000"/>
              </a:lnSpc>
              <a:spcAft>
                <a:spcPts val="800"/>
              </a:spcAft>
            </a:pPr>
            <a:r>
              <a:rPr lang="en-US" sz="1800" dirty="0">
                <a:effectLst/>
                <a:latin typeface="Calibri" panose="020F0502020204030204" pitchFamily="34" charset="0"/>
                <a:ea typeface="DGMetaSerifScience"/>
                <a:cs typeface="DGMetaSerifScience"/>
              </a:rPr>
              <a:t> Secretary of State Dean Rusk spoke of this project in December 1961</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effectLst/>
                <a:latin typeface="Calibri" panose="020F0502020204030204" pitchFamily="34" charset="0"/>
                <a:ea typeface="DGMetaSerifScience"/>
                <a:cs typeface="DGMetaSerifScience"/>
              </a:rPr>
              <a:t>In February 1962 Kennedy signed the </a:t>
            </a:r>
            <a:r>
              <a:rPr lang="en-US" sz="1800" b="1" dirty="0">
                <a:effectLst/>
                <a:latin typeface="Calibri" panose="020F0502020204030204" pitchFamily="34" charset="0"/>
                <a:ea typeface="DGMetaSerifScience"/>
                <a:cs typeface="DGMetaSerifScience"/>
              </a:rPr>
              <a:t>Trade Expansion Act</a:t>
            </a:r>
            <a:r>
              <a:rPr lang="en-US" sz="1800" dirty="0">
                <a:effectLst/>
                <a:latin typeface="Calibri" panose="020F0502020204030204" pitchFamily="34" charset="0"/>
                <a:ea typeface="DGMetaSerifScience"/>
                <a:cs typeface="DGMetaSerifScience"/>
              </a:rPr>
              <a:t> and called for fullest possible liberalization of trade between democratic industrialized countries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effectLst/>
                <a:latin typeface="Calibri" panose="020F0502020204030204" pitchFamily="34" charset="0"/>
                <a:ea typeface="DGMetaSerifScience"/>
                <a:cs typeface="DGMetaSerifScience"/>
              </a:rPr>
              <a:t> Some excited policy intellectuals in Washington started to talk about the birth of a real </a:t>
            </a:r>
            <a:r>
              <a:rPr lang="en-US" sz="1800" b="1" dirty="0">
                <a:effectLst/>
                <a:latin typeface="Calibri" panose="020F0502020204030204" pitchFamily="34" charset="0"/>
                <a:ea typeface="DGMetaSerifScience"/>
                <a:cs typeface="DGMetaSerifScience"/>
              </a:rPr>
              <a:t>Atlantic Community</a:t>
            </a:r>
            <a:r>
              <a:rPr lang="en-US" sz="1800" dirty="0">
                <a:effectLst/>
                <a:latin typeface="Calibri" panose="020F0502020204030204" pitchFamily="34" charset="0"/>
                <a:ea typeface="DGMetaSerifScience"/>
                <a:cs typeface="DGMetaSerifScience"/>
              </a:rPr>
              <a:t>. </a:t>
            </a:r>
          </a:p>
          <a:p>
            <a:pPr algn="just">
              <a:lnSpc>
                <a:spcPct val="107000"/>
              </a:lnSpc>
              <a:spcAft>
                <a:spcPts val="800"/>
              </a:spcAft>
            </a:pPr>
            <a:r>
              <a:rPr lang="en-US" sz="1800" dirty="0">
                <a:effectLst/>
                <a:latin typeface="Calibri" panose="020F0502020204030204" pitchFamily="34" charset="0"/>
                <a:ea typeface="DGMetaSerifScience"/>
                <a:cs typeface="DGMetaSerifScience"/>
              </a:rPr>
              <a:t>As an observer wrote: </a:t>
            </a:r>
            <a:endParaRPr lang="it-IT" dirty="0">
              <a:latin typeface="Calibri" panose="020F0502020204030204" pitchFamily="34" charset="0"/>
              <a:ea typeface="DGMetaSerifScience"/>
              <a:cs typeface="Times New Roman" panose="02020603050405020304" pitchFamily="18" charset="0"/>
            </a:endParaRPr>
          </a:p>
          <a:p>
            <a:pPr marL="0" indent="0" algn="ctr">
              <a:lnSpc>
                <a:spcPct val="107000"/>
              </a:lnSpc>
              <a:spcAft>
                <a:spcPts val="800"/>
              </a:spcAft>
              <a:buNone/>
            </a:pPr>
            <a:r>
              <a:rPr lang="en-US" sz="1800" b="1" i="1" dirty="0">
                <a:effectLst/>
                <a:latin typeface="Calibri" panose="020F0502020204030204" pitchFamily="34" charset="0"/>
                <a:ea typeface="DGMetaSerifScience"/>
                <a:cs typeface="DGMetaSerifScience"/>
              </a:rPr>
              <a:t>“By the spring of 1962 US’s objective in economic policy was to bring the whole of the non-Soviet world under the same regime of generally freer trade and payments, but within this world it saw an emergent grouping of two major centers of power – the Us itself and an integrated Western Europe including Britain”</a:t>
            </a:r>
            <a:endParaRPr lang="it-IT" dirty="0"/>
          </a:p>
        </p:txBody>
      </p:sp>
    </p:spTree>
    <p:extLst>
      <p:ext uri="{BB962C8B-B14F-4D97-AF65-F5344CB8AC3E}">
        <p14:creationId xmlns:p14="http://schemas.microsoft.com/office/powerpoint/2010/main" val="1641026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6BBFCDE-1827-4DA1-9F14-9DB1EA869069}"/>
              </a:ext>
            </a:extLst>
          </p:cNvPr>
          <p:cNvSpPr>
            <a:spLocks noGrp="1"/>
          </p:cNvSpPr>
          <p:nvPr>
            <p:ph type="title"/>
          </p:nvPr>
        </p:nvSpPr>
        <p:spPr/>
        <p:txBody>
          <a:bodyPr/>
          <a:lstStyle/>
          <a:p>
            <a:r>
              <a:rPr lang="it-IT" b="1" dirty="0"/>
              <a:t>JFK new </a:t>
            </a:r>
            <a:r>
              <a:rPr lang="it-IT" b="1" dirty="0" err="1"/>
              <a:t>strategical</a:t>
            </a:r>
            <a:r>
              <a:rPr lang="it-IT" b="1" dirty="0"/>
              <a:t> </a:t>
            </a:r>
            <a:r>
              <a:rPr lang="it-IT" b="1" dirty="0" err="1"/>
              <a:t>approach</a:t>
            </a:r>
            <a:endParaRPr lang="it-IT" b="1" dirty="0"/>
          </a:p>
        </p:txBody>
      </p:sp>
      <p:sp>
        <p:nvSpPr>
          <p:cNvPr id="3" name="Segnaposto contenuto 2">
            <a:extLst>
              <a:ext uri="{FF2B5EF4-FFF2-40B4-BE49-F238E27FC236}">
                <a16:creationId xmlns:a16="http://schemas.microsoft.com/office/drawing/2014/main" id="{C703683E-E1C8-4E42-A726-E4207DD4B8E5}"/>
              </a:ext>
            </a:extLst>
          </p:cNvPr>
          <p:cNvSpPr>
            <a:spLocks noGrp="1"/>
          </p:cNvSpPr>
          <p:nvPr>
            <p:ph idx="1"/>
          </p:nvPr>
        </p:nvSpPr>
        <p:spPr/>
        <p:txBody>
          <a:bodyPr>
            <a:normAutofit/>
          </a:bodyPr>
          <a:lstStyle/>
          <a:p>
            <a:pPr algn="just">
              <a:lnSpc>
                <a:spcPct val="107000"/>
              </a:lnSpc>
              <a:spcAft>
                <a:spcPts val="800"/>
              </a:spcAft>
            </a:pPr>
            <a:r>
              <a:rPr lang="en-US" dirty="0">
                <a:latin typeface="Calibri" panose="020F0502020204030204" pitchFamily="34" charset="0"/>
                <a:ea typeface="DGMetaSerifScience"/>
                <a:cs typeface="DGMetaSerifScience"/>
              </a:rPr>
              <a:t>F</a:t>
            </a:r>
            <a:r>
              <a:rPr lang="en-US" sz="1800" dirty="0">
                <a:effectLst/>
                <a:latin typeface="Calibri" panose="020F0502020204030204" pitchFamily="34" charset="0"/>
                <a:ea typeface="DGMetaSerifScience"/>
                <a:cs typeface="DGMetaSerifScience"/>
              </a:rPr>
              <a:t>rom the so called </a:t>
            </a:r>
            <a:r>
              <a:rPr lang="en-US" sz="1800" b="1" dirty="0">
                <a:effectLst/>
                <a:latin typeface="Calibri" panose="020F0502020204030204" pitchFamily="34" charset="0"/>
                <a:ea typeface="DGMetaSerifScience"/>
                <a:cs typeface="DGMetaSerifScience"/>
              </a:rPr>
              <a:t>massive retaliation</a:t>
            </a:r>
            <a:r>
              <a:rPr lang="en-US" sz="1800" dirty="0">
                <a:effectLst/>
                <a:latin typeface="Calibri" panose="020F0502020204030204" pitchFamily="34" charset="0"/>
                <a:ea typeface="DGMetaSerifScience"/>
                <a:cs typeface="DGMetaSerifScience"/>
              </a:rPr>
              <a:t> (massive use of nuclear weapons as a part of Eisenhower new look) to a </a:t>
            </a:r>
            <a:r>
              <a:rPr lang="en-US" sz="1800" b="1" dirty="0">
                <a:effectLst/>
                <a:latin typeface="Calibri" panose="020F0502020204030204" pitchFamily="34" charset="0"/>
                <a:ea typeface="DGMetaSerifScience"/>
                <a:cs typeface="DGMetaSerifScience"/>
              </a:rPr>
              <a:t>flexible response</a:t>
            </a:r>
            <a:r>
              <a:rPr lang="en-US" sz="1800" dirty="0">
                <a:effectLst/>
                <a:latin typeface="Calibri" panose="020F0502020204030204" pitchFamily="34" charset="0"/>
                <a:ea typeface="DGMetaSerifScience"/>
                <a:cs typeface="DGMetaSerifScience"/>
              </a:rPr>
              <a:t> (gradually using of all the traditional weapons and after that only the use of nuclear weapons).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800" b="1" i="1" dirty="0">
                <a:effectLst/>
                <a:latin typeface="Calibri" panose="020F0502020204030204" pitchFamily="34" charset="0"/>
                <a:ea typeface="DGMetaSerifScience"/>
                <a:cs typeface="DGMetaSerifScience"/>
              </a:rPr>
              <a:t>Will US, in a context of flexible response, use the same force and the same attitude if Moscow would attack with a nuclear missile Munich as Chicago?</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b="1" dirty="0">
                <a:effectLst/>
                <a:latin typeface="Calibri" panose="020F0502020204030204" pitchFamily="34" charset="0"/>
                <a:ea typeface="DGMetaSerifScience"/>
                <a:cs typeface="DGMetaSerifScience"/>
              </a:rPr>
              <a:t>KENNEDY AND NO INDEPENDENT AND NATIONAL NUCLEAR ARSENALS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effectLst/>
                <a:latin typeface="Calibri" panose="020F0502020204030204" pitchFamily="34" charset="0"/>
                <a:ea typeface="DGMetaSerifScience"/>
                <a:cs typeface="DGMetaSerifScience"/>
              </a:rPr>
              <a:t>Kennedy administration quickly concluded that </a:t>
            </a:r>
            <a:r>
              <a:rPr lang="en-US" sz="1800" b="1" dirty="0">
                <a:effectLst/>
                <a:latin typeface="Calibri" panose="020F0502020204030204" pitchFamily="34" charset="0"/>
                <a:ea typeface="DGMetaSerifScience"/>
                <a:cs typeface="DGMetaSerifScience"/>
              </a:rPr>
              <a:t>nuclear proliferation needed to be absolutely checked</a:t>
            </a:r>
            <a:endParaRPr lang="it-IT" dirty="0"/>
          </a:p>
        </p:txBody>
      </p:sp>
    </p:spTree>
    <p:extLst>
      <p:ext uri="{BB962C8B-B14F-4D97-AF65-F5344CB8AC3E}">
        <p14:creationId xmlns:p14="http://schemas.microsoft.com/office/powerpoint/2010/main" val="7137845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303F6F-BCE2-45EA-B72C-0C1363E388A3}"/>
              </a:ext>
            </a:extLst>
          </p:cNvPr>
          <p:cNvSpPr>
            <a:spLocks noGrp="1"/>
          </p:cNvSpPr>
          <p:nvPr>
            <p:ph type="title"/>
          </p:nvPr>
        </p:nvSpPr>
        <p:spPr/>
        <p:txBody>
          <a:bodyPr/>
          <a:lstStyle/>
          <a:p>
            <a:r>
              <a:rPr lang="it-IT" b="1" dirty="0"/>
              <a:t>JFK new </a:t>
            </a:r>
            <a:r>
              <a:rPr lang="it-IT" b="1" dirty="0" err="1"/>
              <a:t>strategical</a:t>
            </a:r>
            <a:r>
              <a:rPr lang="it-IT" b="1" dirty="0"/>
              <a:t> </a:t>
            </a:r>
            <a:r>
              <a:rPr lang="it-IT" b="1" dirty="0" err="1"/>
              <a:t>approach</a:t>
            </a:r>
            <a:endParaRPr lang="it-IT" dirty="0"/>
          </a:p>
        </p:txBody>
      </p:sp>
      <p:sp>
        <p:nvSpPr>
          <p:cNvPr id="3" name="Segnaposto contenuto 2">
            <a:extLst>
              <a:ext uri="{FF2B5EF4-FFF2-40B4-BE49-F238E27FC236}">
                <a16:creationId xmlns:a16="http://schemas.microsoft.com/office/drawing/2014/main" id="{0A82262C-C58C-4336-BD9A-FC1E5F282815}"/>
              </a:ext>
            </a:extLst>
          </p:cNvPr>
          <p:cNvSpPr>
            <a:spLocks noGrp="1"/>
          </p:cNvSpPr>
          <p:nvPr>
            <p:ph idx="1"/>
          </p:nvPr>
        </p:nvSpPr>
        <p:spPr/>
        <p:txBody>
          <a:bodyPr>
            <a:normAutofit/>
          </a:bodyPr>
          <a:lstStyle/>
          <a:p>
            <a:pPr algn="just">
              <a:lnSpc>
                <a:spcPct val="107000"/>
              </a:lnSpc>
              <a:spcAft>
                <a:spcPts val="800"/>
              </a:spcAft>
            </a:pPr>
            <a:endParaRPr lang="en-US" sz="1800" b="1" dirty="0">
              <a:effectLst/>
              <a:latin typeface="Calibri" panose="020F0502020204030204" pitchFamily="34" charset="0"/>
              <a:ea typeface="DGMetaSerifScience"/>
              <a:cs typeface="DGMetaSerifScience"/>
            </a:endParaRPr>
          </a:p>
          <a:p>
            <a:pPr algn="just">
              <a:lnSpc>
                <a:spcPct val="107000"/>
              </a:lnSpc>
              <a:spcAft>
                <a:spcPts val="800"/>
              </a:spcAft>
            </a:pPr>
            <a:r>
              <a:rPr lang="en-US" sz="2000" b="1" dirty="0">
                <a:effectLst/>
                <a:latin typeface="Calibri" panose="020F0502020204030204" pitchFamily="34" charset="0"/>
                <a:ea typeface="DGMetaSerifScience"/>
                <a:cs typeface="DGMetaSerifScience"/>
              </a:rPr>
              <a:t>On 24</a:t>
            </a:r>
            <a:r>
              <a:rPr lang="en-US" sz="2000" b="1" baseline="30000" dirty="0">
                <a:effectLst/>
                <a:latin typeface="Calibri" panose="020F0502020204030204" pitchFamily="34" charset="0"/>
                <a:ea typeface="DGMetaSerifScience"/>
                <a:cs typeface="DGMetaSerifScience"/>
              </a:rPr>
              <a:t>th</a:t>
            </a:r>
            <a:r>
              <a:rPr lang="en-US" sz="2000" b="1" dirty="0">
                <a:effectLst/>
                <a:latin typeface="Calibri" panose="020F0502020204030204" pitchFamily="34" charset="0"/>
                <a:ea typeface="DGMetaSerifScience"/>
                <a:cs typeface="DGMetaSerifScience"/>
              </a:rPr>
              <a:t> April 1962 </a:t>
            </a:r>
            <a:r>
              <a:rPr lang="en-US" sz="2000" dirty="0">
                <a:effectLst/>
                <a:latin typeface="Calibri" panose="020F0502020204030204" pitchFamily="34" charset="0"/>
                <a:ea typeface="DGMetaSerifScience"/>
                <a:cs typeface="DGMetaSerifScience"/>
              </a:rPr>
              <a:t>Secretary of Defense </a:t>
            </a:r>
            <a:r>
              <a:rPr lang="en-US" sz="2000" b="1" dirty="0">
                <a:effectLst/>
                <a:latin typeface="Calibri" panose="020F0502020204030204" pitchFamily="34" charset="0"/>
                <a:ea typeface="DGMetaSerifScience"/>
                <a:cs typeface="DGMetaSerifScience"/>
              </a:rPr>
              <a:t>Robert McNamara </a:t>
            </a:r>
            <a:r>
              <a:rPr lang="en-US" sz="2000" dirty="0">
                <a:effectLst/>
                <a:latin typeface="Calibri" panose="020F0502020204030204" pitchFamily="34" charset="0"/>
                <a:ea typeface="DGMetaSerifScience"/>
                <a:cs typeface="DGMetaSerifScience"/>
              </a:rPr>
              <a:t>told a </a:t>
            </a:r>
            <a:r>
              <a:rPr lang="en-US" sz="2000" dirty="0" err="1">
                <a:effectLst/>
                <a:latin typeface="Calibri" panose="020F0502020204030204" pitchFamily="34" charset="0"/>
                <a:ea typeface="DGMetaSerifScience"/>
                <a:cs typeface="DGMetaSerifScience"/>
              </a:rPr>
              <a:t>Nato</a:t>
            </a:r>
            <a:r>
              <a:rPr lang="en-US" sz="2000" dirty="0">
                <a:effectLst/>
                <a:latin typeface="Calibri" panose="020F0502020204030204" pitchFamily="34" charset="0"/>
                <a:ea typeface="DGMetaSerifScience"/>
                <a:cs typeface="DGMetaSerifScience"/>
              </a:rPr>
              <a:t> Council meeting that it was necessary </a:t>
            </a:r>
          </a:p>
          <a:p>
            <a:pPr marL="0" indent="0" algn="ctr">
              <a:lnSpc>
                <a:spcPct val="107000"/>
              </a:lnSpc>
              <a:spcAft>
                <a:spcPts val="800"/>
              </a:spcAft>
              <a:buNone/>
            </a:pPr>
            <a:r>
              <a:rPr lang="en-US" sz="2000" b="1" dirty="0">
                <a:effectLst/>
                <a:latin typeface="Calibri" panose="020F0502020204030204" pitchFamily="34" charset="0"/>
                <a:ea typeface="DGMetaSerifScience"/>
                <a:cs typeface="DGMetaSerifScience"/>
              </a:rPr>
              <a:t>“</a:t>
            </a:r>
            <a:r>
              <a:rPr lang="en-US" sz="2000" b="1" i="1" dirty="0">
                <a:latin typeface="Calibri" panose="020F0502020204030204" pitchFamily="34" charset="0"/>
                <a:ea typeface="DGMetaSerifScience"/>
                <a:cs typeface="DGMetaSerifScience"/>
              </a:rPr>
              <a:t>T</a:t>
            </a:r>
            <a:r>
              <a:rPr lang="en-US" sz="2000" b="1" i="1" dirty="0">
                <a:effectLst/>
                <a:latin typeface="Calibri" panose="020F0502020204030204" pitchFamily="34" charset="0"/>
                <a:ea typeface="DGMetaSerifScience"/>
                <a:cs typeface="DGMetaSerifScience"/>
              </a:rPr>
              <a:t>o centralize the decision to use nuclear weapons and that it would be intolerable if part of the strategic force was launched in isolation from our main striking power</a:t>
            </a:r>
            <a:r>
              <a:rPr lang="en-US" sz="2000" i="1" dirty="0">
                <a:effectLst/>
                <a:latin typeface="Calibri" panose="020F0502020204030204" pitchFamily="34" charset="0"/>
                <a:ea typeface="DGMetaSerifScience"/>
                <a:cs typeface="DGMetaSerifScience"/>
              </a:rPr>
              <a:t>”.</a:t>
            </a:r>
            <a:endParaRPr lang="it-IT" sz="2000" i="1"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2000" dirty="0">
                <a:effectLst/>
                <a:latin typeface="Calibri" panose="020F0502020204030204" pitchFamily="34" charset="0"/>
                <a:ea typeface="DGMetaSerifScience"/>
                <a:cs typeface="DGMetaSerifScience"/>
              </a:rPr>
              <a:t>He also added, </a:t>
            </a:r>
            <a:r>
              <a:rPr lang="en-US" sz="2000" b="1" dirty="0">
                <a:effectLst/>
                <a:latin typeface="Calibri" panose="020F0502020204030204" pitchFamily="34" charset="0"/>
                <a:ea typeface="DGMetaSerifScience"/>
                <a:cs typeface="DGMetaSerifScience"/>
              </a:rPr>
              <a:t>directly to France</a:t>
            </a:r>
            <a:r>
              <a:rPr lang="en-US" sz="2000" dirty="0">
                <a:effectLst/>
                <a:latin typeface="Calibri" panose="020F0502020204030204" pitchFamily="34" charset="0"/>
                <a:ea typeface="DGMetaSerifScience"/>
                <a:cs typeface="DGMetaSerifScience"/>
              </a:rPr>
              <a:t>, that </a:t>
            </a:r>
            <a:r>
              <a:rPr lang="en-US" sz="2000" b="1" dirty="0">
                <a:effectLst/>
                <a:latin typeface="Calibri" panose="020F0502020204030204" pitchFamily="34" charset="0"/>
                <a:ea typeface="DGMetaSerifScience"/>
                <a:cs typeface="DGMetaSerifScience"/>
              </a:rPr>
              <a:t>small scale deterrents </a:t>
            </a:r>
            <a:r>
              <a:rPr lang="en-US" sz="2000" dirty="0">
                <a:effectLst/>
                <a:latin typeface="Calibri" panose="020F0502020204030204" pitchFamily="34" charset="0"/>
                <a:ea typeface="DGMetaSerifScience"/>
                <a:cs typeface="DGMetaSerifScience"/>
              </a:rPr>
              <a:t>were useless anyway and could only serve to induce nuclear strikes on the countries that possessed them. </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64518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B4E774-57B1-42F8-B12A-FC1114125149}"/>
              </a:ext>
            </a:extLst>
          </p:cNvPr>
          <p:cNvSpPr>
            <a:spLocks noGrp="1"/>
          </p:cNvSpPr>
          <p:nvPr>
            <p:ph type="title"/>
          </p:nvPr>
        </p:nvSpPr>
        <p:spPr/>
        <p:txBody>
          <a:bodyPr/>
          <a:lstStyle/>
          <a:p>
            <a:r>
              <a:rPr lang="it-IT" b="1" dirty="0"/>
              <a:t>JFK new </a:t>
            </a:r>
            <a:r>
              <a:rPr lang="it-IT" b="1" dirty="0" err="1"/>
              <a:t>strategical</a:t>
            </a:r>
            <a:r>
              <a:rPr lang="it-IT" b="1" dirty="0"/>
              <a:t> </a:t>
            </a:r>
            <a:r>
              <a:rPr lang="it-IT" b="1" dirty="0" err="1"/>
              <a:t>approach</a:t>
            </a:r>
            <a:endParaRPr lang="it-IT" dirty="0"/>
          </a:p>
        </p:txBody>
      </p:sp>
      <p:sp>
        <p:nvSpPr>
          <p:cNvPr id="3" name="Segnaposto contenuto 2">
            <a:extLst>
              <a:ext uri="{FF2B5EF4-FFF2-40B4-BE49-F238E27FC236}">
                <a16:creationId xmlns:a16="http://schemas.microsoft.com/office/drawing/2014/main" id="{6981DC35-A7E6-4B34-8640-118701A68E90}"/>
              </a:ext>
            </a:extLst>
          </p:cNvPr>
          <p:cNvSpPr>
            <a:spLocks noGrp="1"/>
          </p:cNvSpPr>
          <p:nvPr>
            <p:ph idx="1"/>
          </p:nvPr>
        </p:nvSpPr>
        <p:spPr/>
        <p:txBody>
          <a:bodyPr/>
          <a:lstStyle/>
          <a:p>
            <a:pPr marL="0" indent="0" algn="ctr">
              <a:buNone/>
            </a:pPr>
            <a:r>
              <a:rPr lang="en-US" sz="1800" u="sng" dirty="0">
                <a:effectLst/>
                <a:latin typeface="Calibri" panose="020F0502020204030204" pitchFamily="34" charset="0"/>
                <a:ea typeface="DGMetaSerifScience"/>
                <a:cs typeface="DGMetaSerifScience"/>
              </a:rPr>
              <a:t>Kennedy’s administration was starting to build the idea that: </a:t>
            </a:r>
          </a:p>
          <a:p>
            <a:pPr marL="0" indent="0" algn="ctr">
              <a:buNone/>
            </a:pPr>
            <a:r>
              <a:rPr lang="en-US" sz="2400" b="1" u="sng" dirty="0" err="1">
                <a:effectLst/>
                <a:latin typeface="Calibri" panose="020F0502020204030204" pitchFamily="34" charset="0"/>
                <a:ea typeface="DGMetaSerifScience"/>
                <a:cs typeface="DGMetaSerifScience"/>
              </a:rPr>
              <a:t>Nato</a:t>
            </a:r>
            <a:r>
              <a:rPr lang="en-US" sz="2400" b="1" u="sng" dirty="0">
                <a:effectLst/>
                <a:latin typeface="Calibri" panose="020F0502020204030204" pitchFamily="34" charset="0"/>
                <a:ea typeface="DGMetaSerifScience"/>
                <a:cs typeface="DGMetaSerifScience"/>
              </a:rPr>
              <a:t> countries should have access to nuclear weapons only as part of a multilateral force (MLF) whose atomic weapons would be under strict American supervision </a:t>
            </a:r>
          </a:p>
          <a:p>
            <a:pPr marL="0" indent="0" algn="ctr">
              <a:buNone/>
            </a:pPr>
            <a:endParaRPr lang="it-IT" sz="2400"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en-US" sz="1800" u="sng" dirty="0">
                <a:effectLst/>
                <a:latin typeface="Calibri" panose="020F0502020204030204" pitchFamily="34" charset="0"/>
                <a:ea typeface="DGMetaSerifScience"/>
                <a:cs typeface="DGMetaSerifScience"/>
              </a:rPr>
              <a:t>The whole trend of the Kennedy administration’s policy was: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en-US" sz="2400" b="1" u="sng" dirty="0">
                <a:effectLst/>
                <a:latin typeface="Calibri" panose="020F0502020204030204" pitchFamily="34" charset="0"/>
                <a:ea typeface="DGMetaSerifScience"/>
                <a:cs typeface="DGMetaSerifScience"/>
              </a:rPr>
              <a:t>harmonization of the West under Washington’s guidance and leadership </a:t>
            </a:r>
          </a:p>
          <a:p>
            <a:pPr marL="0" indent="0" algn="ctr">
              <a:lnSpc>
                <a:spcPct val="107000"/>
              </a:lnSpc>
              <a:spcAft>
                <a:spcPts val="800"/>
              </a:spcAft>
              <a:buNone/>
            </a:pPr>
            <a:r>
              <a:rPr lang="en-US" sz="2400" b="1" u="sng" dirty="0">
                <a:effectLst/>
                <a:latin typeface="Calibri" panose="020F0502020204030204" pitchFamily="34" charset="0"/>
                <a:ea typeface="DGMetaSerifScience"/>
                <a:cs typeface="DGMetaSerifScience"/>
              </a:rPr>
              <a:t>the opposite of de Gaulle’s point of view</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3538883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3940AC3-7B4B-4934-8DC3-67855A70BAD9}"/>
              </a:ext>
            </a:extLst>
          </p:cNvPr>
          <p:cNvSpPr>
            <a:spLocks noGrp="1"/>
          </p:cNvSpPr>
          <p:nvPr>
            <p:ph type="title"/>
          </p:nvPr>
        </p:nvSpPr>
        <p:spPr/>
        <p:txBody>
          <a:bodyPr/>
          <a:lstStyle/>
          <a:p>
            <a:r>
              <a:rPr lang="it-IT" b="1" dirty="0">
                <a:effectLst>
                  <a:outerShdw blurRad="38100" dist="38100" dir="2700000" algn="tl">
                    <a:srgbClr val="000000">
                      <a:alpha val="43137"/>
                    </a:srgbClr>
                  </a:outerShdw>
                </a:effectLst>
              </a:rPr>
              <a:t>MACMILLAN’S PERSONAL ATTEMPT</a:t>
            </a:r>
          </a:p>
        </p:txBody>
      </p:sp>
      <p:sp>
        <p:nvSpPr>
          <p:cNvPr id="3" name="Segnaposto contenuto 2">
            <a:extLst>
              <a:ext uri="{FF2B5EF4-FFF2-40B4-BE49-F238E27FC236}">
                <a16:creationId xmlns:a16="http://schemas.microsoft.com/office/drawing/2014/main" id="{22300B9B-62EF-473E-8939-0B2816EFA06B}"/>
              </a:ext>
            </a:extLst>
          </p:cNvPr>
          <p:cNvSpPr>
            <a:spLocks noGrp="1"/>
          </p:cNvSpPr>
          <p:nvPr>
            <p:ph idx="1"/>
          </p:nvPr>
        </p:nvSpPr>
        <p:spPr/>
        <p:txBody>
          <a:bodyPr>
            <a:normAutofit fontScale="92500" lnSpcReduction="20000"/>
          </a:bodyPr>
          <a:lstStyle/>
          <a:p>
            <a:pPr marL="0" indent="0" algn="ctr">
              <a:lnSpc>
                <a:spcPct val="107000"/>
              </a:lnSpc>
              <a:spcAft>
                <a:spcPts val="800"/>
              </a:spcAft>
              <a:buNone/>
            </a:pPr>
            <a:r>
              <a:rPr lang="en-US" sz="1800" b="1" dirty="0">
                <a:effectLst/>
                <a:latin typeface="Calibri" panose="020F0502020204030204" pitchFamily="34" charset="0"/>
                <a:ea typeface="DGMetaSerifScience"/>
                <a:cs typeface="Calibri" panose="020F0502020204030204" pitchFamily="34" charset="0"/>
              </a:rPr>
              <a:t>Macmillan </a:t>
            </a:r>
            <a:r>
              <a:rPr lang="en-US" b="1" dirty="0">
                <a:latin typeface="Calibri" panose="020F0502020204030204" pitchFamily="34" charset="0"/>
                <a:ea typeface="DGMetaSerifScience"/>
                <a:cs typeface="Calibri" panose="020F0502020204030204" pitchFamily="34" charset="0"/>
              </a:rPr>
              <a:t>tries </a:t>
            </a:r>
            <a:r>
              <a:rPr lang="en-US" sz="1800" b="1" dirty="0">
                <a:effectLst/>
                <a:latin typeface="Calibri" panose="020F0502020204030204" pitchFamily="34" charset="0"/>
                <a:ea typeface="DGMetaSerifScience"/>
                <a:cs typeface="Calibri" panose="020F0502020204030204" pitchFamily="34" charset="0"/>
              </a:rPr>
              <a:t>to obtain a deal from de Gaulle by means of personal diplomacy</a:t>
            </a:r>
            <a:endParaRPr lang="en-US" b="1" dirty="0">
              <a:latin typeface="Calibri" panose="020F0502020204030204" pitchFamily="34" charset="0"/>
              <a:ea typeface="DGMetaSerifScience"/>
              <a:cs typeface="Calibri" panose="020F0502020204030204" pitchFamily="34" charset="0"/>
            </a:endParaRPr>
          </a:p>
          <a:p>
            <a:pPr algn="just">
              <a:lnSpc>
                <a:spcPct val="107000"/>
              </a:lnSpc>
              <a:spcAft>
                <a:spcPts val="800"/>
              </a:spcAft>
            </a:pPr>
            <a:r>
              <a:rPr lang="en-US" sz="1800" dirty="0">
                <a:effectLst/>
                <a:latin typeface="Calibri" panose="020F0502020204030204" pitchFamily="34" charset="0"/>
                <a:ea typeface="DGMetaSerifScience"/>
                <a:cs typeface="Calibri" panose="020F0502020204030204" pitchFamily="34" charset="0"/>
              </a:rPr>
              <a:t>During a state visit with de Gaulle in </a:t>
            </a:r>
            <a:r>
              <a:rPr lang="en-US" sz="1800" b="1" dirty="0">
                <a:effectLst/>
                <a:latin typeface="Calibri" panose="020F0502020204030204" pitchFamily="34" charset="0"/>
                <a:ea typeface="DGMetaSerifScience"/>
                <a:cs typeface="Calibri" panose="020F0502020204030204" pitchFamily="34" charset="0"/>
              </a:rPr>
              <a:t>June of 1962</a:t>
            </a:r>
            <a:r>
              <a:rPr lang="en-US" sz="1800" dirty="0">
                <a:effectLst/>
                <a:latin typeface="Calibri" panose="020F0502020204030204" pitchFamily="34" charset="0"/>
                <a:ea typeface="DGMetaSerifScience"/>
                <a:cs typeface="Calibri" panose="020F0502020204030204" pitchFamily="34" charset="0"/>
              </a:rPr>
              <a:t>, the Briton outlined a vision for European nuclear defense: </a:t>
            </a:r>
            <a:r>
              <a:rPr lang="en-US" sz="1800" i="1" dirty="0">
                <a:effectLst/>
                <a:latin typeface="Calibri" panose="020F0502020204030204" pitchFamily="34" charset="0"/>
                <a:ea typeface="DGMetaSerifScience"/>
                <a:cs typeface="Calibri" panose="020F0502020204030204" pitchFamily="34" charset="0"/>
              </a:rPr>
              <a:t>“There might be a European </a:t>
            </a:r>
            <a:r>
              <a:rPr lang="en-US" sz="1800" i="1" dirty="0" err="1">
                <a:effectLst/>
                <a:latin typeface="Calibri" panose="020F0502020204030204" pitchFamily="34" charset="0"/>
                <a:ea typeface="DGMetaSerifScience"/>
                <a:cs typeface="Calibri" panose="020F0502020204030204" pitchFamily="34" charset="0"/>
              </a:rPr>
              <a:t>organisation</a:t>
            </a:r>
            <a:r>
              <a:rPr lang="en-US" sz="1800" i="1" dirty="0">
                <a:effectLst/>
                <a:latin typeface="Calibri" panose="020F0502020204030204" pitchFamily="34" charset="0"/>
                <a:ea typeface="DGMetaSerifScience"/>
                <a:cs typeface="Calibri" panose="020F0502020204030204" pitchFamily="34" charset="0"/>
              </a:rPr>
              <a:t> allied to the United States. There would be a plan for the </a:t>
            </a:r>
            <a:r>
              <a:rPr lang="en-US" sz="1800" i="1" dirty="0" err="1">
                <a:effectLst/>
                <a:latin typeface="Calibri" panose="020F0502020204030204" pitchFamily="34" charset="0"/>
                <a:ea typeface="DGMetaSerifScience"/>
                <a:cs typeface="Calibri" panose="020F0502020204030204" pitchFamily="34" charset="0"/>
              </a:rPr>
              <a:t>defence</a:t>
            </a:r>
            <a:r>
              <a:rPr lang="en-US" sz="1800" i="1" dirty="0">
                <a:effectLst/>
                <a:latin typeface="Calibri" panose="020F0502020204030204" pitchFamily="34" charset="0"/>
                <a:ea typeface="DGMetaSerifScience"/>
                <a:cs typeface="Calibri" panose="020F0502020204030204" pitchFamily="34" charset="0"/>
              </a:rPr>
              <a:t> of Europe. The nuclear power of the European countries would be held as part of this European </a:t>
            </a:r>
            <a:r>
              <a:rPr lang="en-US" sz="1800" i="1" dirty="0" err="1">
                <a:effectLst/>
                <a:latin typeface="Calibri" panose="020F0502020204030204" pitchFamily="34" charset="0"/>
                <a:ea typeface="DGMetaSerifScience"/>
                <a:cs typeface="Calibri" panose="020F0502020204030204" pitchFamily="34" charset="0"/>
              </a:rPr>
              <a:t>defence</a:t>
            </a:r>
            <a:r>
              <a:rPr lang="en-US" sz="1800" i="1" dirty="0">
                <a:effectLst/>
                <a:latin typeface="Calibri" panose="020F0502020204030204" pitchFamily="34" charset="0"/>
                <a:ea typeface="DGMetaSerifScience"/>
                <a:cs typeface="Calibri" panose="020F0502020204030204" pitchFamily="34" charset="0"/>
              </a:rPr>
              <a:t>.” </a:t>
            </a:r>
          </a:p>
          <a:p>
            <a:pPr algn="just">
              <a:lnSpc>
                <a:spcPct val="107000"/>
              </a:lnSpc>
              <a:spcAft>
                <a:spcPts val="800"/>
              </a:spcAft>
            </a:pPr>
            <a:r>
              <a:rPr lang="en-US" sz="1800" dirty="0">
                <a:effectLst/>
                <a:latin typeface="Calibri" panose="020F0502020204030204" pitchFamily="34" charset="0"/>
                <a:ea typeface="DGMetaSerifScience"/>
                <a:cs typeface="Calibri" panose="020F0502020204030204" pitchFamily="34" charset="0"/>
              </a:rPr>
              <a:t>Kennedy would not permit Macmillan to share information on the production of nuclear weapons with France, </a:t>
            </a:r>
            <a:r>
              <a:rPr lang="en-US" sz="1800" b="1" dirty="0">
                <a:effectLst/>
                <a:latin typeface="Calibri" panose="020F0502020204030204" pitchFamily="34" charset="0"/>
                <a:ea typeface="DGMetaSerifScience"/>
                <a:cs typeface="Calibri" panose="020F0502020204030204" pitchFamily="34" charset="0"/>
              </a:rPr>
              <a:t>this proposal was by no means capable of charming de Gaulle</a:t>
            </a:r>
            <a:r>
              <a:rPr lang="en-US" sz="1800" dirty="0">
                <a:effectLst/>
                <a:latin typeface="Calibri" panose="020F0502020204030204" pitchFamily="34" charset="0"/>
                <a:ea typeface="DGMetaSerifScience"/>
                <a:cs typeface="Calibri" panose="020F0502020204030204" pitchFamily="34"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en-US" sz="1800" b="1" i="1" dirty="0">
                <a:effectLst/>
                <a:latin typeface="Calibri" panose="020F0502020204030204" pitchFamily="34" charset="0"/>
                <a:ea typeface="DGMetaSerifScience"/>
                <a:cs typeface="Calibri" panose="020F0502020204030204" pitchFamily="34" charset="0"/>
              </a:rPr>
              <a:t>French president was sure that American support for the development of a French nuclear force could only be had, if at all, at the price of subordination to American command. </a:t>
            </a:r>
          </a:p>
          <a:p>
            <a:pPr marL="0" indent="0" algn="ctr">
              <a:lnSpc>
                <a:spcPct val="107000"/>
              </a:lnSpc>
              <a:spcAft>
                <a:spcPts val="800"/>
              </a:spcAft>
              <a:buNone/>
            </a:pPr>
            <a:r>
              <a:rPr lang="en-US" sz="1800" b="1" i="1" dirty="0">
                <a:effectLst/>
                <a:latin typeface="Calibri" panose="020F0502020204030204" pitchFamily="34" charset="0"/>
                <a:ea typeface="DGMetaSerifScience"/>
                <a:cs typeface="Calibri" panose="020F0502020204030204" pitchFamily="34" charset="0"/>
              </a:rPr>
              <a:t>That was exactly what he wanted to prevent. In de Gaulle’s eyes, Macmillan’s offers seemed to be so many attempts to frustrate his efforts for European independence</a:t>
            </a:r>
            <a:r>
              <a:rPr lang="en-US" sz="1800" i="1" dirty="0">
                <a:effectLst/>
                <a:latin typeface="Calibri" panose="020F0502020204030204" pitchFamily="34" charset="0"/>
                <a:ea typeface="DGMetaSerifScience"/>
                <a:cs typeface="Calibri" panose="020F0502020204030204" pitchFamily="34" charset="0"/>
              </a:rPr>
              <a:t>.</a:t>
            </a:r>
            <a:endParaRPr lang="it-IT" sz="1800" i="1"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2429033456"/>
      </p:ext>
    </p:extLst>
  </p:cSld>
  <p:clrMapOvr>
    <a:masterClrMapping/>
  </p:clrMapOvr>
</p:sld>
</file>

<file path=ppt/theme/theme1.xml><?xml version="1.0" encoding="utf-8"?>
<a:theme xmlns:a="http://schemas.openxmlformats.org/drawingml/2006/main" name="Atlante">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emplate>{DBF8B225-17C9-4023-8FAD-4D966F061E39}tf16401371</Template>
  <TotalTime>196</TotalTime>
  <Words>1574</Words>
  <Application>Microsoft Office PowerPoint</Application>
  <PresentationFormat>Widescreen</PresentationFormat>
  <Paragraphs>95</Paragraphs>
  <Slides>20</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20</vt:i4>
      </vt:variant>
    </vt:vector>
  </HeadingPairs>
  <TitlesOfParts>
    <vt:vector size="26" baseType="lpstr">
      <vt:lpstr>Calibri</vt:lpstr>
      <vt:lpstr>Calibri Light</vt:lpstr>
      <vt:lpstr>DGMetaSerifScience</vt:lpstr>
      <vt:lpstr>Rockwell</vt:lpstr>
      <vt:lpstr>Wingdings</vt:lpstr>
      <vt:lpstr>Atlante</vt:lpstr>
      <vt:lpstr>LESSON 8</vt:lpstr>
      <vt:lpstr>De Gaulle’s anger</vt:lpstr>
      <vt:lpstr>De Gaulle’s anger</vt:lpstr>
      <vt:lpstr>De Gaulle’s best «enemy» </vt:lpstr>
      <vt:lpstr>Kennedy’s Grand Design</vt:lpstr>
      <vt:lpstr>JFK new strategical approach</vt:lpstr>
      <vt:lpstr>JFK new strategical approach</vt:lpstr>
      <vt:lpstr>JFK new strategical approach</vt:lpstr>
      <vt:lpstr>MACMILLAN’S PERSONAL ATTEMPT</vt:lpstr>
      <vt:lpstr>MACMILLAN’S NEW OFFER</vt:lpstr>
      <vt:lpstr>14 January 1963</vt:lpstr>
      <vt:lpstr>Adenauer and Kennedy</vt:lpstr>
      <vt:lpstr>De Gaulle’s project</vt:lpstr>
      <vt:lpstr>“Elysee Treaty”  22 January 1963 </vt:lpstr>
      <vt:lpstr>“Elysee Treaty”  22 January 1963 </vt:lpstr>
      <vt:lpstr>Kennedy’s threat</vt:lpstr>
      <vt:lpstr>AMERICAN CONDITIONS</vt:lpstr>
      <vt:lpstr>THE PREAMBLE</vt:lpstr>
      <vt:lpstr>26 JUNE 1963</vt:lpstr>
      <vt:lpstr>PREAMBLE+ ERHARD:  DE GAULLE’S DEFEAT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8</dc:title>
  <dc:creator>Michele Marchi</dc:creator>
  <cp:lastModifiedBy>Michele Marchi</cp:lastModifiedBy>
  <cp:revision>23</cp:revision>
  <dcterms:created xsi:type="dcterms:W3CDTF">2020-11-24T10:18:29Z</dcterms:created>
  <dcterms:modified xsi:type="dcterms:W3CDTF">2024-12-12T18:12:21Z</dcterms:modified>
</cp:coreProperties>
</file>