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62" r:id="rId4"/>
    <p:sldId id="263" r:id="rId5"/>
    <p:sldId id="264" r:id="rId6"/>
    <p:sldId id="266" r:id="rId7"/>
    <p:sldId id="265" r:id="rId8"/>
    <p:sldId id="267" r:id="rId9"/>
    <p:sldId id="268" r:id="rId10"/>
    <p:sldId id="269" r:id="rId11"/>
    <p:sldId id="270" r:id="rId12"/>
    <p:sldId id="271" r:id="rId13"/>
    <p:sldId id="272" r:id="rId14"/>
    <p:sldId id="273" r:id="rId15"/>
    <p:sldId id="274" r:id="rId16"/>
    <p:sldId id="287" r:id="rId17"/>
    <p:sldId id="275" r:id="rId18"/>
    <p:sldId id="276" r:id="rId19"/>
    <p:sldId id="277" r:id="rId20"/>
    <p:sldId id="278" r:id="rId21"/>
    <p:sldId id="279" r:id="rId22"/>
    <p:sldId id="280" r:id="rId23"/>
    <p:sldId id="281" r:id="rId24"/>
    <p:sldId id="282" r:id="rId25"/>
    <p:sldId id="288" r:id="rId26"/>
    <p:sldId id="283" r:id="rId27"/>
    <p:sldId id="284" r:id="rId28"/>
    <p:sldId id="285" r:id="rId29"/>
    <p:sldId id="28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it-IT"/>
              <a:t>Fare clic per modificare lo stile del titolo dello schema</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it-IT"/>
              <a:t>Fare clic per modificare lo stile del titolo dello schema</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12/15/2022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it-IT"/>
              <a:t>Fare clic per modificare lo stile del titolo dello schema</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12/15/2022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it-IT"/>
              <a:t>Fare clic per modificare lo stile del titolo dello schema</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dirty="0"/>
              <a:t>12/15/2022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2" name="Content Placeholder 3"/>
          <p:cNvSpPr>
            <a:spLocks noGrp="1"/>
          </p:cNvSpPr>
          <p:nvPr>
            <p:ph sz="quarter" idx="13"/>
          </p:nvPr>
        </p:nvSpPr>
        <p:spPr>
          <a:xfrm>
            <a:off x="913774" y="3051012"/>
            <a:ext cx="5106027" cy="274018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3" name="Content Placeholder 5"/>
          <p:cNvSpPr>
            <a:spLocks noGrp="1"/>
          </p:cNvSpPr>
          <p:nvPr>
            <p:ph sz="quarter" idx="14"/>
          </p:nvPr>
        </p:nvSpPr>
        <p:spPr>
          <a:xfrm>
            <a:off x="6172200" y="3051012"/>
            <a:ext cx="5105401" cy="274018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12/15/2022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it-IT"/>
              <a:t>Fare clic per modificare lo stile del titolo dello schema</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12/15/2022</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4C52E7-D7D6-494F-ABBC-D21F3E3A1A55}"/>
              </a:ext>
            </a:extLst>
          </p:cNvPr>
          <p:cNvSpPr>
            <a:spLocks noGrp="1"/>
          </p:cNvSpPr>
          <p:nvPr>
            <p:ph type="ctrTitle"/>
          </p:nvPr>
        </p:nvSpPr>
        <p:spPr/>
        <p:txBody>
          <a:bodyPr>
            <a:normAutofit/>
          </a:bodyPr>
          <a:lstStyle/>
          <a:p>
            <a:r>
              <a:rPr lang="it-IT" sz="6600" b="1" dirty="0">
                <a:effectLst>
                  <a:outerShdw blurRad="38100" dist="38100" dir="2700000" algn="tl">
                    <a:srgbClr val="000000">
                      <a:alpha val="43137"/>
                    </a:srgbClr>
                  </a:outerShdw>
                </a:effectLst>
              </a:rPr>
              <a:t>LESSON 15</a:t>
            </a:r>
          </a:p>
        </p:txBody>
      </p:sp>
      <p:sp>
        <p:nvSpPr>
          <p:cNvPr id="3" name="Sottotitolo 2">
            <a:extLst>
              <a:ext uri="{FF2B5EF4-FFF2-40B4-BE49-F238E27FC236}">
                <a16:creationId xmlns:a16="http://schemas.microsoft.com/office/drawing/2014/main" id="{A579DD68-CAC1-48A4-8B69-096C3528BB17}"/>
              </a:ext>
            </a:extLst>
          </p:cNvPr>
          <p:cNvSpPr>
            <a:spLocks noGrp="1"/>
          </p:cNvSpPr>
          <p:nvPr>
            <p:ph type="subTitle" idx="1"/>
          </p:nvPr>
        </p:nvSpPr>
        <p:spPr/>
        <p:txBody>
          <a:bodyPr/>
          <a:lstStyle/>
          <a:p>
            <a:r>
              <a:rPr lang="it-IT" dirty="0" err="1"/>
              <a:t>Political</a:t>
            </a:r>
            <a:r>
              <a:rPr lang="it-IT" dirty="0"/>
              <a:t> History of </a:t>
            </a:r>
            <a:r>
              <a:rPr lang="it-IT" dirty="0" err="1"/>
              <a:t>european</a:t>
            </a:r>
            <a:r>
              <a:rPr lang="it-IT" dirty="0"/>
              <a:t> </a:t>
            </a:r>
            <a:r>
              <a:rPr lang="it-IT" dirty="0" err="1"/>
              <a:t>integration</a:t>
            </a:r>
            <a:endParaRPr lang="it-IT" dirty="0"/>
          </a:p>
        </p:txBody>
      </p:sp>
    </p:spTree>
    <p:extLst>
      <p:ext uri="{BB962C8B-B14F-4D97-AF65-F5344CB8AC3E}">
        <p14:creationId xmlns:p14="http://schemas.microsoft.com/office/powerpoint/2010/main" val="4143033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FFF7873-0DD0-4FEA-8FE9-8DD8AEA43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a:extLst>
              <a:ext uri="{FF2B5EF4-FFF2-40B4-BE49-F238E27FC236}">
                <a16:creationId xmlns:a16="http://schemas.microsoft.com/office/drawing/2014/main" id="{82284447-B84C-4C3B-98EA-03E44DB755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 name="Segnaposto contenuto 4" descr="Immagine che contiene tavolo, persona, tuta&#10;&#10;Descrizione generata automaticamente">
            <a:extLst>
              <a:ext uri="{FF2B5EF4-FFF2-40B4-BE49-F238E27FC236}">
                <a16:creationId xmlns:a16="http://schemas.microsoft.com/office/drawing/2014/main" id="{BBC36FB8-6A5A-4BB6-91F9-6360BADCFC40}"/>
              </a:ext>
            </a:extLst>
          </p:cNvPr>
          <p:cNvPicPr>
            <a:picLocks noChangeAspect="1"/>
          </p:cNvPicPr>
          <p:nvPr/>
        </p:nvPicPr>
        <p:blipFill rotWithShape="1">
          <a:blip r:embed="rId3"/>
          <a:srcRect l="13800" r="10483" b="-1"/>
          <a:stretch/>
        </p:blipFill>
        <p:spPr>
          <a:xfrm>
            <a:off x="1" y="10"/>
            <a:ext cx="7552944" cy="6857990"/>
          </a:xfrm>
          <a:prstGeom prst="rect">
            <a:avLst/>
          </a:prstGeom>
        </p:spPr>
      </p:pic>
      <p:cxnSp>
        <p:nvCxnSpPr>
          <p:cNvPr id="16" name="Straight Connector 15">
            <a:extLst>
              <a:ext uri="{FF2B5EF4-FFF2-40B4-BE49-F238E27FC236}">
                <a16:creationId xmlns:a16="http://schemas.microsoft.com/office/drawing/2014/main" id="{4140E084-3765-4F4D-AD43-DDB4399699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08202" y="0"/>
            <a:ext cx="0" cy="685800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DD2CF979-0F0E-4E68-A483-DBF0A635F3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F8812E02-F841-4E2A-B1C9-7082AAB48B44}"/>
              </a:ext>
            </a:extLst>
          </p:cNvPr>
          <p:cNvSpPr>
            <a:spLocks noGrp="1"/>
          </p:cNvSpPr>
          <p:nvPr>
            <p:ph type="title"/>
          </p:nvPr>
        </p:nvSpPr>
        <p:spPr>
          <a:xfrm>
            <a:off x="8196408" y="640831"/>
            <a:ext cx="3352128" cy="1573863"/>
          </a:xfrm>
        </p:spPr>
        <p:txBody>
          <a:bodyPr>
            <a:normAutofit/>
          </a:bodyPr>
          <a:lstStyle/>
          <a:p>
            <a:r>
              <a:rPr lang="it-IT" b="1" dirty="0">
                <a:effectLst>
                  <a:outerShdw blurRad="38100" dist="38100" dir="2700000" algn="tl">
                    <a:srgbClr val="000000">
                      <a:alpha val="43137"/>
                    </a:srgbClr>
                  </a:outerShdw>
                </a:effectLst>
              </a:rPr>
              <a:t>INF TREATY – DECEMBER 1987</a:t>
            </a:r>
          </a:p>
        </p:txBody>
      </p:sp>
      <p:sp>
        <p:nvSpPr>
          <p:cNvPr id="9" name="Content Placeholder 8">
            <a:extLst>
              <a:ext uri="{FF2B5EF4-FFF2-40B4-BE49-F238E27FC236}">
                <a16:creationId xmlns:a16="http://schemas.microsoft.com/office/drawing/2014/main" id="{8B5B851B-841F-457C-867B-FCE0E649F856}"/>
              </a:ext>
            </a:extLst>
          </p:cNvPr>
          <p:cNvSpPr>
            <a:spLocks noGrp="1"/>
          </p:cNvSpPr>
          <p:nvPr>
            <p:ph sz="quarter" idx="13"/>
          </p:nvPr>
        </p:nvSpPr>
        <p:spPr>
          <a:xfrm>
            <a:off x="8196408" y="2367092"/>
            <a:ext cx="3352128" cy="3881309"/>
          </a:xfrm>
        </p:spPr>
        <p:txBody>
          <a:bodyPr>
            <a:normAutofit/>
          </a:bodyPr>
          <a:lstStyle/>
          <a:p>
            <a:pPr marL="0" indent="0" algn="ctr">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in Washington, the two leaders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signed a treaty dismantling intermediate nuclear forces in Europe</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pledged to reduce their nuclear stockpiles to 4,900 each</a:t>
            </a:r>
            <a:endParaRPr lang="en-US" sz="1800" dirty="0"/>
          </a:p>
        </p:txBody>
      </p:sp>
    </p:spTree>
    <p:extLst>
      <p:ext uri="{BB962C8B-B14F-4D97-AF65-F5344CB8AC3E}">
        <p14:creationId xmlns:p14="http://schemas.microsoft.com/office/powerpoint/2010/main" val="329622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5569F0-2DB5-44F0-8FFA-F8AF9F9531C0}"/>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ASSEMBLY OF THE COUNCIL OF EUROPE – </a:t>
            </a: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6 JULY 1989</a:t>
            </a:r>
          </a:p>
        </p:txBody>
      </p:sp>
      <p:sp>
        <p:nvSpPr>
          <p:cNvPr id="3" name="Segnaposto contenuto 2">
            <a:extLst>
              <a:ext uri="{FF2B5EF4-FFF2-40B4-BE49-F238E27FC236}">
                <a16:creationId xmlns:a16="http://schemas.microsoft.com/office/drawing/2014/main" id="{D5FF935E-48A5-4E8E-9D8B-5964F7705031}"/>
              </a:ext>
            </a:extLst>
          </p:cNvPr>
          <p:cNvSpPr>
            <a:spLocks noGrp="1"/>
          </p:cNvSpPr>
          <p:nvPr>
            <p:ph sz="quarter" idx="13"/>
          </p:nvPr>
        </p:nvSpPr>
        <p:spPr/>
        <p:txBody>
          <a:bodyPr>
            <a:normAutofit fontScale="92500" lnSpcReduction="20000"/>
          </a:bodyPr>
          <a:lstStyle/>
          <a:p>
            <a:pPr marL="0" indent="0" algn="ctr">
              <a:lnSpc>
                <a:spcPct val="107000"/>
              </a:lnSpc>
              <a:spcAft>
                <a:spcPts val="800"/>
              </a:spcAft>
              <a:buNone/>
            </a:pPr>
            <a:r>
              <a:rPr lang="en-US" sz="2600" b="1" dirty="0">
                <a:effectLst/>
                <a:latin typeface="Calibri" panose="020F0502020204030204" pitchFamily="34" charset="0"/>
                <a:ea typeface="Calibri" panose="020F0502020204030204" pitchFamily="34" charset="0"/>
                <a:cs typeface="Times New Roman" panose="02020603050405020304" pitchFamily="18" charset="0"/>
              </a:rPr>
              <a:t>Gorbachev insisted that</a:t>
            </a:r>
            <a:endParaRPr lang="it-IT" sz="26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USSR was in favor  of eliminating all nuclear weapons by the turn of the century</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USSR was also in favor of a radical reduction in conventional arms and armed forces to a level of reasonable defense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USSR was in favor of complete withdrawal of all foreign troops from the territories of other countries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USSR was in favor of dismantling military blocs and launching immediately a political dialogue between them to that end</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746716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FFF7873-0DD0-4FEA-8FE9-8DD8AEA43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a:extLst>
              <a:ext uri="{FF2B5EF4-FFF2-40B4-BE49-F238E27FC236}">
                <a16:creationId xmlns:a16="http://schemas.microsoft.com/office/drawing/2014/main" id="{82284447-B84C-4C3B-98EA-03E44DB755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 name="Segnaposto contenuto 4" descr="Immagine che contiene persona, esterni, folla, bianco&#10;&#10;Descrizione generata automaticamente">
            <a:extLst>
              <a:ext uri="{FF2B5EF4-FFF2-40B4-BE49-F238E27FC236}">
                <a16:creationId xmlns:a16="http://schemas.microsoft.com/office/drawing/2014/main" id="{256685D2-D4EE-4B87-AF7F-415BF498C87D}"/>
              </a:ext>
            </a:extLst>
          </p:cNvPr>
          <p:cNvPicPr>
            <a:picLocks noChangeAspect="1"/>
          </p:cNvPicPr>
          <p:nvPr/>
        </p:nvPicPr>
        <p:blipFill rotWithShape="1">
          <a:blip r:embed="rId3"/>
          <a:srcRect l="1515" r="25796" b="-1"/>
          <a:stretch/>
        </p:blipFill>
        <p:spPr>
          <a:xfrm>
            <a:off x="1" y="10"/>
            <a:ext cx="7552944" cy="6857990"/>
          </a:xfrm>
          <a:prstGeom prst="rect">
            <a:avLst/>
          </a:prstGeom>
        </p:spPr>
      </p:pic>
      <p:cxnSp>
        <p:nvCxnSpPr>
          <p:cNvPr id="16" name="Straight Connector 15">
            <a:extLst>
              <a:ext uri="{FF2B5EF4-FFF2-40B4-BE49-F238E27FC236}">
                <a16:creationId xmlns:a16="http://schemas.microsoft.com/office/drawing/2014/main" id="{4140E084-3765-4F4D-AD43-DDB4399699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08202" y="0"/>
            <a:ext cx="0" cy="685800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DD2CF979-0F0E-4E68-A483-DBF0A635F3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884A816F-CDD4-44E0-9EFB-5FD271E42B6C}"/>
              </a:ext>
            </a:extLst>
          </p:cNvPr>
          <p:cNvSpPr>
            <a:spLocks noGrp="1"/>
          </p:cNvSpPr>
          <p:nvPr>
            <p:ph type="title"/>
          </p:nvPr>
        </p:nvSpPr>
        <p:spPr>
          <a:xfrm>
            <a:off x="8196408" y="640831"/>
            <a:ext cx="3352128" cy="1573863"/>
          </a:xfrm>
        </p:spPr>
        <p:txBody>
          <a:bodyPr>
            <a:normAutofit/>
          </a:bodyPr>
          <a:lstStyle/>
          <a:p>
            <a:r>
              <a:rPr lang="it-IT" b="1" dirty="0">
                <a:effectLst>
                  <a:outerShdw blurRad="38100" dist="38100" dir="2700000" algn="tl">
                    <a:srgbClr val="000000">
                      <a:alpha val="43137"/>
                    </a:srgbClr>
                  </a:outerShdw>
                </a:effectLst>
              </a:rPr>
              <a:t>JOHN PAUL II  POLAND - JUNE 1987</a:t>
            </a:r>
          </a:p>
        </p:txBody>
      </p:sp>
      <p:sp>
        <p:nvSpPr>
          <p:cNvPr id="9" name="Content Placeholder 8">
            <a:extLst>
              <a:ext uri="{FF2B5EF4-FFF2-40B4-BE49-F238E27FC236}">
                <a16:creationId xmlns:a16="http://schemas.microsoft.com/office/drawing/2014/main" id="{89FF5A73-61B5-43B5-A041-F59ECD57A64E}"/>
              </a:ext>
            </a:extLst>
          </p:cNvPr>
          <p:cNvSpPr>
            <a:spLocks noGrp="1"/>
          </p:cNvSpPr>
          <p:nvPr>
            <p:ph sz="quarter" idx="13"/>
          </p:nvPr>
        </p:nvSpPr>
        <p:spPr>
          <a:xfrm>
            <a:off x="8196408" y="2367092"/>
            <a:ext cx="3352128" cy="3881309"/>
          </a:xfrm>
        </p:spPr>
        <p:txBody>
          <a:bodyPr>
            <a:normAutofit/>
          </a:bodyPr>
          <a:lstStyle/>
          <a:p>
            <a:pPr marL="0" indent="0" algn="ctr">
              <a:buNone/>
            </a:pPr>
            <a:endParaRPr lang="en-US" sz="2800" dirty="0"/>
          </a:p>
          <a:p>
            <a:pPr marL="0" indent="0" algn="ctr">
              <a:buNone/>
            </a:pPr>
            <a:r>
              <a:rPr lang="en-US" sz="2800" dirty="0"/>
              <a:t>POPE’S SERMONS: UNIVERSAL VALUE OF HUMAN RIGHTS</a:t>
            </a:r>
          </a:p>
        </p:txBody>
      </p:sp>
    </p:spTree>
    <p:extLst>
      <p:ext uri="{BB962C8B-B14F-4D97-AF65-F5344CB8AC3E}">
        <p14:creationId xmlns:p14="http://schemas.microsoft.com/office/powerpoint/2010/main" val="3706096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2052095-6D4E-412C-BDAD-22612DA69D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a:extLst>
              <a:ext uri="{FF2B5EF4-FFF2-40B4-BE49-F238E27FC236}">
                <a16:creationId xmlns:a16="http://schemas.microsoft.com/office/drawing/2014/main" id="{8606ADE0-AB1F-4565-8DAA-F903895725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9" name="Segnaposto contenuto 8" descr="Immagine che contiene testo, edificio, persona, esterni&#10;&#10;Descrizione generata automaticamente">
            <a:extLst>
              <a:ext uri="{FF2B5EF4-FFF2-40B4-BE49-F238E27FC236}">
                <a16:creationId xmlns:a16="http://schemas.microsoft.com/office/drawing/2014/main" id="{AF325D9E-9842-44DD-A239-134CE05A7438}"/>
              </a:ext>
            </a:extLst>
          </p:cNvPr>
          <p:cNvPicPr>
            <a:picLocks noChangeAspect="1"/>
          </p:cNvPicPr>
          <p:nvPr/>
        </p:nvPicPr>
        <p:blipFill>
          <a:blip r:embed="rId3"/>
          <a:stretch>
            <a:fillRect/>
          </a:stretch>
        </p:blipFill>
        <p:spPr>
          <a:xfrm>
            <a:off x="643465" y="1360615"/>
            <a:ext cx="6909479" cy="4145687"/>
          </a:xfrm>
          <a:prstGeom prst="roundRect">
            <a:avLst>
              <a:gd name="adj" fmla="val 298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20" name="Picture 19">
            <a:extLst>
              <a:ext uri="{FF2B5EF4-FFF2-40B4-BE49-F238E27FC236}">
                <a16:creationId xmlns:a16="http://schemas.microsoft.com/office/drawing/2014/main" id="{1F77F438-9D32-4287-9708-0AC36FEBC92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Content Placeholder 12">
            <a:extLst>
              <a:ext uri="{FF2B5EF4-FFF2-40B4-BE49-F238E27FC236}">
                <a16:creationId xmlns:a16="http://schemas.microsoft.com/office/drawing/2014/main" id="{196376E9-6FFE-4D95-8B5A-9B8F380ABBA3}"/>
              </a:ext>
            </a:extLst>
          </p:cNvPr>
          <p:cNvSpPr>
            <a:spLocks noGrp="1"/>
          </p:cNvSpPr>
          <p:nvPr>
            <p:ph sz="quarter" idx="13"/>
          </p:nvPr>
        </p:nvSpPr>
        <p:spPr>
          <a:xfrm>
            <a:off x="8196408" y="2367092"/>
            <a:ext cx="3352128" cy="3881309"/>
          </a:xfrm>
        </p:spPr>
        <p:txBody>
          <a:bodyPr>
            <a:normAutofit/>
          </a:bodyPr>
          <a:lstStyle/>
          <a:p>
            <a:pPr marL="0" indent="0" algn="ctr">
              <a:buNone/>
            </a:pPr>
            <a:r>
              <a:rPr lang="en-US" sz="3200" b="1" dirty="0"/>
              <a:t>FIRST FREE ELECTIONS: TRIUMPH FOR SOLIDARNOSC CANDIDATES</a:t>
            </a:r>
          </a:p>
        </p:txBody>
      </p:sp>
      <p:sp>
        <p:nvSpPr>
          <p:cNvPr id="2" name="Titolo 1">
            <a:extLst>
              <a:ext uri="{FF2B5EF4-FFF2-40B4-BE49-F238E27FC236}">
                <a16:creationId xmlns:a16="http://schemas.microsoft.com/office/drawing/2014/main" id="{12097868-C0D2-4A36-BE53-E9F0A1FBBE78}"/>
              </a:ext>
            </a:extLst>
          </p:cNvPr>
          <p:cNvSpPr>
            <a:spLocks noGrp="1"/>
          </p:cNvSpPr>
          <p:nvPr>
            <p:ph type="title"/>
          </p:nvPr>
        </p:nvSpPr>
        <p:spPr>
          <a:xfrm>
            <a:off x="8196408" y="640831"/>
            <a:ext cx="3352128" cy="1573863"/>
          </a:xfrm>
        </p:spPr>
        <p:txBody>
          <a:bodyPr>
            <a:normAutofit/>
          </a:bodyPr>
          <a:lstStyle/>
          <a:p>
            <a:r>
              <a:rPr lang="it-IT" b="1" dirty="0">
                <a:effectLst>
                  <a:outerShdw blurRad="38100" dist="38100" dir="2700000" algn="tl">
                    <a:srgbClr val="000000">
                      <a:alpha val="43137"/>
                    </a:srgbClr>
                  </a:outerShdw>
                </a:effectLst>
              </a:rPr>
              <a:t>4 – 8 JUNE 1989</a:t>
            </a:r>
          </a:p>
        </p:txBody>
      </p:sp>
    </p:spTree>
    <p:extLst>
      <p:ext uri="{BB962C8B-B14F-4D97-AF65-F5344CB8AC3E}">
        <p14:creationId xmlns:p14="http://schemas.microsoft.com/office/powerpoint/2010/main" val="1899785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2052095-6D4E-412C-BDAD-22612DA69D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a:extLst>
              <a:ext uri="{FF2B5EF4-FFF2-40B4-BE49-F238E27FC236}">
                <a16:creationId xmlns:a16="http://schemas.microsoft.com/office/drawing/2014/main" id="{8606ADE0-AB1F-4565-8DAA-F903895725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 name="Segnaposto contenuto 4" descr="Immagine che contiene automobile, esterni, trasporto, via&#10;&#10;Descrizione generata automaticamente">
            <a:extLst>
              <a:ext uri="{FF2B5EF4-FFF2-40B4-BE49-F238E27FC236}">
                <a16:creationId xmlns:a16="http://schemas.microsoft.com/office/drawing/2014/main" id="{1DDB4151-79FA-4FAD-BE30-0020F746CE0A}"/>
              </a:ext>
            </a:extLst>
          </p:cNvPr>
          <p:cNvPicPr>
            <a:picLocks noChangeAspect="1"/>
          </p:cNvPicPr>
          <p:nvPr/>
        </p:nvPicPr>
        <p:blipFill>
          <a:blip r:embed="rId3"/>
          <a:stretch>
            <a:fillRect/>
          </a:stretch>
        </p:blipFill>
        <p:spPr>
          <a:xfrm>
            <a:off x="643465" y="1136057"/>
            <a:ext cx="6909479" cy="4594803"/>
          </a:xfrm>
          <a:prstGeom prst="roundRect">
            <a:avLst>
              <a:gd name="adj" fmla="val 298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6" name="Picture 15">
            <a:extLst>
              <a:ext uri="{FF2B5EF4-FFF2-40B4-BE49-F238E27FC236}">
                <a16:creationId xmlns:a16="http://schemas.microsoft.com/office/drawing/2014/main" id="{1F77F438-9D32-4287-9708-0AC36FEBC92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Content Placeholder 8">
            <a:extLst>
              <a:ext uri="{FF2B5EF4-FFF2-40B4-BE49-F238E27FC236}">
                <a16:creationId xmlns:a16="http://schemas.microsoft.com/office/drawing/2014/main" id="{4032E731-1BDF-4388-BCF8-FC5BFF40B9C4}"/>
              </a:ext>
            </a:extLst>
          </p:cNvPr>
          <p:cNvSpPr>
            <a:spLocks noGrp="1"/>
          </p:cNvSpPr>
          <p:nvPr>
            <p:ph sz="quarter" idx="13"/>
          </p:nvPr>
        </p:nvSpPr>
        <p:spPr>
          <a:xfrm>
            <a:off x="8196408" y="2367092"/>
            <a:ext cx="3352128" cy="3881309"/>
          </a:xfrm>
        </p:spPr>
        <p:txBody>
          <a:bodyPr>
            <a:normAutofit/>
          </a:bodyPr>
          <a:lstStyle/>
          <a:p>
            <a:pPr marL="0" indent="0" algn="ctr">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more than thirty-three thousand East Germans flocked into Austria and in most cases, proceeded to receptions centers set up in West Germany by Bonn. </a:t>
            </a:r>
          </a:p>
          <a:p>
            <a:pPr marL="0" indent="0" algn="ctr">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The West German embassies in Prague and Warsaw were occupied by asylum seekers.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p>
        </p:txBody>
      </p:sp>
      <p:sp>
        <p:nvSpPr>
          <p:cNvPr id="2" name="Titolo 1">
            <a:extLst>
              <a:ext uri="{FF2B5EF4-FFF2-40B4-BE49-F238E27FC236}">
                <a16:creationId xmlns:a16="http://schemas.microsoft.com/office/drawing/2014/main" id="{90848DDD-4FFD-4D8B-AA0C-E057B529BAFC}"/>
              </a:ext>
            </a:extLst>
          </p:cNvPr>
          <p:cNvSpPr>
            <a:spLocks noGrp="1"/>
          </p:cNvSpPr>
          <p:nvPr>
            <p:ph type="title"/>
          </p:nvPr>
        </p:nvSpPr>
        <p:spPr>
          <a:xfrm>
            <a:off x="8196408" y="640831"/>
            <a:ext cx="3352128" cy="1573863"/>
          </a:xfrm>
        </p:spPr>
        <p:txBody>
          <a:bodyPr>
            <a:normAutofit/>
          </a:bodyPr>
          <a:lstStyle/>
          <a:p>
            <a:r>
              <a:rPr lang="it-IT" b="1" dirty="0"/>
              <a:t>SEPTEMBER 1989</a:t>
            </a:r>
          </a:p>
        </p:txBody>
      </p:sp>
    </p:spTree>
    <p:extLst>
      <p:ext uri="{BB962C8B-B14F-4D97-AF65-F5344CB8AC3E}">
        <p14:creationId xmlns:p14="http://schemas.microsoft.com/office/powerpoint/2010/main" val="4154033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35272C-F972-472A-87CF-78AD89CBE4C2}"/>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EAST GERMANY – BIRTH OF A CIVIL SOCIETY</a:t>
            </a:r>
          </a:p>
        </p:txBody>
      </p:sp>
      <p:sp>
        <p:nvSpPr>
          <p:cNvPr id="3" name="Segnaposto contenuto 2">
            <a:extLst>
              <a:ext uri="{FF2B5EF4-FFF2-40B4-BE49-F238E27FC236}">
                <a16:creationId xmlns:a16="http://schemas.microsoft.com/office/drawing/2014/main" id="{B9B302EE-6F3A-4846-950B-FAE9CDD449DC}"/>
              </a:ext>
            </a:extLst>
          </p:cNvPr>
          <p:cNvSpPr>
            <a:spLocks noGrp="1"/>
          </p:cNvSpPr>
          <p:nvPr>
            <p:ph sz="quarter" idx="13"/>
          </p:nvPr>
        </p:nvSpPr>
        <p:spPr/>
        <p:txBody>
          <a:bodyPr>
            <a:normAutofit fontScale="25000" lnSpcReduction="20000"/>
          </a:bodyPr>
          <a:lstStyle/>
          <a:p>
            <a:pPr marL="0" indent="0" algn="ctr">
              <a:lnSpc>
                <a:spcPct val="107000"/>
              </a:lnSpc>
              <a:spcAft>
                <a:spcPts val="800"/>
              </a:spcAft>
              <a:buNone/>
            </a:pPr>
            <a:r>
              <a:rPr lang="en-US" sz="6400" b="1" dirty="0">
                <a:effectLst/>
                <a:latin typeface="Calibri" panose="020F0502020204030204" pitchFamily="34" charset="0"/>
                <a:ea typeface="Calibri" panose="020F0502020204030204" pitchFamily="34" charset="0"/>
                <a:cs typeface="Times New Roman" panose="02020603050405020304" pitchFamily="18" charset="0"/>
              </a:rPr>
              <a:t>political demands were</a:t>
            </a:r>
            <a:r>
              <a:rPr lang="en-US" sz="6400" dirty="0">
                <a:effectLst/>
                <a:latin typeface="Calibri" panose="020F0502020204030204" pitchFamily="34" charset="0"/>
                <a:ea typeface="Calibri" panose="020F0502020204030204" pitchFamily="34" charset="0"/>
                <a:cs typeface="Times New Roman" panose="02020603050405020304" pitchFamily="18" charset="0"/>
              </a:rPr>
              <a:t>: </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1000"/>
              </a:spcAft>
            </a:pPr>
            <a:r>
              <a:rPr lang="en-US" sz="6400" dirty="0">
                <a:effectLst/>
                <a:latin typeface="Calibri" panose="020F0502020204030204" pitchFamily="34" charset="0"/>
                <a:ea typeface="Calibri" panose="020F0502020204030204" pitchFamily="34" charset="0"/>
                <a:cs typeface="Times New Roman" panose="02020603050405020304" pitchFamily="18" charset="0"/>
              </a:rPr>
              <a:t>free elections</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1000"/>
              </a:spcAft>
            </a:pPr>
            <a:r>
              <a:rPr lang="en-US" sz="6400" dirty="0">
                <a:effectLst/>
                <a:latin typeface="Calibri" panose="020F0502020204030204" pitchFamily="34" charset="0"/>
                <a:ea typeface="Calibri" panose="020F0502020204030204" pitchFamily="34" charset="0"/>
                <a:cs typeface="Times New Roman" panose="02020603050405020304" pitchFamily="18" charset="0"/>
              </a:rPr>
              <a:t>freedom of association</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1000"/>
              </a:spcAft>
            </a:pPr>
            <a:r>
              <a:rPr lang="en-US" sz="6400" dirty="0">
                <a:effectLst/>
                <a:latin typeface="Calibri" panose="020F0502020204030204" pitchFamily="34" charset="0"/>
                <a:ea typeface="Calibri" panose="020F0502020204030204" pitchFamily="34" charset="0"/>
                <a:cs typeface="Times New Roman" panose="02020603050405020304" pitchFamily="18" charset="0"/>
              </a:rPr>
              <a:t>free access to the media</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1000"/>
              </a:spcAft>
            </a:pPr>
            <a:r>
              <a:rPr lang="en-US" sz="6400" dirty="0">
                <a:effectLst/>
                <a:latin typeface="Calibri" panose="020F0502020204030204" pitchFamily="34" charset="0"/>
                <a:ea typeface="Calibri" panose="020F0502020204030204" pitchFamily="34" charset="0"/>
                <a:cs typeface="Times New Roman" panose="02020603050405020304" pitchFamily="18" charset="0"/>
              </a:rPr>
              <a:t>end of indoctrination in schools</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1000"/>
              </a:spcAft>
            </a:pPr>
            <a:r>
              <a:rPr lang="en-US" sz="6400" dirty="0">
                <a:effectLst/>
                <a:latin typeface="Calibri" panose="020F0502020204030204" pitchFamily="34" charset="0"/>
                <a:ea typeface="Calibri" panose="020F0502020204030204" pitchFamily="34" charset="0"/>
                <a:cs typeface="Times New Roman" panose="02020603050405020304" pitchFamily="18" charset="0"/>
              </a:rPr>
              <a:t>the right to strike</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1000"/>
              </a:spcAft>
            </a:pPr>
            <a:r>
              <a:rPr lang="en-US" sz="6400" dirty="0">
                <a:effectLst/>
                <a:latin typeface="Calibri" panose="020F0502020204030204" pitchFamily="34" charset="0"/>
                <a:ea typeface="Calibri" panose="020F0502020204030204" pitchFamily="34" charset="0"/>
                <a:cs typeface="Times New Roman" panose="02020603050405020304" pitchFamily="18" charset="0"/>
              </a:rPr>
              <a:t>freedom to travel and emigrate</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1000"/>
              </a:spcAft>
            </a:pPr>
            <a:r>
              <a:rPr lang="en-US" sz="6400" dirty="0">
                <a:effectLst/>
                <a:latin typeface="Calibri" panose="020F0502020204030204" pitchFamily="34" charset="0"/>
                <a:ea typeface="Calibri" panose="020F0502020204030204" pitchFamily="34" charset="0"/>
                <a:cs typeface="Times New Roman" panose="02020603050405020304" pitchFamily="18" charset="0"/>
              </a:rPr>
              <a:t>end to arbitrariness in the justice system and to ideological dogma in cultural life</a:t>
            </a:r>
            <a:endParaRPr lang="it-IT" sz="6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875207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A133FE-2FEC-4260-818F-79BC24B6E8A6}"/>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EUROPEAN INTEGRATION AND THE END OF COLD WAR EUROPE</a:t>
            </a:r>
          </a:p>
        </p:txBody>
      </p:sp>
      <p:sp>
        <p:nvSpPr>
          <p:cNvPr id="3" name="Segnaposto contenuto 2">
            <a:extLst>
              <a:ext uri="{FF2B5EF4-FFF2-40B4-BE49-F238E27FC236}">
                <a16:creationId xmlns:a16="http://schemas.microsoft.com/office/drawing/2014/main" id="{4F602E39-5B81-430E-A0E5-85F36734E6DC}"/>
              </a:ext>
            </a:extLst>
          </p:cNvPr>
          <p:cNvSpPr>
            <a:spLocks noGrp="1"/>
          </p:cNvSpPr>
          <p:nvPr>
            <p:ph sz="quarter" idx="13"/>
          </p:nvPr>
        </p:nvSpPr>
        <p:spPr/>
        <p:txBody>
          <a:bodyPr/>
          <a:lstStyle/>
          <a:p>
            <a:pPr marL="457200" indent="-457200">
              <a:buFont typeface="+mj-lt"/>
              <a:buAutoNum type="arabicPeriod"/>
            </a:pPr>
            <a:r>
              <a:rPr lang="it-IT" sz="2800" dirty="0"/>
              <a:t>7 JANUARY 1985 – JACQUES DELORS PRESIDENT OF THE EUROPEAN COMMISSION</a:t>
            </a:r>
          </a:p>
          <a:p>
            <a:pPr marL="457200" indent="-457200">
              <a:buFont typeface="+mj-lt"/>
              <a:buAutoNum type="arabicPeriod"/>
            </a:pPr>
            <a:r>
              <a:rPr lang="it-IT" sz="2800" dirty="0"/>
              <a:t>14 JUNE 1985 – SCHENGEN AGREEMENT </a:t>
            </a:r>
          </a:p>
          <a:p>
            <a:pPr marL="457200" indent="-457200">
              <a:buFont typeface="+mj-lt"/>
              <a:buAutoNum type="arabicPeriod"/>
            </a:pPr>
            <a:r>
              <a:rPr lang="it-IT" sz="2800" dirty="0"/>
              <a:t>1 JANUARY 1986 – SPAIN AND PORTUGAL OFFICIAL IN EEC</a:t>
            </a:r>
          </a:p>
          <a:p>
            <a:pPr marL="457200" indent="-457200">
              <a:buFont typeface="+mj-lt"/>
              <a:buAutoNum type="arabicPeriod"/>
            </a:pPr>
            <a:r>
              <a:rPr lang="it-IT" sz="2800" dirty="0"/>
              <a:t>17 FEBRUARY 1986 – SIGNING OF THE SINGLE EUROPEAN ACT</a:t>
            </a:r>
          </a:p>
          <a:p>
            <a:pPr marL="457200" indent="-457200">
              <a:buFont typeface="+mj-lt"/>
              <a:buAutoNum type="arabicPeriod"/>
            </a:pPr>
            <a:endParaRPr lang="it-IT" dirty="0"/>
          </a:p>
        </p:txBody>
      </p:sp>
    </p:spTree>
    <p:extLst>
      <p:ext uri="{BB962C8B-B14F-4D97-AF65-F5344CB8AC3E}">
        <p14:creationId xmlns:p14="http://schemas.microsoft.com/office/powerpoint/2010/main" val="3787970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6609D0-F56C-4AEF-8B21-F9EA7F82B1D1}"/>
              </a:ext>
            </a:extLst>
          </p:cNvPr>
          <p:cNvSpPr>
            <a:spLocks noGrp="1"/>
          </p:cNvSpPr>
          <p:nvPr>
            <p:ph type="title"/>
          </p:nvPr>
        </p:nvSpPr>
        <p:spPr/>
        <p:txBody>
          <a:bodyPr>
            <a:normAutofit/>
          </a:bodyPr>
          <a:lstStyle/>
          <a:p>
            <a:r>
              <a:rPr lang="it-IT" sz="4800" b="1" dirty="0">
                <a:effectLst>
                  <a:outerShdw blurRad="38100" dist="38100" dir="2700000" algn="tl">
                    <a:srgbClr val="000000">
                      <a:alpha val="43137"/>
                    </a:srgbClr>
                  </a:outerShdw>
                </a:effectLst>
              </a:rPr>
              <a:t>MITTERRAND – FEBRUARY 1989</a:t>
            </a:r>
          </a:p>
        </p:txBody>
      </p:sp>
      <p:sp>
        <p:nvSpPr>
          <p:cNvPr id="3" name="Segnaposto contenuto 2">
            <a:extLst>
              <a:ext uri="{FF2B5EF4-FFF2-40B4-BE49-F238E27FC236}">
                <a16:creationId xmlns:a16="http://schemas.microsoft.com/office/drawing/2014/main" id="{E7A03E60-CCCB-4D9C-AE17-66D1D192DE96}"/>
              </a:ext>
            </a:extLst>
          </p:cNvPr>
          <p:cNvSpPr>
            <a:spLocks noGrp="1"/>
          </p:cNvSpPr>
          <p:nvPr>
            <p:ph sz="quarter" idx="13"/>
          </p:nvPr>
        </p:nvSpPr>
        <p:spPr/>
        <p:txBody>
          <a:bodyPr/>
          <a:lstStyle/>
          <a:p>
            <a:pPr marL="0" indent="0">
              <a:buNone/>
            </a:pPr>
            <a:r>
              <a:rPr lang="en-US" sz="1800" dirty="0">
                <a:effectLst/>
                <a:latin typeface="DGMetaSerifScience"/>
                <a:ea typeface="Calibri" panose="020F0502020204030204" pitchFamily="34" charset="0"/>
                <a:cs typeface="DGMetaSerifScience"/>
              </a:rPr>
              <a:t>Political Director</a:t>
            </a:r>
            <a:r>
              <a:rPr lang="en-US" sz="1800" b="1" dirty="0">
                <a:effectLst/>
                <a:latin typeface="DGMetaSerifScience"/>
                <a:ea typeface="Calibri" panose="020F0502020204030204" pitchFamily="34" charset="0"/>
                <a:cs typeface="DGMetaSerifScience"/>
              </a:rPr>
              <a:t> </a:t>
            </a:r>
            <a:r>
              <a:rPr lang="en-US" sz="1800" dirty="0">
                <a:effectLst/>
                <a:latin typeface="DGMetaSerifScience"/>
                <a:ea typeface="Calibri" panose="020F0502020204030204" pitchFamily="34" charset="0"/>
                <a:cs typeface="DGMetaSerifScience"/>
              </a:rPr>
              <a:t>of the French Foreign </a:t>
            </a:r>
            <a:r>
              <a:rPr lang="en-US" sz="1800" dirty="0">
                <a:latin typeface="DGMetaSerifScience"/>
                <a:ea typeface="Calibri" panose="020F0502020204030204" pitchFamily="34" charset="0"/>
                <a:cs typeface="DGMetaSerifScience"/>
              </a:rPr>
              <a:t>Ministry Bertrand </a:t>
            </a:r>
            <a:r>
              <a:rPr lang="en-US" sz="1800" dirty="0" err="1">
                <a:latin typeface="DGMetaSerifScience"/>
                <a:ea typeface="Calibri" panose="020F0502020204030204" pitchFamily="34" charset="0"/>
                <a:cs typeface="DGMetaSerifScience"/>
              </a:rPr>
              <a:t>Dufourcq</a:t>
            </a:r>
            <a:r>
              <a:rPr lang="en-US" sz="1800" dirty="0">
                <a:latin typeface="DGMetaSerifScience"/>
                <a:ea typeface="Calibri" panose="020F0502020204030204" pitchFamily="34" charset="0"/>
                <a:cs typeface="DGMetaSerifScience"/>
              </a:rPr>
              <a:t> wrote </a:t>
            </a:r>
            <a:r>
              <a:rPr lang="en-US" sz="1800" dirty="0">
                <a:effectLst/>
                <a:latin typeface="DGMetaSerifScience"/>
                <a:ea typeface="Calibri" panose="020F0502020204030204" pitchFamily="34" charset="0"/>
                <a:cs typeface="DGMetaSerifScience"/>
              </a:rPr>
              <a:t>to the president in </a:t>
            </a:r>
            <a:r>
              <a:rPr lang="en-US" sz="1800" b="1" dirty="0">
                <a:effectLst/>
                <a:latin typeface="DGMetaSerifScience"/>
                <a:ea typeface="Calibri" panose="020F0502020204030204" pitchFamily="34" charset="0"/>
                <a:cs typeface="DGMetaSerifScience"/>
              </a:rPr>
              <a:t>February 1989</a:t>
            </a:r>
            <a:r>
              <a:rPr lang="en-US" sz="1800" dirty="0">
                <a:effectLst/>
                <a:latin typeface="DGMetaSerifScience"/>
                <a:ea typeface="Calibri" panose="020F0502020204030204" pitchFamily="34" charset="0"/>
                <a:cs typeface="DGMetaSerifScience"/>
              </a:rPr>
              <a:t>, saying that in light of the loosening of the Soviet imperium, </a:t>
            </a:r>
          </a:p>
          <a:p>
            <a:pPr marL="0" indent="0" algn="ctr">
              <a:buNone/>
            </a:pPr>
            <a:r>
              <a:rPr lang="en-US" sz="3200" b="1" dirty="0">
                <a:effectLst/>
                <a:latin typeface="DGMetaSerifScience"/>
                <a:ea typeface="Calibri" panose="020F0502020204030204" pitchFamily="34" charset="0"/>
                <a:cs typeface="DGMetaSerifScience"/>
              </a:rPr>
              <a:t>“it was necessary </a:t>
            </a:r>
            <a:r>
              <a:rPr lang="en-US" sz="3200" b="1" u="sng" dirty="0">
                <a:effectLst/>
                <a:latin typeface="DGMetaSerifScience"/>
                <a:ea typeface="Calibri" panose="020F0502020204030204" pitchFamily="34" charset="0"/>
                <a:cs typeface="DGMetaSerifScience"/>
              </a:rPr>
              <a:t>to bind </a:t>
            </a:r>
            <a:r>
              <a:rPr lang="en-US" sz="3200" b="1" dirty="0">
                <a:effectLst/>
                <a:latin typeface="DGMetaSerifScience"/>
                <a:ea typeface="Calibri" panose="020F0502020204030204" pitchFamily="34" charset="0"/>
                <a:cs typeface="DGMetaSerifScience"/>
              </a:rPr>
              <a:t>the Federal Republic more strongly than ever to the Community and </a:t>
            </a:r>
            <a:r>
              <a:rPr lang="en-US" sz="3200" b="1" u="sng" dirty="0">
                <a:effectLst/>
                <a:latin typeface="DGMetaSerifScience"/>
                <a:ea typeface="Calibri" panose="020F0502020204030204" pitchFamily="34" charset="0"/>
                <a:cs typeface="DGMetaSerifScience"/>
              </a:rPr>
              <a:t>to accelerate</a:t>
            </a:r>
            <a:r>
              <a:rPr lang="en-US" sz="3200" b="1" dirty="0">
                <a:effectLst/>
                <a:latin typeface="DGMetaSerifScience"/>
                <a:ea typeface="Calibri" panose="020F0502020204030204" pitchFamily="34" charset="0"/>
                <a:cs typeface="DGMetaSerifScience"/>
              </a:rPr>
              <a:t> the Community’s development into a Political Union with a common defense”</a:t>
            </a:r>
            <a:r>
              <a:rPr lang="en-US" sz="3200" dirty="0">
                <a:effectLst/>
                <a:latin typeface="DGMetaSerifScience"/>
                <a:ea typeface="Calibri" panose="020F0502020204030204" pitchFamily="34" charset="0"/>
                <a:cs typeface="DGMetaSerifScience"/>
              </a:rPr>
              <a:t> </a:t>
            </a:r>
            <a:endParaRPr lang="it-IT"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763014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372C50-C13F-4DC6-8333-148AAAFF507C}"/>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OBSTACLES TO A RAPID GERMAN UNIFICATION</a:t>
            </a:r>
          </a:p>
        </p:txBody>
      </p:sp>
      <p:sp>
        <p:nvSpPr>
          <p:cNvPr id="3" name="Segnaposto contenuto 2">
            <a:extLst>
              <a:ext uri="{FF2B5EF4-FFF2-40B4-BE49-F238E27FC236}">
                <a16:creationId xmlns:a16="http://schemas.microsoft.com/office/drawing/2014/main" id="{35F1F362-BFE9-4FC6-A739-238EA82B7E12}"/>
              </a:ext>
            </a:extLst>
          </p:cNvPr>
          <p:cNvSpPr>
            <a:spLocks noGrp="1"/>
          </p:cNvSpPr>
          <p:nvPr>
            <p:ph sz="quarter" idx="13"/>
          </p:nvPr>
        </p:nvSpPr>
        <p:spPr/>
        <p:txBody>
          <a:bodyPr>
            <a:normAutofit lnSpcReduction="10000"/>
          </a:bodyPr>
          <a:lstStyle/>
          <a:p>
            <a:pPr marL="342900" indent="-342900" algn="just">
              <a:lnSpc>
                <a:spcPct val="115000"/>
              </a:lnSpc>
              <a:spcAft>
                <a:spcPts val="1000"/>
              </a:spcAft>
              <a:buFont typeface="Calibri" panose="020F0502020204030204" pitchFamily="34" charset="0"/>
              <a:buChar char="-"/>
            </a:pPr>
            <a:r>
              <a:rPr lang="en-US" sz="3200" b="1" dirty="0">
                <a:latin typeface="Calibri" panose="020F0502020204030204" pitchFamily="34" charset="0"/>
                <a:ea typeface="Calibri" panose="020F0502020204030204" pitchFamily="34" charset="0"/>
                <a:cs typeface="Times New Roman" panose="02020603050405020304" pitchFamily="18" charset="0"/>
              </a:rPr>
              <a:t>European reluctance toward the idea of a united Germany</a:t>
            </a:r>
            <a:endParaRPr lang="it-IT" sz="3200" b="1"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Aft>
                <a:spcPts val="1000"/>
              </a:spcAft>
              <a:buFont typeface="Calibri" panose="020F0502020204030204" pitchFamily="34" charset="0"/>
              <a:buChar char="-"/>
            </a:pPr>
            <a:r>
              <a:rPr lang="en-US" sz="3200" b="1" dirty="0">
                <a:latin typeface="Calibri" panose="020F0502020204030204" pitchFamily="34" charset="0"/>
                <a:ea typeface="Calibri" panose="020F0502020204030204" pitchFamily="34" charset="0"/>
                <a:cs typeface="Times New Roman" panose="02020603050405020304" pitchFamily="18" charset="0"/>
              </a:rPr>
              <a:t>Economic disparity between the two parts of Germany</a:t>
            </a:r>
            <a:endParaRPr lang="it-IT" sz="32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3200" b="1" dirty="0">
                <a:effectLst/>
                <a:latin typeface="Calibri" panose="020F0502020204030204" pitchFamily="34" charset="0"/>
                <a:ea typeface="Calibri" panose="020F0502020204030204" pitchFamily="34" charset="0"/>
                <a:cs typeface="Times New Roman" panose="02020603050405020304" pitchFamily="18" charset="0"/>
              </a:rPr>
              <a:t>Membership of </a:t>
            </a:r>
            <a:r>
              <a:rPr lang="en-US" sz="3200" b="1" dirty="0" err="1">
                <a:effectLst/>
                <a:latin typeface="Calibri" panose="020F0502020204030204" pitchFamily="34" charset="0"/>
                <a:ea typeface="Calibri" panose="020F0502020204030204" pitchFamily="34" charset="0"/>
                <a:cs typeface="Times New Roman" panose="02020603050405020304" pitchFamily="18" charset="0"/>
              </a:rPr>
              <a:t>Nato</a:t>
            </a:r>
            <a:endParaRPr lang="it-IT" sz="3200" b="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1692372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395F5E-8382-4044-AF24-8DD6B7B8B8FE}"/>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MITTERRAND’S FEAR</a:t>
            </a:r>
          </a:p>
        </p:txBody>
      </p:sp>
      <p:sp>
        <p:nvSpPr>
          <p:cNvPr id="3" name="Segnaposto contenuto 2">
            <a:extLst>
              <a:ext uri="{FF2B5EF4-FFF2-40B4-BE49-F238E27FC236}">
                <a16:creationId xmlns:a16="http://schemas.microsoft.com/office/drawing/2014/main" id="{AADEAB4B-3ABC-477A-BBF1-41CB3FF9BAEA}"/>
              </a:ext>
            </a:extLst>
          </p:cNvPr>
          <p:cNvSpPr>
            <a:spLocks noGrp="1"/>
          </p:cNvSpPr>
          <p:nvPr>
            <p:ph sz="quarter" idx="13"/>
          </p:nvPr>
        </p:nvSpPr>
        <p:spPr/>
        <p:txBody>
          <a:bodyPr>
            <a:normAutofit fontScale="92500" lnSpcReduction="10000"/>
          </a:bodyPr>
          <a:lstStyle/>
          <a:p>
            <a:r>
              <a:rPr lang="en-US" sz="3200" b="1" dirty="0">
                <a:effectLst/>
                <a:latin typeface="DGMetaSerifScience"/>
                <a:cs typeface="DGMetaSerifScience"/>
              </a:rPr>
              <a:t>28</a:t>
            </a:r>
            <a:r>
              <a:rPr lang="en-US" sz="3200" b="1" baseline="30000" dirty="0">
                <a:effectLst/>
                <a:latin typeface="DGMetaSerifScience"/>
                <a:cs typeface="DGMetaSerifScience"/>
              </a:rPr>
              <a:t>th</a:t>
            </a:r>
            <a:r>
              <a:rPr lang="en-US" sz="3200" b="1" dirty="0">
                <a:effectLst/>
                <a:latin typeface="DGMetaSerifScience"/>
                <a:cs typeface="DGMetaSerifScience"/>
              </a:rPr>
              <a:t> November 1989: </a:t>
            </a:r>
            <a:r>
              <a:rPr lang="en-US" sz="3200" dirty="0">
                <a:effectLst/>
                <a:latin typeface="DGMetaSerifScience"/>
                <a:cs typeface="DGMetaSerifScience"/>
              </a:rPr>
              <a:t>Kohl made public a ten-point reunification plan without having informed his partners in advance</a:t>
            </a:r>
          </a:p>
          <a:p>
            <a:r>
              <a:rPr lang="en-US" sz="3200" b="1" dirty="0">
                <a:effectLst/>
                <a:latin typeface="DGMetaSerifScience"/>
                <a:ea typeface="Calibri" panose="020F0502020204030204" pitchFamily="34" charset="0"/>
                <a:cs typeface="DGMetaSerifScience"/>
              </a:rPr>
              <a:t>Mitterrand POINT OF VIEW</a:t>
            </a:r>
            <a:r>
              <a:rPr lang="en-US" sz="3200" dirty="0">
                <a:effectLst/>
                <a:latin typeface="DGMetaSerifScience"/>
                <a:ea typeface="Calibri" panose="020F0502020204030204" pitchFamily="34" charset="0"/>
                <a:cs typeface="DGMetaSerifScience"/>
              </a:rPr>
              <a:t>: Kohl was prioritizing German unification over the deepening of European unity and the creation of a European peace </a:t>
            </a:r>
            <a:r>
              <a:rPr lang="en-US" sz="3200" dirty="0" err="1">
                <a:effectLst/>
                <a:latin typeface="DGMetaSerifScience"/>
                <a:ea typeface="Calibri" panose="020F0502020204030204" pitchFamily="34" charset="0"/>
                <a:cs typeface="DGMetaSerifScience"/>
              </a:rPr>
              <a:t>ordeR</a:t>
            </a:r>
            <a:endParaRPr lang="it-IT"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762292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80DF651B-0216-4CE1-9993-9C81C462982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B703B97-31D0-4D92-B70B-F64FFB49025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4" name="Rectangle 13">
            <a:extLst>
              <a:ext uri="{FF2B5EF4-FFF2-40B4-BE49-F238E27FC236}">
                <a16:creationId xmlns:a16="http://schemas.microsoft.com/office/drawing/2014/main" id="{FD89322B-D5EE-4F94-A9CB-0727D3EB4C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6C632D00-0F7A-4464-BEBD-3F8ED9DEEE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30627"/>
            <a:ext cx="12192003" cy="6858001"/>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Connector 17">
            <a:extLst>
              <a:ext uri="{FF2B5EF4-FFF2-40B4-BE49-F238E27FC236}">
                <a16:creationId xmlns:a16="http://schemas.microsoft.com/office/drawing/2014/main" id="{C6CBDAC7-966A-4EED-8916-387BC2F4F21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71412" y="0"/>
            <a:ext cx="0" cy="685800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9A94445F-58D5-4560-8344-57985EDB38B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8860" y="0"/>
            <a:ext cx="12192000" cy="6858000"/>
          </a:xfrm>
          <a:prstGeom prst="rect">
            <a:avLst/>
          </a:prstGeom>
        </p:spPr>
      </p:pic>
      <p:pic>
        <p:nvPicPr>
          <p:cNvPr id="5" name="Segnaposto contenuto 4" descr="Immagine che contiene testo&#10;&#10;Descrizione generata automaticamente">
            <a:extLst>
              <a:ext uri="{FF2B5EF4-FFF2-40B4-BE49-F238E27FC236}">
                <a16:creationId xmlns:a16="http://schemas.microsoft.com/office/drawing/2014/main" id="{A9648EAB-9F2B-419A-8560-03D59BE73413}"/>
              </a:ext>
            </a:extLst>
          </p:cNvPr>
          <p:cNvPicPr>
            <a:picLocks noGrp="1" noChangeAspect="1"/>
          </p:cNvPicPr>
          <p:nvPr>
            <p:ph sz="quarter" idx="13"/>
          </p:nvPr>
        </p:nvPicPr>
        <p:blipFill rotWithShape="1">
          <a:blip r:embed="rId4"/>
          <a:srcRect l="26444" r="16448"/>
          <a:stretch/>
        </p:blipFill>
        <p:spPr>
          <a:xfrm>
            <a:off x="8860" y="10"/>
            <a:ext cx="6962552" cy="6857990"/>
          </a:xfrm>
          <a:prstGeom prst="rect">
            <a:avLst/>
          </a:prstGeom>
        </p:spPr>
      </p:pic>
      <p:sp>
        <p:nvSpPr>
          <p:cNvPr id="2" name="Titolo 1">
            <a:extLst>
              <a:ext uri="{FF2B5EF4-FFF2-40B4-BE49-F238E27FC236}">
                <a16:creationId xmlns:a16="http://schemas.microsoft.com/office/drawing/2014/main" id="{BD96A133-3BDF-4565-A0D0-08086927684C}"/>
              </a:ext>
            </a:extLst>
          </p:cNvPr>
          <p:cNvSpPr>
            <a:spLocks noGrp="1"/>
          </p:cNvSpPr>
          <p:nvPr>
            <p:ph type="title"/>
          </p:nvPr>
        </p:nvSpPr>
        <p:spPr>
          <a:xfrm>
            <a:off x="7570382" y="1358901"/>
            <a:ext cx="3707844" cy="2730498"/>
          </a:xfrm>
        </p:spPr>
        <p:txBody>
          <a:bodyPr vert="horz" lIns="91440" tIns="45720" rIns="91440" bIns="45720" rtlCol="0" anchor="b">
            <a:normAutofit/>
          </a:bodyPr>
          <a:lstStyle/>
          <a:p>
            <a:r>
              <a:rPr lang="en-US" sz="4800" b="1"/>
              <a:t>CHARTER 1977 - MANIFESTO</a:t>
            </a:r>
          </a:p>
        </p:txBody>
      </p:sp>
    </p:spTree>
    <p:extLst>
      <p:ext uri="{BB962C8B-B14F-4D97-AF65-F5344CB8AC3E}">
        <p14:creationId xmlns:p14="http://schemas.microsoft.com/office/powerpoint/2010/main" val="2165918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DCC67E-1BCF-4EB2-A697-457703CA6A74}"/>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MITTERRAND’S MENACES</a:t>
            </a:r>
          </a:p>
        </p:txBody>
      </p:sp>
      <p:sp>
        <p:nvSpPr>
          <p:cNvPr id="3" name="Segnaposto contenuto 2">
            <a:extLst>
              <a:ext uri="{FF2B5EF4-FFF2-40B4-BE49-F238E27FC236}">
                <a16:creationId xmlns:a16="http://schemas.microsoft.com/office/drawing/2014/main" id="{F07C2C53-0DDC-468E-9C77-45488C08C795}"/>
              </a:ext>
            </a:extLst>
          </p:cNvPr>
          <p:cNvSpPr>
            <a:spLocks noGrp="1"/>
          </p:cNvSpPr>
          <p:nvPr>
            <p:ph sz="quarter" idx="13"/>
          </p:nvPr>
        </p:nvSpPr>
        <p:spPr/>
        <p:txBody>
          <a:bodyPr>
            <a:normAutofit fontScale="85000" lnSpcReduction="10000"/>
          </a:bodyPr>
          <a:lstStyle/>
          <a:p>
            <a:pPr algn="just">
              <a:lnSpc>
                <a:spcPct val="107000"/>
              </a:lnSpc>
              <a:spcAft>
                <a:spcPts val="800"/>
              </a:spcAft>
            </a:pPr>
            <a:r>
              <a:rPr lang="en-US" sz="1800" b="1" dirty="0">
                <a:effectLst/>
                <a:latin typeface="DGMetaSerifScience"/>
                <a:ea typeface="Calibri" panose="020F0502020204030204" pitchFamily="34" charset="0"/>
                <a:cs typeface="DGMetaSerifScience"/>
              </a:rPr>
              <a:t>On the afternoon of 28 November 1989</a:t>
            </a:r>
            <a:r>
              <a:rPr lang="en-US" sz="1800" dirty="0">
                <a:effectLst/>
                <a:latin typeface="DGMetaSerifScience"/>
                <a:ea typeface="Calibri" panose="020F0502020204030204" pitchFamily="34" charset="0"/>
                <a:cs typeface="DGMetaSerifScience"/>
              </a:rPr>
              <a:t>, Mitterrand threatened Kohl that France would only approve his reunification plan if Bonn made three distinct commitments beforehand: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DGMetaSerifScience"/>
                <a:ea typeface="Calibri" panose="020F0502020204030204" pitchFamily="34" charset="0"/>
                <a:cs typeface="DGMetaSerifScience"/>
              </a:rPr>
              <a:t>beginning of negotiations on the monetary union,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DGMetaSerifScience"/>
                <a:ea typeface="Calibri" panose="020F0502020204030204" pitchFamily="34" charset="0"/>
                <a:cs typeface="DGMetaSerifScience"/>
              </a:rPr>
              <a:t>definitive recognition of the border with Poland</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n-US" sz="1800" dirty="0">
                <a:effectLst/>
                <a:latin typeface="DGMetaSerifScience"/>
                <a:ea typeface="Calibri" panose="020F0502020204030204" pitchFamily="34" charset="0"/>
                <a:cs typeface="DGMetaSerifScience"/>
              </a:rPr>
              <a:t>confirmation of the Federal Republic’s renunciation of nuclear weapons.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DGMetaSerifScience"/>
                <a:ea typeface="Calibri" panose="020F0502020204030204" pitchFamily="34" charset="0"/>
                <a:cs typeface="DGMetaSerifScience"/>
              </a:rPr>
              <a:t>He spoke to </a:t>
            </a:r>
            <a:r>
              <a:rPr lang="en-US" sz="1800" dirty="0" err="1">
                <a:effectLst/>
                <a:latin typeface="DGMetaSerifScience"/>
                <a:ea typeface="Calibri" panose="020F0502020204030204" pitchFamily="34" charset="0"/>
                <a:cs typeface="DGMetaSerifScience"/>
              </a:rPr>
              <a:t>genscher</a:t>
            </a:r>
            <a:r>
              <a:rPr lang="en-US" sz="1800" dirty="0">
                <a:effectLst/>
                <a:latin typeface="DGMetaSerifScience"/>
                <a:ea typeface="Calibri" panose="020F0502020204030204" pitchFamily="34" charset="0"/>
                <a:cs typeface="DGMetaSerifScience"/>
              </a:rPr>
              <a:t> in this way: </a:t>
            </a:r>
          </a:p>
          <a:p>
            <a:pPr marL="0" indent="0" algn="just">
              <a:lnSpc>
                <a:spcPct val="107000"/>
              </a:lnSpc>
              <a:spcAft>
                <a:spcPts val="800"/>
              </a:spcAft>
              <a:buNone/>
            </a:pPr>
            <a:r>
              <a:rPr lang="en-US" sz="1800" b="1" i="1" dirty="0">
                <a:effectLst/>
                <a:latin typeface="DGMetaSerifScience"/>
                <a:ea typeface="Calibri" panose="020F0502020204030204" pitchFamily="34" charset="0"/>
                <a:cs typeface="DGMetaSerifScience"/>
              </a:rPr>
              <a:t>“If German unity is achieved before European unity, you’ll have the Triple Alliance (France, Great Britain, and the USSR) against you, exactly as in 1913 and 1939. […] You’ll be encircled, and that’ll end in a war in which all Europeans will ally themselves against the Germans once again. Is that what you want? Conversely, if German unity is achieved after there’s been progress on the unity of Europe, then we’ll help you.”</a:t>
            </a:r>
            <a:endParaRPr lang="it-IT" sz="1800" i="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12981046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ED3C0E-E7EC-4BA2-A54C-367870E14464}"/>
              </a:ext>
            </a:extLst>
          </p:cNvPr>
          <p:cNvSpPr>
            <a:spLocks noGrp="1"/>
          </p:cNvSpPr>
          <p:nvPr>
            <p:ph type="title"/>
          </p:nvPr>
        </p:nvSpPr>
        <p:spPr/>
        <p:txBody>
          <a:bodyPr>
            <a:normAutofit/>
          </a:bodyPr>
          <a:lstStyle/>
          <a:p>
            <a:r>
              <a:rPr lang="it-IT" sz="3200" b="1" dirty="0">
                <a:effectLst>
                  <a:outerShdw blurRad="38100" dist="38100" dir="2700000" algn="tl">
                    <a:srgbClr val="000000">
                      <a:alpha val="43137"/>
                    </a:srgbClr>
                  </a:outerShdw>
                </a:effectLst>
              </a:rPr>
              <a:t>STRASBOURG COUNCIL MEETING – 8 DECEMBER 1989</a:t>
            </a:r>
          </a:p>
        </p:txBody>
      </p:sp>
      <p:sp>
        <p:nvSpPr>
          <p:cNvPr id="3" name="Segnaposto contenuto 2">
            <a:extLst>
              <a:ext uri="{FF2B5EF4-FFF2-40B4-BE49-F238E27FC236}">
                <a16:creationId xmlns:a16="http://schemas.microsoft.com/office/drawing/2014/main" id="{700DD588-DD16-49E1-9DBA-BE39D3040175}"/>
              </a:ext>
            </a:extLst>
          </p:cNvPr>
          <p:cNvSpPr>
            <a:spLocks noGrp="1"/>
          </p:cNvSpPr>
          <p:nvPr>
            <p:ph sz="quarter" idx="13"/>
          </p:nvPr>
        </p:nvSpPr>
        <p:spPr/>
        <p:txBody>
          <a:bodyPr>
            <a:normAutofit/>
          </a:bodyPr>
          <a:lstStyle/>
          <a:p>
            <a:pPr algn="just"/>
            <a:r>
              <a:rPr lang="it-IT" sz="2400" dirty="0"/>
              <a:t>KOHL AGREED ON A GOVERNMENT CONFERENCE TO PROGRESS ON EUROPEAN INTEGRATION AND HE ALSO ADDED </a:t>
            </a:r>
            <a:r>
              <a:rPr lang="en-US" sz="2400" dirty="0">
                <a:effectLst/>
                <a:latin typeface="Calibri" panose="020F0502020204030204" pitchFamily="34" charset="0"/>
                <a:ea typeface="Calibri" panose="020F0502020204030204" pitchFamily="34" charset="0"/>
                <a:cs typeface="Times New Roman" panose="02020603050405020304" pitchFamily="18" charset="0"/>
              </a:rPr>
              <a:t>that any new German house would be </a:t>
            </a:r>
            <a:r>
              <a:rPr lang="en-US" sz="2400" u="sng" dirty="0">
                <a:effectLst/>
                <a:latin typeface="Calibri" panose="020F0502020204030204" pitchFamily="34" charset="0"/>
                <a:ea typeface="Calibri" panose="020F0502020204030204" pitchFamily="34" charset="0"/>
                <a:cs typeface="Times New Roman" panose="02020603050405020304" pitchFamily="18" charset="0"/>
              </a:rPr>
              <a:t>“built beneath a European roof”</a:t>
            </a:r>
          </a:p>
          <a:p>
            <a:pPr marL="0" indent="0" algn="just">
              <a:buNone/>
            </a:pPr>
            <a:endParaRPr lang="it-IT" sz="2400" u="sng"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DGMetaSerifScience"/>
                <a:cs typeface="DGMetaSerifScience"/>
              </a:rPr>
              <a:t>The Twelve pledged support for the “</a:t>
            </a:r>
            <a:r>
              <a:rPr lang="en-US" sz="2400" u="sng" dirty="0">
                <a:effectLst/>
                <a:latin typeface="DGMetaSerifScience"/>
                <a:cs typeface="DGMetaSerifScience"/>
              </a:rPr>
              <a:t>strengthening of the state of peace in Europe in which the German people in free self-determination achieves its unity</a:t>
            </a:r>
            <a:endParaRPr lang="it-IT" sz="2400" dirty="0"/>
          </a:p>
        </p:txBody>
      </p:sp>
    </p:spTree>
    <p:extLst>
      <p:ext uri="{BB962C8B-B14F-4D97-AF65-F5344CB8AC3E}">
        <p14:creationId xmlns:p14="http://schemas.microsoft.com/office/powerpoint/2010/main" val="463700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DA3EC0-0EDD-40A1-8AB3-955A2E4D80EF}"/>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INTERNATIONAL FRAMEWORK</a:t>
            </a:r>
          </a:p>
        </p:txBody>
      </p:sp>
      <p:sp>
        <p:nvSpPr>
          <p:cNvPr id="3" name="Segnaposto contenuto 2">
            <a:extLst>
              <a:ext uri="{FF2B5EF4-FFF2-40B4-BE49-F238E27FC236}">
                <a16:creationId xmlns:a16="http://schemas.microsoft.com/office/drawing/2014/main" id="{936E34D7-5A0F-4FE2-B21B-7BD720C8F27C}"/>
              </a:ext>
            </a:extLst>
          </p:cNvPr>
          <p:cNvSpPr>
            <a:spLocks noGrp="1"/>
          </p:cNvSpPr>
          <p:nvPr>
            <p:ph sz="quarter" idx="13"/>
          </p:nvPr>
        </p:nvSpPr>
        <p:spPr/>
        <p:txBody>
          <a:bodyPr>
            <a:normAutofit fontScale="85000" lnSpcReduction="20000"/>
          </a:bodyPr>
          <a:lstStyle/>
          <a:p>
            <a:pPr algn="just">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Gorbachev privately</a:t>
            </a:r>
            <a:r>
              <a:rPr lang="en-US" sz="1800" dirty="0">
                <a:effectLst/>
                <a:latin typeface="Calibri" panose="020F0502020204030204" pitchFamily="34" charset="0"/>
                <a:ea typeface="Calibri" panose="020F0502020204030204" pitchFamily="34" charset="0"/>
                <a:cs typeface="Times New Roman" panose="02020603050405020304" pitchFamily="18" charset="0"/>
              </a:rPr>
              <a:t> was convinced that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German unification was inevitable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the end of January 1990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US after the fall of the Berlin wall wanted to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make stronger NATO</a:t>
            </a:r>
            <a:r>
              <a:rPr lang="en-US" sz="1800" dirty="0">
                <a:effectLst/>
                <a:latin typeface="Calibri" panose="020F0502020204030204" pitchFamily="34" charset="0"/>
                <a:ea typeface="Calibri" panose="020F0502020204030204" pitchFamily="34" charset="0"/>
                <a:cs typeface="Times New Roman" panose="02020603050405020304" pitchFamily="18" charset="0"/>
              </a:rPr>
              <a:t> as a cornerstone of European security in the 1990’s. The only united Germany Washington was prepared to accept was one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embedded in </a:t>
            </a:r>
            <a:r>
              <a:rPr lang="en-US" sz="1800" b="1" dirty="0" err="1">
                <a:effectLst/>
                <a:latin typeface="Calibri" panose="020F0502020204030204" pitchFamily="34" charset="0"/>
                <a:ea typeface="Calibri" panose="020F0502020204030204" pitchFamily="34" charset="0"/>
                <a:cs typeface="Times New Roman" panose="02020603050405020304" pitchFamily="18" charset="0"/>
              </a:rPr>
              <a:t>Nato</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in which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US troops continued to be present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Kohl agreed and on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24</a:t>
            </a:r>
            <a:r>
              <a:rPr lang="en-US"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February 1990</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Camp David summit with G. W. Bush </a:t>
            </a:r>
          </a:p>
          <a:p>
            <a:pPr algn="just">
              <a:lnSpc>
                <a:spcPct val="107000"/>
              </a:lnSpc>
              <a:spcAft>
                <a:spcPts val="800"/>
              </a:spcAft>
              <a:buFontTx/>
              <a:buChar char="-"/>
            </a:pPr>
            <a:r>
              <a:rPr lang="en-US" sz="1800" dirty="0">
                <a:latin typeface="Calibri" panose="020F0502020204030204" pitchFamily="34" charset="0"/>
                <a:ea typeface="Calibri" panose="020F0502020204030204" pitchFamily="34" charset="0"/>
                <a:cs typeface="Times New Roman" panose="02020603050405020304" pitchFamily="18" charset="0"/>
              </a:rPr>
              <a:t>Kohl </a:t>
            </a:r>
            <a:r>
              <a:rPr lang="en-US" sz="1800" dirty="0">
                <a:effectLst/>
                <a:latin typeface="Calibri" panose="020F0502020204030204" pitchFamily="34" charset="0"/>
                <a:ea typeface="Calibri" panose="020F0502020204030204" pitchFamily="34" charset="0"/>
                <a:cs typeface="Times New Roman" panose="02020603050405020304" pitchFamily="18" charset="0"/>
              </a:rPr>
              <a:t>affirmed that “a unified Germany should remain a full member of the North Atlantic Treaty Organization, including participation in its military structure and that US troops should remain on the German ground”. </a:t>
            </a:r>
          </a:p>
          <a:p>
            <a:pPr algn="just">
              <a:lnSpc>
                <a:spcPct val="107000"/>
              </a:lnSpc>
              <a:spcAft>
                <a:spcPts val="800"/>
              </a:spcAft>
              <a:buFontTx/>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two recognized that the “territory of GDR should have a special military status”. In fact Secretary of State James Baker had promised Gorbachev during a Moscow summit that NATO would not move one inch eastward if Russia allowed a unified Germany to join it.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865565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E43006C0-9CF0-4AD0-9C72-B3F9942A80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8A20B43-EA35-4D51-8E25-05F8B334E9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4" name="Rectangle 13">
            <a:extLst>
              <a:ext uri="{FF2B5EF4-FFF2-40B4-BE49-F238E27FC236}">
                <a16:creationId xmlns:a16="http://schemas.microsoft.com/office/drawing/2014/main" id="{0166DB98-302A-46FE-BE82-C13AF10BC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34059663-8A30-44C3-8C60-8F31A6FE55D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1DA5DBE7-7AAD-48D9-A121-8102870FD7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Segnaposto contenuto 4" descr="Immagine che contiene uomo, persona, tuta, parete&#10;&#10;Descrizione generata automaticamente">
            <a:extLst>
              <a:ext uri="{FF2B5EF4-FFF2-40B4-BE49-F238E27FC236}">
                <a16:creationId xmlns:a16="http://schemas.microsoft.com/office/drawing/2014/main" id="{72E83A59-E5F3-474C-AD61-A0E51BC68146}"/>
              </a:ext>
            </a:extLst>
          </p:cNvPr>
          <p:cNvPicPr>
            <a:picLocks noGrp="1" noChangeAspect="1"/>
          </p:cNvPicPr>
          <p:nvPr>
            <p:ph sz="quarter" idx="13"/>
          </p:nvPr>
        </p:nvPicPr>
        <p:blipFill>
          <a:blip r:embed="rId4"/>
          <a:stretch>
            <a:fillRect/>
          </a:stretch>
        </p:blipFill>
        <p:spPr>
          <a:xfrm>
            <a:off x="960120" y="1303227"/>
            <a:ext cx="6002432" cy="424891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itolo 1">
            <a:extLst>
              <a:ext uri="{FF2B5EF4-FFF2-40B4-BE49-F238E27FC236}">
                <a16:creationId xmlns:a16="http://schemas.microsoft.com/office/drawing/2014/main" id="{A2463517-B0FC-44E8-A8D9-B01CF797D82B}"/>
              </a:ext>
            </a:extLst>
          </p:cNvPr>
          <p:cNvSpPr>
            <a:spLocks noGrp="1"/>
          </p:cNvSpPr>
          <p:nvPr>
            <p:ph type="title"/>
          </p:nvPr>
        </p:nvSpPr>
        <p:spPr>
          <a:xfrm>
            <a:off x="7570382" y="957486"/>
            <a:ext cx="3707844" cy="3131913"/>
          </a:xfrm>
        </p:spPr>
        <p:txBody>
          <a:bodyPr vert="horz" lIns="91440" tIns="45720" rIns="91440" bIns="45720" rtlCol="0" anchor="b">
            <a:normAutofit fontScale="90000"/>
          </a:bodyPr>
          <a:lstStyle/>
          <a:p>
            <a:br>
              <a:rPr lang="en-US" sz="1800" b="1" dirty="0">
                <a:effectLst/>
                <a:latin typeface="DGMetaSerifScience"/>
                <a:cs typeface="DGMetaSerifScience"/>
              </a:rPr>
            </a:br>
            <a:r>
              <a:rPr lang="en-US" sz="2800" b="1" dirty="0">
                <a:effectLst/>
                <a:latin typeface="DGMetaSerifScience"/>
                <a:cs typeface="DGMetaSerifScience"/>
              </a:rPr>
              <a:t>Jacques </a:t>
            </a:r>
            <a:r>
              <a:rPr lang="en-US" sz="2800" b="1" dirty="0" err="1">
                <a:effectLst/>
                <a:latin typeface="DGMetaSerifScience"/>
                <a:cs typeface="DGMetaSerifScience"/>
              </a:rPr>
              <a:t>Delors</a:t>
            </a:r>
            <a:br>
              <a:rPr lang="en-US" sz="2800" b="1" dirty="0">
                <a:effectLst/>
                <a:latin typeface="DGMetaSerifScience"/>
                <a:cs typeface="DGMetaSerifScience"/>
              </a:rPr>
            </a:br>
            <a:r>
              <a:rPr lang="en-US" sz="2800" b="1" dirty="0">
                <a:effectLst/>
                <a:latin typeface="DGMetaSerifScience"/>
                <a:cs typeface="DGMetaSerifScience"/>
              </a:rPr>
              <a:t> </a:t>
            </a:r>
            <a:br>
              <a:rPr lang="en-US" sz="2800" b="1" dirty="0">
                <a:effectLst/>
                <a:latin typeface="DGMetaSerifScience"/>
                <a:cs typeface="DGMetaSerifScience"/>
              </a:rPr>
            </a:br>
            <a:r>
              <a:rPr lang="en-US" sz="1800" b="1" dirty="0">
                <a:effectLst/>
                <a:latin typeface="DGMetaSerifScience"/>
                <a:cs typeface="DGMetaSerifScience"/>
              </a:rPr>
              <a:t>had been the first to articulate the need for an acceleration of the European integration process to accompany an acceleration of German unification</a:t>
            </a:r>
            <a:br>
              <a:rPr lang="en-US" sz="1800" b="1" dirty="0">
                <a:latin typeface="DGMetaSerifScience"/>
                <a:cs typeface="DGMetaSerifScience"/>
              </a:rPr>
            </a:br>
            <a:endParaRPr lang="en-US" sz="4800" dirty="0"/>
          </a:p>
        </p:txBody>
      </p:sp>
    </p:spTree>
    <p:extLst>
      <p:ext uri="{BB962C8B-B14F-4D97-AF65-F5344CB8AC3E}">
        <p14:creationId xmlns:p14="http://schemas.microsoft.com/office/powerpoint/2010/main" val="960728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B937C6-80EC-43A4-A179-BD9F799D369B}"/>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FEBRUARY 1990</a:t>
            </a:r>
          </a:p>
        </p:txBody>
      </p:sp>
      <p:sp>
        <p:nvSpPr>
          <p:cNvPr id="3" name="Segnaposto contenuto 2">
            <a:extLst>
              <a:ext uri="{FF2B5EF4-FFF2-40B4-BE49-F238E27FC236}">
                <a16:creationId xmlns:a16="http://schemas.microsoft.com/office/drawing/2014/main" id="{E6DCAD82-4207-455A-A169-A0AEAEC5569E}"/>
              </a:ext>
            </a:extLst>
          </p:cNvPr>
          <p:cNvSpPr>
            <a:spLocks noGrp="1"/>
          </p:cNvSpPr>
          <p:nvPr>
            <p:ph sz="quarter" idx="13"/>
          </p:nvPr>
        </p:nvSpPr>
        <p:spPr/>
        <p:txBody>
          <a:bodyPr>
            <a:normAutofit fontScale="92500" lnSpcReduction="20000"/>
          </a:bodyPr>
          <a:lstStyle/>
          <a:p>
            <a:pPr marL="0" indent="0" algn="ctr">
              <a:buNone/>
            </a:pPr>
            <a:r>
              <a:rPr lang="en-US" sz="1800" b="1" dirty="0">
                <a:effectLst/>
                <a:latin typeface="DGMetaSerifScience"/>
                <a:ea typeface="Calibri" panose="020F0502020204030204" pitchFamily="34" charset="0"/>
                <a:cs typeface="DGMetaSerifScience"/>
              </a:rPr>
              <a:t>Mitterrand’s Europe advisor, Elisabeth </a:t>
            </a:r>
            <a:r>
              <a:rPr lang="en-US" sz="1800" b="1" dirty="0" err="1">
                <a:effectLst/>
                <a:latin typeface="DGMetaSerifScience"/>
                <a:ea typeface="Calibri" panose="020F0502020204030204" pitchFamily="34" charset="0"/>
                <a:cs typeface="DGMetaSerifScience"/>
              </a:rPr>
              <a:t>Guigou</a:t>
            </a:r>
            <a:r>
              <a:rPr lang="en-US" sz="1800" dirty="0">
                <a:effectLst/>
                <a:latin typeface="DGMetaSerifScience"/>
                <a:ea typeface="Calibri" panose="020F0502020204030204" pitchFamily="34" charset="0"/>
                <a:cs typeface="DGMetaSerifScience"/>
              </a:rPr>
              <a:t>, WROTE in a memorandum to the president </a:t>
            </a:r>
          </a:p>
          <a:p>
            <a:pPr marL="0" indent="0" algn="ctr">
              <a:buNone/>
            </a:pPr>
            <a:r>
              <a:rPr lang="en-US" sz="1800" dirty="0">
                <a:effectLst/>
                <a:latin typeface="DGMetaSerifScience"/>
                <a:ea typeface="Calibri" panose="020F0502020204030204" pitchFamily="34" charset="0"/>
                <a:cs typeface="DGMetaSerifScience"/>
              </a:rPr>
              <a:t>on 6 February</a:t>
            </a:r>
          </a:p>
          <a:p>
            <a:pPr>
              <a:buFontTx/>
              <a:buChar char="-"/>
            </a:pPr>
            <a:r>
              <a:rPr lang="en-US" sz="1800" dirty="0">
                <a:effectLst/>
                <a:latin typeface="DGMetaSerifScience"/>
                <a:ea typeface="Calibri" panose="020F0502020204030204" pitchFamily="34" charset="0"/>
                <a:cs typeface="DGMetaSerifScience"/>
              </a:rPr>
              <a:t>it is in the interest of </a:t>
            </a:r>
            <a:r>
              <a:rPr lang="en-US" sz="1800" b="1" u="sng" dirty="0">
                <a:effectLst/>
                <a:latin typeface="DGMetaSerifScience"/>
                <a:ea typeface="Calibri" panose="020F0502020204030204" pitchFamily="34" charset="0"/>
                <a:cs typeface="DGMetaSerifScience"/>
              </a:rPr>
              <a:t>“the Community very quickly to invent an institutional structure to make the German situation ordinary” and “to ensure that Germany sets its course within the framework of the Community and not autonomously.”</a:t>
            </a:r>
            <a:r>
              <a:rPr lang="en-US" sz="1800" dirty="0">
                <a:effectLst/>
                <a:latin typeface="DGMetaSerifScience"/>
                <a:ea typeface="Calibri" panose="020F0502020204030204" pitchFamily="34" charset="0"/>
                <a:cs typeface="DGMetaSerifScience"/>
              </a:rPr>
              <a:t> </a:t>
            </a:r>
          </a:p>
          <a:p>
            <a:pPr>
              <a:buFontTx/>
              <a:buChar char="-"/>
            </a:pPr>
            <a:r>
              <a:rPr lang="en-US" sz="1800" dirty="0">
                <a:effectLst/>
                <a:latin typeface="DGMetaSerifScience"/>
                <a:ea typeface="Calibri" panose="020F0502020204030204" pitchFamily="34" charset="0"/>
                <a:cs typeface="DGMetaSerifScience"/>
              </a:rPr>
              <a:t>She proposed taking up Kohl’s initiative for the creation of a Political Union and creating a </a:t>
            </a:r>
            <a:r>
              <a:rPr lang="en-US" sz="1800" b="1" u="sng" dirty="0">
                <a:effectLst/>
                <a:latin typeface="DGMetaSerifScience"/>
                <a:ea typeface="Calibri" panose="020F0502020204030204" pitchFamily="34" charset="0"/>
                <a:cs typeface="DGMetaSerifScience"/>
              </a:rPr>
              <a:t>“European Union”</a:t>
            </a:r>
            <a:r>
              <a:rPr lang="en-US" sz="1800" u="sng" dirty="0">
                <a:effectLst/>
                <a:latin typeface="DGMetaSerifScience"/>
                <a:ea typeface="Calibri" panose="020F0502020204030204" pitchFamily="34" charset="0"/>
                <a:cs typeface="DGMetaSerifScience"/>
              </a:rPr>
              <a:t> </a:t>
            </a:r>
            <a:r>
              <a:rPr lang="en-US" sz="1800" dirty="0">
                <a:effectLst/>
                <a:latin typeface="DGMetaSerifScience"/>
                <a:ea typeface="Calibri" panose="020F0502020204030204" pitchFamily="34" charset="0"/>
                <a:cs typeface="DGMetaSerifScience"/>
              </a:rPr>
              <a:t>that would overarch existing European institutions</a:t>
            </a:r>
          </a:p>
          <a:p>
            <a:pPr>
              <a:buFontTx/>
              <a:buChar char="-"/>
            </a:pPr>
            <a:r>
              <a:rPr lang="en-US" sz="1800" dirty="0">
                <a:effectLst/>
                <a:latin typeface="DGMetaSerifScience"/>
                <a:ea typeface="Calibri" panose="020F0502020204030204" pitchFamily="34" charset="0"/>
                <a:cs typeface="DGMetaSerifScience"/>
              </a:rPr>
              <a:t>SHE ALSO wrote that it would be better “</a:t>
            </a:r>
            <a:r>
              <a:rPr lang="en-US" sz="1800" b="1" u="sng" dirty="0">
                <a:effectLst/>
                <a:latin typeface="DGMetaSerifScience"/>
                <a:ea typeface="Calibri" panose="020F0502020204030204" pitchFamily="34" charset="0"/>
                <a:cs typeface="DGMetaSerifScience"/>
              </a:rPr>
              <a:t>to negotiate a European Union with a Germany that is for the time being still divided into two states and that needs the Community rather than with a reunited German that no longer needs anyone.”</a:t>
            </a:r>
            <a:r>
              <a:rPr lang="en-US" sz="1800" dirty="0">
                <a:effectLst/>
                <a:latin typeface="DGMetaSerifScience"/>
                <a:ea typeface="Calibri" panose="020F0502020204030204" pitchFamily="34" charset="0"/>
                <a:cs typeface="DGMetaSerifScience"/>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837332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59F250-D8A8-4FD8-ACB6-C10EE108D519}"/>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18 APRIL 1990</a:t>
            </a:r>
          </a:p>
        </p:txBody>
      </p:sp>
      <p:sp>
        <p:nvSpPr>
          <p:cNvPr id="3" name="Segnaposto contenuto 2">
            <a:extLst>
              <a:ext uri="{FF2B5EF4-FFF2-40B4-BE49-F238E27FC236}">
                <a16:creationId xmlns:a16="http://schemas.microsoft.com/office/drawing/2014/main" id="{2BE36A00-EDE6-468D-ABA6-300E30001105}"/>
              </a:ext>
            </a:extLst>
          </p:cNvPr>
          <p:cNvSpPr>
            <a:spLocks noGrp="1"/>
          </p:cNvSpPr>
          <p:nvPr>
            <p:ph sz="quarter" idx="13"/>
          </p:nvPr>
        </p:nvSpPr>
        <p:spPr/>
        <p:txBody>
          <a:bodyPr>
            <a:normAutofit/>
          </a:bodyPr>
          <a:lstStyle/>
          <a:p>
            <a:pPr marL="0" indent="0" algn="ctr">
              <a:buNone/>
            </a:pPr>
            <a:r>
              <a:rPr lang="it-IT" sz="3600" b="1" u="sng" dirty="0"/>
              <a:t>JOINT LETTER BY KOHL-MITTERRAND</a:t>
            </a:r>
          </a:p>
          <a:p>
            <a:pPr marL="0" indent="0" algn="ctr">
              <a:buNone/>
            </a:pPr>
            <a:r>
              <a:rPr lang="it-IT" sz="3000" dirty="0" err="1"/>
              <a:t>It’s</a:t>
            </a:r>
            <a:r>
              <a:rPr lang="it-IT" sz="3000" dirty="0"/>
              <a:t> </a:t>
            </a:r>
            <a:r>
              <a:rPr lang="it-IT" sz="3000" dirty="0" err="1"/>
              <a:t>necessary</a:t>
            </a:r>
            <a:r>
              <a:rPr lang="it-IT" sz="3000" dirty="0"/>
              <a:t> to accelerate the </a:t>
            </a:r>
            <a:r>
              <a:rPr lang="it-IT" sz="3000" dirty="0" err="1"/>
              <a:t>political</a:t>
            </a:r>
            <a:r>
              <a:rPr lang="it-IT" sz="3000" dirty="0"/>
              <a:t> </a:t>
            </a:r>
            <a:r>
              <a:rPr lang="it-IT" sz="3000" dirty="0" err="1"/>
              <a:t>construction</a:t>
            </a:r>
            <a:r>
              <a:rPr lang="it-IT" sz="3000" dirty="0"/>
              <a:t> of the </a:t>
            </a:r>
            <a:r>
              <a:rPr lang="it-IT" sz="3000" dirty="0" err="1"/>
              <a:t>europe</a:t>
            </a:r>
            <a:r>
              <a:rPr lang="it-IT" sz="3000" dirty="0"/>
              <a:t> of the </a:t>
            </a:r>
            <a:r>
              <a:rPr lang="it-IT" sz="3000" dirty="0" err="1"/>
              <a:t>twelve</a:t>
            </a:r>
            <a:r>
              <a:rPr lang="it-IT" sz="3000" dirty="0"/>
              <a:t> with the </a:t>
            </a:r>
            <a:r>
              <a:rPr lang="it-IT" sz="3000" dirty="0" err="1"/>
              <a:t>objective</a:t>
            </a:r>
            <a:r>
              <a:rPr lang="it-IT" sz="3000" dirty="0"/>
              <a:t> of </a:t>
            </a:r>
            <a:r>
              <a:rPr lang="it-IT" sz="3000" dirty="0" err="1"/>
              <a:t>signing</a:t>
            </a:r>
            <a:r>
              <a:rPr lang="it-IT" sz="3000" dirty="0"/>
              <a:t> a </a:t>
            </a:r>
            <a:r>
              <a:rPr lang="it-IT" sz="3000" dirty="0" err="1"/>
              <a:t>treaty</a:t>
            </a:r>
            <a:r>
              <a:rPr lang="it-IT" sz="3000" dirty="0"/>
              <a:t> </a:t>
            </a:r>
            <a:r>
              <a:rPr lang="it-IT" sz="3000" dirty="0" err="1"/>
              <a:t>embodying</a:t>
            </a:r>
            <a:r>
              <a:rPr lang="it-IT" sz="3000" dirty="0"/>
              <a:t> </a:t>
            </a:r>
            <a:r>
              <a:rPr lang="it-IT" sz="3000" dirty="0" err="1"/>
              <a:t>both</a:t>
            </a:r>
            <a:r>
              <a:rPr lang="it-IT" sz="3000" dirty="0"/>
              <a:t> </a:t>
            </a:r>
            <a:r>
              <a:rPr lang="it-IT" sz="3000" dirty="0" err="1"/>
              <a:t>economic</a:t>
            </a:r>
            <a:r>
              <a:rPr lang="it-IT" sz="3000" dirty="0"/>
              <a:t>, </a:t>
            </a:r>
            <a:r>
              <a:rPr lang="it-IT" sz="3000" dirty="0" err="1"/>
              <a:t>monetary</a:t>
            </a:r>
            <a:r>
              <a:rPr lang="it-IT" sz="3000" dirty="0"/>
              <a:t> and </a:t>
            </a:r>
            <a:r>
              <a:rPr lang="it-IT" sz="3000" dirty="0" err="1"/>
              <a:t>political</a:t>
            </a:r>
            <a:r>
              <a:rPr lang="it-IT" sz="3000" dirty="0"/>
              <a:t> union </a:t>
            </a:r>
            <a:r>
              <a:rPr lang="it-IT" sz="3000" dirty="0" err="1"/>
              <a:t>within</a:t>
            </a:r>
            <a:r>
              <a:rPr lang="it-IT" sz="3000" dirty="0"/>
              <a:t> 1 </a:t>
            </a:r>
            <a:r>
              <a:rPr lang="it-IT" sz="3000" dirty="0" err="1"/>
              <a:t>january</a:t>
            </a:r>
            <a:r>
              <a:rPr lang="it-IT" sz="3000" dirty="0"/>
              <a:t> 1993</a:t>
            </a:r>
          </a:p>
        </p:txBody>
      </p:sp>
    </p:spTree>
    <p:extLst>
      <p:ext uri="{BB962C8B-B14F-4D97-AF65-F5344CB8AC3E}">
        <p14:creationId xmlns:p14="http://schemas.microsoft.com/office/powerpoint/2010/main" val="2006153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1D1CAC-A5B1-4CE1-92E6-8538549E8E9E}"/>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EUROPEAN COUNCIL – DUBLIN 28 APRIL 1990</a:t>
            </a:r>
          </a:p>
        </p:txBody>
      </p:sp>
      <p:sp>
        <p:nvSpPr>
          <p:cNvPr id="3" name="Segnaposto contenuto 2">
            <a:extLst>
              <a:ext uri="{FF2B5EF4-FFF2-40B4-BE49-F238E27FC236}">
                <a16:creationId xmlns:a16="http://schemas.microsoft.com/office/drawing/2014/main" id="{07712CFB-796E-4F87-969C-02D3FDBD114A}"/>
              </a:ext>
            </a:extLst>
          </p:cNvPr>
          <p:cNvSpPr>
            <a:spLocks noGrp="1"/>
          </p:cNvSpPr>
          <p:nvPr>
            <p:ph sz="quarter" idx="13"/>
          </p:nvPr>
        </p:nvSpPr>
        <p:spPr/>
        <p:txBody>
          <a:bodyPr>
            <a:normAutofit fontScale="85000" lnSpcReduction="10000"/>
          </a:bodyPr>
          <a:lstStyle/>
          <a:p>
            <a:pPr algn="ctr">
              <a:buNone/>
            </a:pPr>
            <a:r>
              <a:rPr lang="en-US" dirty="0"/>
              <a:t>We are pleased that German unification is taking place under a European roof. The Community will ensure that the integration of the territory of the German Democratic Republic into the Community is accomplished in a smooth and harmonious way. </a:t>
            </a:r>
          </a:p>
          <a:p>
            <a:pPr algn="ctr">
              <a:buNone/>
            </a:pPr>
            <a:endParaRPr lang="en-US" dirty="0"/>
          </a:p>
          <a:p>
            <a:pPr algn="ctr">
              <a:buNone/>
            </a:pPr>
            <a:r>
              <a:rPr lang="en-US" dirty="0"/>
              <a:t>The European Council is satisfied that this integration will contribute to faster economic growth in the Community, and agrees that it will take place in conditions of economic balance and monetary stability. </a:t>
            </a:r>
          </a:p>
          <a:p>
            <a:pPr algn="ctr">
              <a:buNone/>
            </a:pPr>
            <a:endParaRPr lang="en-US" dirty="0"/>
          </a:p>
          <a:p>
            <a:pPr algn="ctr">
              <a:buNone/>
            </a:pPr>
            <a:r>
              <a:rPr lang="en-US" dirty="0"/>
              <a:t>The integration will be carried out without revision of the </a:t>
            </a:r>
            <a:r>
              <a:rPr lang="it-IT" dirty="0" err="1"/>
              <a:t>Treaties</a:t>
            </a:r>
            <a:r>
              <a:rPr lang="it-IT" dirty="0"/>
              <a:t>.</a:t>
            </a:r>
          </a:p>
          <a:p>
            <a:pPr marL="0" indent="0">
              <a:buNone/>
            </a:pPr>
            <a:endParaRPr lang="it-IT" dirty="0"/>
          </a:p>
        </p:txBody>
      </p:sp>
    </p:spTree>
    <p:extLst>
      <p:ext uri="{BB962C8B-B14F-4D97-AF65-F5344CB8AC3E}">
        <p14:creationId xmlns:p14="http://schemas.microsoft.com/office/powerpoint/2010/main" val="2136755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FFF7873-0DD0-4FEA-8FE9-8DD8AEA43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a:extLst>
              <a:ext uri="{FF2B5EF4-FFF2-40B4-BE49-F238E27FC236}">
                <a16:creationId xmlns:a16="http://schemas.microsoft.com/office/drawing/2014/main" id="{82284447-B84C-4C3B-98EA-03E44DB755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 name="Segnaposto contenuto 4" descr="Immagine che contiene persona, interni, gruppo, pavimento&#10;&#10;Descrizione generata automaticamente">
            <a:extLst>
              <a:ext uri="{FF2B5EF4-FFF2-40B4-BE49-F238E27FC236}">
                <a16:creationId xmlns:a16="http://schemas.microsoft.com/office/drawing/2014/main" id="{4F9C8B2C-339C-45BF-BB81-F81F346878EA}"/>
              </a:ext>
            </a:extLst>
          </p:cNvPr>
          <p:cNvPicPr>
            <a:picLocks noChangeAspect="1"/>
          </p:cNvPicPr>
          <p:nvPr/>
        </p:nvPicPr>
        <p:blipFill rotWithShape="1">
          <a:blip r:embed="rId3"/>
          <a:srcRect l="20078" r="7786" b="2"/>
          <a:stretch/>
        </p:blipFill>
        <p:spPr>
          <a:xfrm>
            <a:off x="1" y="10"/>
            <a:ext cx="7552944" cy="6857990"/>
          </a:xfrm>
          <a:prstGeom prst="rect">
            <a:avLst/>
          </a:prstGeom>
        </p:spPr>
      </p:pic>
      <p:cxnSp>
        <p:nvCxnSpPr>
          <p:cNvPr id="16" name="Straight Connector 15">
            <a:extLst>
              <a:ext uri="{FF2B5EF4-FFF2-40B4-BE49-F238E27FC236}">
                <a16:creationId xmlns:a16="http://schemas.microsoft.com/office/drawing/2014/main" id="{4140E084-3765-4F4D-AD43-DDB4399699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08202" y="0"/>
            <a:ext cx="0" cy="685800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DD2CF979-0F0E-4E68-A483-DBF0A635F3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4C022926-01BA-4CB1-B17D-AC64B308EF1C}"/>
              </a:ext>
            </a:extLst>
          </p:cNvPr>
          <p:cNvSpPr>
            <a:spLocks noGrp="1"/>
          </p:cNvSpPr>
          <p:nvPr>
            <p:ph type="title"/>
          </p:nvPr>
        </p:nvSpPr>
        <p:spPr>
          <a:xfrm>
            <a:off x="8196408" y="640831"/>
            <a:ext cx="3352128" cy="1573863"/>
          </a:xfrm>
        </p:spPr>
        <p:txBody>
          <a:bodyPr>
            <a:normAutofit/>
          </a:bodyPr>
          <a:lstStyle/>
          <a:p>
            <a:pPr algn="l"/>
            <a:r>
              <a:rPr lang="it-IT" b="1">
                <a:effectLst>
                  <a:outerShdw blurRad="38100" dist="38100" dir="2700000" algn="tl">
                    <a:srgbClr val="000000">
                      <a:alpha val="43137"/>
                    </a:srgbClr>
                  </a:outerShdw>
                </a:effectLst>
              </a:rPr>
              <a:t>FINALLY, THE END OF </a:t>
            </a:r>
            <a:r>
              <a:rPr lang="it-IT" b="1" err="1">
                <a:effectLst>
                  <a:outerShdw blurRad="38100" dist="38100" dir="2700000" algn="tl">
                    <a:srgbClr val="000000">
                      <a:alpha val="43137"/>
                    </a:srgbClr>
                  </a:outerShdw>
                </a:effectLst>
              </a:rPr>
              <a:t>WWii</a:t>
            </a:r>
            <a:endParaRPr lang="it-IT" b="1">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7C2ED78B-6CB2-47A0-81BD-E2428705D12B}"/>
              </a:ext>
            </a:extLst>
          </p:cNvPr>
          <p:cNvSpPr>
            <a:spLocks noGrp="1"/>
          </p:cNvSpPr>
          <p:nvPr>
            <p:ph sz="quarter" idx="13"/>
          </p:nvPr>
        </p:nvSpPr>
        <p:spPr>
          <a:xfrm>
            <a:off x="8196408" y="2367092"/>
            <a:ext cx="3352128" cy="3881309"/>
          </a:xfrm>
        </p:spPr>
        <p:txBody>
          <a:bodyPr>
            <a:normAutofit/>
          </a:bodyPr>
          <a:lstStyle/>
          <a:p>
            <a:pPr marL="0" indent="0" algn="ctr">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So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2+4 talks</a:t>
            </a:r>
            <a:r>
              <a:rPr lang="en-US" sz="1800" dirty="0">
                <a:effectLst/>
                <a:latin typeface="Calibri" panose="020F0502020204030204" pitchFamily="34" charset="0"/>
                <a:ea typeface="Calibri" panose="020F0502020204030204" pitchFamily="34" charset="0"/>
                <a:cs typeface="Times New Roman" panose="02020603050405020304" pitchFamily="18" charset="0"/>
              </a:rPr>
              <a:t> (two Germanies and Soviet Union, UK, France and US) lead to the signature in Moscow,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on 12 September 1990</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the treaty on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Final Settlement with Respect to Germany”</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800" dirty="0"/>
          </a:p>
        </p:txBody>
      </p:sp>
    </p:spTree>
    <p:extLst>
      <p:ext uri="{BB962C8B-B14F-4D97-AF65-F5344CB8AC3E}">
        <p14:creationId xmlns:p14="http://schemas.microsoft.com/office/powerpoint/2010/main" val="1474499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5EE55A5-1C19-4594-8438-ED41BDB2050E}"/>
              </a:ext>
            </a:extLst>
          </p:cNvPr>
          <p:cNvSpPr>
            <a:spLocks noGrp="1"/>
          </p:cNvSpPr>
          <p:nvPr>
            <p:ph type="title"/>
          </p:nvPr>
        </p:nvSpPr>
        <p:spPr/>
        <p:txBody>
          <a:bodyPr>
            <a:normAutofit/>
          </a:bodyPr>
          <a:lstStyle/>
          <a:p>
            <a:r>
              <a:rPr lang="it-IT" sz="4400" b="1" dirty="0"/>
              <a:t>FINALLY, THE END OF WWII</a:t>
            </a:r>
          </a:p>
        </p:txBody>
      </p:sp>
      <p:sp>
        <p:nvSpPr>
          <p:cNvPr id="3" name="Segnaposto contenuto 2">
            <a:extLst>
              <a:ext uri="{FF2B5EF4-FFF2-40B4-BE49-F238E27FC236}">
                <a16:creationId xmlns:a16="http://schemas.microsoft.com/office/drawing/2014/main" id="{4D765038-5AB3-4232-9568-8BF012956546}"/>
              </a:ext>
            </a:extLst>
          </p:cNvPr>
          <p:cNvSpPr>
            <a:spLocks noGrp="1"/>
          </p:cNvSpPr>
          <p:nvPr>
            <p:ph sz="quarter" idx="13"/>
          </p:nvPr>
        </p:nvSpPr>
        <p:spPr/>
        <p:txBody>
          <a:bodyPr/>
          <a:lstStyle/>
          <a:p>
            <a:pPr marL="342900" lvl="0" indent="-342900" algn="just">
              <a:lnSpc>
                <a:spcPct val="115000"/>
              </a:lnSpc>
              <a:spcAft>
                <a:spcPts val="1000"/>
              </a:spcAft>
              <a:buFont typeface="Calibri" panose="020F0502020204030204" pitchFamily="34" charset="0"/>
              <a:buChar char="-"/>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Article 2</a:t>
            </a:r>
            <a:r>
              <a:rPr lang="en-US" sz="1800" dirty="0">
                <a:effectLst/>
                <a:latin typeface="Calibri" panose="020F0502020204030204" pitchFamily="34" charset="0"/>
                <a:ea typeface="Calibri" panose="020F0502020204030204" pitchFamily="34" charset="0"/>
                <a:cs typeface="Times New Roman" panose="02020603050405020304" pitchFamily="18" charset="0"/>
              </a:rPr>
              <a:t> “only peace will emanate from German soil; united Germany renounced nuclear, chemical and biological weapons forever</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Article 4</a:t>
            </a:r>
            <a:r>
              <a:rPr lang="en-US" sz="1800" dirty="0">
                <a:effectLst/>
                <a:latin typeface="Calibri" panose="020F0502020204030204" pitchFamily="34" charset="0"/>
                <a:ea typeface="Calibri" panose="020F0502020204030204" pitchFamily="34" charset="0"/>
                <a:cs typeface="Times New Roman" panose="02020603050405020304" pitchFamily="18" charset="0"/>
              </a:rPr>
              <a:t> specified that Soviet troops were to be removed from united Germany by the end of 1994. Non German troops and nuclear weapons would not be deployed on the soil of the former GDR but there was the right of the united Germany to belong to alliances.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So Germany COULD ADHERE TO NATO IF IT WANTED</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5329799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8EFF99-B140-4D19-A3CB-6D2E6916B1D9}"/>
              </a:ext>
            </a:extLst>
          </p:cNvPr>
          <p:cNvSpPr>
            <a:spLocks noGrp="1"/>
          </p:cNvSpPr>
          <p:nvPr>
            <p:ph type="title"/>
          </p:nvPr>
        </p:nvSpPr>
        <p:spPr/>
        <p:txBody>
          <a:bodyPr/>
          <a:lstStyle/>
          <a:p>
            <a:r>
              <a:rPr lang="it-IT" b="1" dirty="0"/>
              <a:t>STAVROPOL 14-16 JULY 1990</a:t>
            </a:r>
          </a:p>
        </p:txBody>
      </p:sp>
      <p:sp>
        <p:nvSpPr>
          <p:cNvPr id="3" name="Segnaposto contenuto 2">
            <a:extLst>
              <a:ext uri="{FF2B5EF4-FFF2-40B4-BE49-F238E27FC236}">
                <a16:creationId xmlns:a16="http://schemas.microsoft.com/office/drawing/2014/main" id="{07E05511-5FB3-4749-B4AD-E47D8EDE68A1}"/>
              </a:ext>
            </a:extLst>
          </p:cNvPr>
          <p:cNvSpPr>
            <a:spLocks noGrp="1"/>
          </p:cNvSpPr>
          <p:nvPr>
            <p:ph sz="quarter" idx="13"/>
          </p:nvPr>
        </p:nvSpPr>
        <p:spPr/>
        <p:txBody>
          <a:bodyPr/>
          <a:lstStyle/>
          <a:p>
            <a:pPr marL="0" indent="0" algn="ctr">
              <a:lnSpc>
                <a:spcPct val="107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After a stalemate in negotiation, at the beginning of September they fixed for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3 billion DM immediate</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 further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12 billion DM to pay for relocation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Soviet troops by 1994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World War was finally closed</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Cold War too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European Integration had a new look with a renewed German centrality</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882751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D2F27F-B07C-4F37-ADA6-7A235FA4AF7B}"/>
              </a:ext>
            </a:extLst>
          </p:cNvPr>
          <p:cNvSpPr>
            <a:spLocks noGrp="1"/>
          </p:cNvSpPr>
          <p:nvPr>
            <p:ph type="title"/>
          </p:nvPr>
        </p:nvSpPr>
        <p:spPr/>
        <p:txBody>
          <a:bodyPr>
            <a:normAutofit/>
          </a:bodyPr>
          <a:lstStyle/>
          <a:p>
            <a:r>
              <a:rPr lang="it-IT" sz="5400" b="1" dirty="0">
                <a:effectLst>
                  <a:outerShdw blurRad="38100" dist="38100" dir="2700000" algn="tl">
                    <a:srgbClr val="000000">
                      <a:alpha val="43137"/>
                    </a:srgbClr>
                  </a:outerShdw>
                </a:effectLst>
              </a:rPr>
              <a:t>6 JANUARY 1977</a:t>
            </a:r>
          </a:p>
        </p:txBody>
      </p:sp>
      <p:sp>
        <p:nvSpPr>
          <p:cNvPr id="3" name="Segnaposto contenuto 2">
            <a:extLst>
              <a:ext uri="{FF2B5EF4-FFF2-40B4-BE49-F238E27FC236}">
                <a16:creationId xmlns:a16="http://schemas.microsoft.com/office/drawing/2014/main" id="{5316ACE4-BF81-4BE7-87FB-B5275ADBA356}"/>
              </a:ext>
            </a:extLst>
          </p:cNvPr>
          <p:cNvSpPr>
            <a:spLocks noGrp="1"/>
          </p:cNvSpPr>
          <p:nvPr>
            <p:ph sz="quarter" idx="13"/>
          </p:nvPr>
        </p:nvSpPr>
        <p:spPr/>
        <p:txBody>
          <a:bodyPr>
            <a:normAutofit fontScale="92500" lnSpcReduction="10000"/>
          </a:bodyPr>
          <a:lstStyle/>
          <a:p>
            <a:pPr marL="0" indent="0" algn="ctr">
              <a:lnSpc>
                <a:spcPct val="107000"/>
              </a:lnSpc>
              <a:spcAft>
                <a:spcPts val="800"/>
              </a:spcAft>
              <a:buNone/>
            </a:pPr>
            <a:r>
              <a:rPr lang="en-US" sz="2400" b="1" u="sng" dirty="0">
                <a:effectLst/>
                <a:latin typeface="Calibri" panose="020F0502020204030204" pitchFamily="34" charset="0"/>
                <a:ea typeface="Calibri" panose="020F0502020204030204" pitchFamily="34" charset="0"/>
                <a:cs typeface="Times New Roman" panose="02020603050405020304" pitchFamily="18" charset="0"/>
              </a:rPr>
              <a:t>“BASIC HUMAN RIGHTS IN OUR COUNTRY EXIST BUT ONLY ON PAPER”. </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n-US" sz="2400"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They insisted by writing that they didn’t want to do any “oppositional political activity” or build “a platform on social reform or political change” but they would “conduct a constructive dialogue with the political and state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authorithies</a:t>
            </a:r>
            <a:r>
              <a:rPr lang="en-US" sz="2400" dirty="0">
                <a:effectLst/>
                <a:latin typeface="Calibri" panose="020F0502020204030204" pitchFamily="34" charset="0"/>
                <a:ea typeface="Calibri" panose="020F0502020204030204" pitchFamily="34" charset="0"/>
                <a:cs typeface="Times New Roman" panose="02020603050405020304" pitchFamily="18" charset="0"/>
              </a:rPr>
              <a:t>” over issues of human and civil rights” with the goal of enabling “all citizens of Czechoslovakia to work and live as free human beings”. </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59199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E43006C0-9CF0-4AD0-9C72-B3F9942A80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8A20B43-EA35-4D51-8E25-05F8B334E9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4" name="Rectangle 13">
            <a:extLst>
              <a:ext uri="{FF2B5EF4-FFF2-40B4-BE49-F238E27FC236}">
                <a16:creationId xmlns:a16="http://schemas.microsoft.com/office/drawing/2014/main" id="{0166DB98-302A-46FE-BE82-C13AF10BC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34059663-8A30-44C3-8C60-8F31A6FE55D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1DA5DBE7-7AAD-48D9-A121-8102870FD7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Segnaposto contenuto 4" descr="Immagine che contiene testo, persona, gruppo, vecchio&#10;&#10;Descrizione generata automaticamente">
            <a:extLst>
              <a:ext uri="{FF2B5EF4-FFF2-40B4-BE49-F238E27FC236}">
                <a16:creationId xmlns:a16="http://schemas.microsoft.com/office/drawing/2014/main" id="{17010159-3B03-43A7-A6EA-2D623A3819CE}"/>
              </a:ext>
            </a:extLst>
          </p:cNvPr>
          <p:cNvPicPr>
            <a:picLocks noGrp="1" noChangeAspect="1"/>
          </p:cNvPicPr>
          <p:nvPr>
            <p:ph sz="quarter" idx="13"/>
          </p:nvPr>
        </p:nvPicPr>
        <p:blipFill>
          <a:blip r:embed="rId4"/>
          <a:stretch>
            <a:fillRect/>
          </a:stretch>
        </p:blipFill>
        <p:spPr>
          <a:xfrm>
            <a:off x="960120" y="1169268"/>
            <a:ext cx="6002432" cy="4516830"/>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itolo 1">
            <a:extLst>
              <a:ext uri="{FF2B5EF4-FFF2-40B4-BE49-F238E27FC236}">
                <a16:creationId xmlns:a16="http://schemas.microsoft.com/office/drawing/2014/main" id="{E789C5E7-5D4B-4DFC-B51F-4E66526B07AF}"/>
              </a:ext>
            </a:extLst>
          </p:cNvPr>
          <p:cNvSpPr>
            <a:spLocks noGrp="1"/>
          </p:cNvSpPr>
          <p:nvPr>
            <p:ph type="title"/>
          </p:nvPr>
        </p:nvSpPr>
        <p:spPr>
          <a:xfrm>
            <a:off x="7570382" y="957486"/>
            <a:ext cx="3707844" cy="3131913"/>
          </a:xfrm>
        </p:spPr>
        <p:txBody>
          <a:bodyPr vert="horz" lIns="91440" tIns="45720" rIns="91440" bIns="45720" rtlCol="0" anchor="b">
            <a:normAutofit/>
          </a:bodyPr>
          <a:lstStyle/>
          <a:p>
            <a:r>
              <a:rPr lang="en-US" sz="4800" b="1" dirty="0">
                <a:effectLst>
                  <a:outerShdw blurRad="38100" dist="38100" dir="2700000" algn="tl">
                    <a:srgbClr val="000000">
                      <a:alpha val="43137"/>
                    </a:srgbClr>
                  </a:outerShdw>
                </a:effectLst>
              </a:rPr>
              <a:t>16 OCTOBER 1978</a:t>
            </a:r>
            <a:br>
              <a:rPr lang="en-US" sz="4800" dirty="0"/>
            </a:br>
            <a:endParaRPr lang="en-US" sz="4800" dirty="0"/>
          </a:p>
        </p:txBody>
      </p:sp>
    </p:spTree>
    <p:extLst>
      <p:ext uri="{BB962C8B-B14F-4D97-AF65-F5344CB8AC3E}">
        <p14:creationId xmlns:p14="http://schemas.microsoft.com/office/powerpoint/2010/main" val="329584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E43006C0-9CF0-4AD0-9C72-B3F9942A80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8A20B43-EA35-4D51-8E25-05F8B334E9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4" name="Rectangle 13">
            <a:extLst>
              <a:ext uri="{FF2B5EF4-FFF2-40B4-BE49-F238E27FC236}">
                <a16:creationId xmlns:a16="http://schemas.microsoft.com/office/drawing/2014/main" id="{0166DB98-302A-46FE-BE82-C13AF10BC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34059663-8A30-44C3-8C60-8F31A6FE55D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1DA5DBE7-7AAD-48D9-A121-8102870FD7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Segnaposto contenuto 4" descr="Immagine che contiene veicolo militare, trasporto&#10;&#10;Descrizione generata automaticamente">
            <a:extLst>
              <a:ext uri="{FF2B5EF4-FFF2-40B4-BE49-F238E27FC236}">
                <a16:creationId xmlns:a16="http://schemas.microsoft.com/office/drawing/2014/main" id="{E25754AE-8C04-42E0-B4ED-D0951DE451FA}"/>
              </a:ext>
            </a:extLst>
          </p:cNvPr>
          <p:cNvPicPr>
            <a:picLocks noGrp="1" noChangeAspect="1"/>
          </p:cNvPicPr>
          <p:nvPr>
            <p:ph sz="quarter" idx="13"/>
          </p:nvPr>
        </p:nvPicPr>
        <p:blipFill>
          <a:blip r:embed="rId4"/>
          <a:stretch>
            <a:fillRect/>
          </a:stretch>
        </p:blipFill>
        <p:spPr>
          <a:xfrm>
            <a:off x="960120" y="1461669"/>
            <a:ext cx="6002432" cy="3932027"/>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itolo 1">
            <a:extLst>
              <a:ext uri="{FF2B5EF4-FFF2-40B4-BE49-F238E27FC236}">
                <a16:creationId xmlns:a16="http://schemas.microsoft.com/office/drawing/2014/main" id="{F117165A-31C3-4476-A324-C57F23B16C81}"/>
              </a:ext>
            </a:extLst>
          </p:cNvPr>
          <p:cNvSpPr>
            <a:spLocks noGrp="1"/>
          </p:cNvSpPr>
          <p:nvPr>
            <p:ph type="title"/>
          </p:nvPr>
        </p:nvSpPr>
        <p:spPr>
          <a:xfrm>
            <a:off x="7570382" y="957486"/>
            <a:ext cx="3707844" cy="3131913"/>
          </a:xfrm>
        </p:spPr>
        <p:txBody>
          <a:bodyPr vert="horz" lIns="91440" tIns="45720" rIns="91440" bIns="45720" rtlCol="0" anchor="b">
            <a:normAutofit/>
          </a:bodyPr>
          <a:lstStyle/>
          <a:p>
            <a:r>
              <a:rPr lang="en-US" sz="4800" b="1" dirty="0">
                <a:effectLst>
                  <a:outerShdw blurRad="38100" dist="38100" dir="2700000" algn="tl">
                    <a:srgbClr val="000000">
                      <a:alpha val="43137"/>
                    </a:srgbClr>
                  </a:outerShdw>
                </a:effectLst>
              </a:rPr>
              <a:t>24 DECEMBER 1979</a:t>
            </a:r>
            <a:br>
              <a:rPr lang="en-US" sz="4800" b="1" dirty="0">
                <a:effectLst>
                  <a:outerShdw blurRad="38100" dist="38100" dir="2700000" algn="tl">
                    <a:srgbClr val="000000">
                      <a:alpha val="43137"/>
                    </a:srgbClr>
                  </a:outerShdw>
                </a:effectLst>
              </a:rPr>
            </a:br>
            <a:endParaRPr lang="en-US" sz="4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44198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E43006C0-9CF0-4AD0-9C72-B3F9942A80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8A20B43-EA35-4D51-8E25-05F8B334E9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4" name="Rectangle 13">
            <a:extLst>
              <a:ext uri="{FF2B5EF4-FFF2-40B4-BE49-F238E27FC236}">
                <a16:creationId xmlns:a16="http://schemas.microsoft.com/office/drawing/2014/main" id="{0166DB98-302A-46FE-BE82-C13AF10BC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34059663-8A30-44C3-8C60-8F31A6FE55D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1DA5DBE7-7AAD-48D9-A121-8102870FD7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Segnaposto contenuto 4" descr="Immagine che contiene testo, persona, esterni, folla&#10;&#10;Descrizione generata automaticamente">
            <a:extLst>
              <a:ext uri="{FF2B5EF4-FFF2-40B4-BE49-F238E27FC236}">
                <a16:creationId xmlns:a16="http://schemas.microsoft.com/office/drawing/2014/main" id="{4D4C17A0-B61F-4CA7-80B2-DF1D3BBE0338}"/>
              </a:ext>
            </a:extLst>
          </p:cNvPr>
          <p:cNvPicPr>
            <a:picLocks noGrp="1" noChangeAspect="1"/>
          </p:cNvPicPr>
          <p:nvPr>
            <p:ph sz="quarter" idx="13"/>
          </p:nvPr>
        </p:nvPicPr>
        <p:blipFill>
          <a:blip r:embed="rId4"/>
          <a:stretch>
            <a:fillRect/>
          </a:stretch>
        </p:blipFill>
        <p:spPr>
          <a:xfrm>
            <a:off x="960120" y="1626953"/>
            <a:ext cx="6002432" cy="3601459"/>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itolo 1">
            <a:extLst>
              <a:ext uri="{FF2B5EF4-FFF2-40B4-BE49-F238E27FC236}">
                <a16:creationId xmlns:a16="http://schemas.microsoft.com/office/drawing/2014/main" id="{A2038DBB-DA1E-48EE-9ADA-329085BBB48B}"/>
              </a:ext>
            </a:extLst>
          </p:cNvPr>
          <p:cNvSpPr>
            <a:spLocks noGrp="1"/>
          </p:cNvSpPr>
          <p:nvPr>
            <p:ph type="title"/>
          </p:nvPr>
        </p:nvSpPr>
        <p:spPr>
          <a:xfrm>
            <a:off x="7570382" y="957486"/>
            <a:ext cx="3707844" cy="3131913"/>
          </a:xfrm>
        </p:spPr>
        <p:txBody>
          <a:bodyPr vert="horz" lIns="91440" tIns="45720" rIns="91440" bIns="45720" rtlCol="0" anchor="b">
            <a:normAutofit/>
          </a:bodyPr>
          <a:lstStyle/>
          <a:p>
            <a:r>
              <a:rPr lang="en-US" sz="4400" b="1" dirty="0">
                <a:effectLst>
                  <a:outerShdw blurRad="38100" dist="38100" dir="2700000" algn="tl">
                    <a:srgbClr val="000000">
                      <a:alpha val="43137"/>
                    </a:srgbClr>
                  </a:outerShdw>
                </a:effectLst>
              </a:rPr>
              <a:t>SOLIDARNOSC – SOLIDARITY</a:t>
            </a:r>
            <a:br>
              <a:rPr lang="en-US" sz="4400" b="1" dirty="0">
                <a:effectLst>
                  <a:outerShdw blurRad="38100" dist="38100" dir="2700000" algn="tl">
                    <a:srgbClr val="000000">
                      <a:alpha val="43137"/>
                    </a:srgbClr>
                  </a:outerShdw>
                </a:effectLst>
              </a:rPr>
            </a:br>
            <a:br>
              <a:rPr lang="en-US" sz="4400" b="1" dirty="0">
                <a:effectLst>
                  <a:outerShdw blurRad="38100" dist="38100" dir="2700000" algn="tl">
                    <a:srgbClr val="000000">
                      <a:alpha val="43137"/>
                    </a:srgbClr>
                  </a:outerShdw>
                </a:effectLst>
              </a:rPr>
            </a:br>
            <a:r>
              <a:rPr lang="en-US" sz="2800" b="1" dirty="0">
                <a:effectLst>
                  <a:outerShdw blurRad="38100" dist="38100" dir="2700000" algn="tl">
                    <a:srgbClr val="000000">
                      <a:alpha val="43137"/>
                    </a:srgbClr>
                  </a:outerShdw>
                </a:effectLst>
              </a:rPr>
              <a:t>15 August 1980</a:t>
            </a:r>
            <a:br>
              <a:rPr lang="en-US" sz="2800" b="1" dirty="0">
                <a:effectLst>
                  <a:outerShdw blurRad="38100" dist="38100" dir="2700000" algn="tl">
                    <a:srgbClr val="000000">
                      <a:alpha val="43137"/>
                    </a:srgbClr>
                  </a:outerShdw>
                </a:effectLst>
              </a:rPr>
            </a:br>
            <a:endParaRPr 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65168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E43006C0-9CF0-4AD0-9C72-B3F9942A80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8A20B43-EA35-4D51-8E25-05F8B334E9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4" name="Rectangle 13">
            <a:extLst>
              <a:ext uri="{FF2B5EF4-FFF2-40B4-BE49-F238E27FC236}">
                <a16:creationId xmlns:a16="http://schemas.microsoft.com/office/drawing/2014/main" id="{0166DB98-302A-46FE-BE82-C13AF10BC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34059663-8A30-44C3-8C60-8F31A6FE55D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1DA5DBE7-7AAD-48D9-A121-8102870FD7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Segnaposto contenuto 4" descr="Immagine che contiene persona, uomo, tuta, vestito&#10;&#10;Descrizione generata automaticamente">
            <a:extLst>
              <a:ext uri="{FF2B5EF4-FFF2-40B4-BE49-F238E27FC236}">
                <a16:creationId xmlns:a16="http://schemas.microsoft.com/office/drawing/2014/main" id="{643A4EEF-D826-4E44-A6E2-9D346E1AB352}"/>
              </a:ext>
            </a:extLst>
          </p:cNvPr>
          <p:cNvPicPr>
            <a:picLocks noGrp="1" noChangeAspect="1"/>
          </p:cNvPicPr>
          <p:nvPr>
            <p:ph sz="quarter" idx="13"/>
          </p:nvPr>
        </p:nvPicPr>
        <p:blipFill>
          <a:blip r:embed="rId4"/>
          <a:stretch>
            <a:fillRect/>
          </a:stretch>
        </p:blipFill>
        <p:spPr>
          <a:xfrm>
            <a:off x="960120" y="1371850"/>
            <a:ext cx="6002432" cy="4111665"/>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itolo 1">
            <a:extLst>
              <a:ext uri="{FF2B5EF4-FFF2-40B4-BE49-F238E27FC236}">
                <a16:creationId xmlns:a16="http://schemas.microsoft.com/office/drawing/2014/main" id="{735320CB-9675-4AAB-9D9A-AB7FE5E8F233}"/>
              </a:ext>
            </a:extLst>
          </p:cNvPr>
          <p:cNvSpPr>
            <a:spLocks noGrp="1"/>
          </p:cNvSpPr>
          <p:nvPr>
            <p:ph type="title"/>
          </p:nvPr>
        </p:nvSpPr>
        <p:spPr>
          <a:xfrm>
            <a:off x="7570382" y="957486"/>
            <a:ext cx="3707844" cy="3131913"/>
          </a:xfrm>
        </p:spPr>
        <p:txBody>
          <a:bodyPr vert="horz" lIns="91440" tIns="45720" rIns="91440" bIns="45720" rtlCol="0" anchor="b">
            <a:normAutofit/>
          </a:bodyPr>
          <a:lstStyle/>
          <a:p>
            <a:r>
              <a:rPr lang="en-US" sz="4800" b="1" dirty="0">
                <a:effectLst>
                  <a:outerShdw blurRad="38100" dist="38100" dir="2700000" algn="tl">
                    <a:srgbClr val="000000">
                      <a:alpha val="43137"/>
                    </a:srgbClr>
                  </a:outerShdw>
                </a:effectLst>
              </a:rPr>
              <a:t>20 JANUARY 1981</a:t>
            </a:r>
            <a:br>
              <a:rPr lang="en-US" sz="4800" b="1" dirty="0">
                <a:effectLst>
                  <a:outerShdw blurRad="38100" dist="38100" dir="2700000" algn="tl">
                    <a:srgbClr val="000000">
                      <a:alpha val="43137"/>
                    </a:srgbClr>
                  </a:outerShdw>
                </a:effectLst>
              </a:rPr>
            </a:br>
            <a:endParaRPr lang="en-US" sz="4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93766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78000"/>
                <a:shade val="100000"/>
                <a:hueMod val="136000"/>
                <a:satMod val="160000"/>
                <a:lumMod val="105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80DF651B-0216-4CE1-9993-9C81C462982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B703B97-31D0-4D92-B70B-F64FFB49025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4" name="Rectangle 13">
            <a:extLst>
              <a:ext uri="{FF2B5EF4-FFF2-40B4-BE49-F238E27FC236}">
                <a16:creationId xmlns:a16="http://schemas.microsoft.com/office/drawing/2014/main" id="{FD89322B-D5EE-4F94-A9CB-0727D3EB4C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6C632D00-0F7A-4464-BEBD-3F8ED9DEEE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30627"/>
            <a:ext cx="12192003" cy="6858001"/>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Connector 17">
            <a:extLst>
              <a:ext uri="{FF2B5EF4-FFF2-40B4-BE49-F238E27FC236}">
                <a16:creationId xmlns:a16="http://schemas.microsoft.com/office/drawing/2014/main" id="{C6CBDAC7-966A-4EED-8916-387BC2F4F21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71412" y="0"/>
            <a:ext cx="0" cy="685800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9A94445F-58D5-4560-8344-57985EDB38B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8860" y="0"/>
            <a:ext cx="12192000" cy="6858000"/>
          </a:xfrm>
          <a:prstGeom prst="rect">
            <a:avLst/>
          </a:prstGeom>
        </p:spPr>
      </p:pic>
      <p:pic>
        <p:nvPicPr>
          <p:cNvPr id="5" name="Segnaposto contenuto 4" descr="Immagine che contiene persona, tuta, uomo, inpiedi&#10;&#10;Descrizione generata automaticamente">
            <a:extLst>
              <a:ext uri="{FF2B5EF4-FFF2-40B4-BE49-F238E27FC236}">
                <a16:creationId xmlns:a16="http://schemas.microsoft.com/office/drawing/2014/main" id="{1A0B7308-A997-4B57-832E-CA745E6B4340}"/>
              </a:ext>
            </a:extLst>
          </p:cNvPr>
          <p:cNvPicPr>
            <a:picLocks noGrp="1" noChangeAspect="1"/>
          </p:cNvPicPr>
          <p:nvPr>
            <p:ph sz="quarter" idx="13"/>
          </p:nvPr>
        </p:nvPicPr>
        <p:blipFill rotWithShape="1">
          <a:blip r:embed="rId4"/>
          <a:srcRect r="2" b="1504"/>
          <a:stretch/>
        </p:blipFill>
        <p:spPr>
          <a:xfrm>
            <a:off x="8860" y="10"/>
            <a:ext cx="6962552" cy="6857990"/>
          </a:xfrm>
          <a:prstGeom prst="rect">
            <a:avLst/>
          </a:prstGeom>
        </p:spPr>
      </p:pic>
      <p:sp>
        <p:nvSpPr>
          <p:cNvPr id="2" name="Titolo 1">
            <a:extLst>
              <a:ext uri="{FF2B5EF4-FFF2-40B4-BE49-F238E27FC236}">
                <a16:creationId xmlns:a16="http://schemas.microsoft.com/office/drawing/2014/main" id="{0CEB1222-B14D-4A94-BC67-63B8965141BB}"/>
              </a:ext>
            </a:extLst>
          </p:cNvPr>
          <p:cNvSpPr>
            <a:spLocks noGrp="1"/>
          </p:cNvSpPr>
          <p:nvPr>
            <p:ph type="title"/>
          </p:nvPr>
        </p:nvSpPr>
        <p:spPr>
          <a:xfrm>
            <a:off x="7570382" y="1358901"/>
            <a:ext cx="3707844" cy="2730498"/>
          </a:xfrm>
        </p:spPr>
        <p:txBody>
          <a:bodyPr vert="horz" lIns="91440" tIns="45720" rIns="91440" bIns="45720" rtlCol="0" anchor="b">
            <a:normAutofit/>
          </a:bodyPr>
          <a:lstStyle/>
          <a:p>
            <a:r>
              <a:rPr lang="en-US" sz="4800" b="1" dirty="0">
                <a:effectLst>
                  <a:outerShdw blurRad="38100" dist="38100" dir="2700000" algn="tl">
                    <a:srgbClr val="000000">
                      <a:alpha val="43137"/>
                    </a:srgbClr>
                  </a:outerShdw>
                </a:effectLst>
              </a:rPr>
              <a:t>Mikhail </a:t>
            </a:r>
            <a:r>
              <a:rPr lang="en-US" sz="4800" b="1" dirty="0" err="1">
                <a:effectLst>
                  <a:outerShdw blurRad="38100" dist="38100" dir="2700000" algn="tl">
                    <a:srgbClr val="000000">
                      <a:alpha val="43137"/>
                    </a:srgbClr>
                  </a:outerShdw>
                </a:effectLst>
              </a:rPr>
              <a:t>gorbaciov</a:t>
            </a:r>
            <a:br>
              <a:rPr lang="en-US" sz="4800" b="1" dirty="0">
                <a:effectLst>
                  <a:outerShdw blurRad="38100" dist="38100" dir="2700000" algn="tl">
                    <a:srgbClr val="000000">
                      <a:alpha val="43137"/>
                    </a:srgbClr>
                  </a:outerShdw>
                </a:effectLst>
              </a:rPr>
            </a:br>
            <a:r>
              <a:rPr lang="en-US" sz="4800"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march 1985</a:t>
            </a:r>
          </a:p>
        </p:txBody>
      </p:sp>
    </p:spTree>
    <p:extLst>
      <p:ext uri="{BB962C8B-B14F-4D97-AF65-F5344CB8AC3E}">
        <p14:creationId xmlns:p14="http://schemas.microsoft.com/office/powerpoint/2010/main" val="909477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44DD0F-F71F-49C8-AD08-AE54B7831794}"/>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New </a:t>
            </a:r>
            <a:r>
              <a:rPr lang="it-IT" sz="4000" b="1" dirty="0" err="1">
                <a:effectLst>
                  <a:outerShdw blurRad="38100" dist="38100" dir="2700000" algn="tl">
                    <a:srgbClr val="000000">
                      <a:alpha val="43137"/>
                    </a:srgbClr>
                  </a:outerShdw>
                </a:effectLst>
              </a:rPr>
              <a:t>foreign</a:t>
            </a:r>
            <a:r>
              <a:rPr lang="it-IT" sz="4000" b="1" dirty="0">
                <a:effectLst>
                  <a:outerShdw blurRad="38100" dist="38100" dir="2700000" algn="tl">
                    <a:srgbClr val="000000">
                      <a:alpha val="43137"/>
                    </a:srgbClr>
                  </a:outerShdw>
                </a:effectLst>
              </a:rPr>
              <a:t> and defense policy</a:t>
            </a:r>
          </a:p>
        </p:txBody>
      </p:sp>
      <p:sp>
        <p:nvSpPr>
          <p:cNvPr id="3" name="Segnaposto contenuto 2">
            <a:extLst>
              <a:ext uri="{FF2B5EF4-FFF2-40B4-BE49-F238E27FC236}">
                <a16:creationId xmlns:a16="http://schemas.microsoft.com/office/drawing/2014/main" id="{653B4F4A-8F4C-4AC2-924F-0D52744A591C}"/>
              </a:ext>
            </a:extLst>
          </p:cNvPr>
          <p:cNvSpPr>
            <a:spLocks noGrp="1"/>
          </p:cNvSpPr>
          <p:nvPr>
            <p:ph sz="quarter" idx="13"/>
          </p:nvPr>
        </p:nvSpPr>
        <p:spPr/>
        <p:txBody>
          <a:bodyPr/>
          <a:lstStyle/>
          <a:p>
            <a:pPr marL="342900" lvl="0" indent="-342900" algn="just">
              <a:lnSpc>
                <a:spcPct val="115000"/>
              </a:lnSpc>
              <a:spcAft>
                <a:spcPts val="1000"/>
              </a:spcAft>
              <a:buFont typeface="Calibri" panose="020F050202020403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Gorbachev’s speech to the Twenty-seventh Party Congress in March 1986, called for “new thinking” in foreign policy</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In his book: </a:t>
            </a:r>
            <a:r>
              <a:rPr lang="en-US" sz="2800" b="1" i="1" dirty="0">
                <a:effectLst/>
                <a:latin typeface="Calibri" panose="020F0502020204030204" pitchFamily="34" charset="0"/>
                <a:ea typeface="Calibri" panose="020F0502020204030204" pitchFamily="34" charset="0"/>
                <a:cs typeface="Times New Roman" panose="02020603050405020304" pitchFamily="18" charset="0"/>
              </a:rPr>
              <a:t>Perestroika,</a:t>
            </a:r>
            <a:r>
              <a:rPr lang="en-US" sz="2800" i="1" dirty="0">
                <a:effectLst/>
                <a:latin typeface="Calibri" panose="020F0502020204030204" pitchFamily="34" charset="0"/>
                <a:ea typeface="Calibri" panose="020F0502020204030204" pitchFamily="34" charset="0"/>
                <a:cs typeface="Times New Roman" panose="02020603050405020304" pitchFamily="18" charset="0"/>
              </a:rPr>
              <a:t> </a:t>
            </a:r>
            <a:r>
              <a:rPr lang="en-US" sz="2800" b="1" i="1" dirty="0">
                <a:effectLst/>
                <a:latin typeface="Calibri" panose="020F0502020204030204" pitchFamily="34" charset="0"/>
                <a:ea typeface="Calibri" panose="020F0502020204030204" pitchFamily="34" charset="0"/>
                <a:cs typeface="Times New Roman" panose="02020603050405020304" pitchFamily="18" charset="0"/>
              </a:rPr>
              <a:t>New Thinking for Our Country and the World</a:t>
            </a:r>
            <a:r>
              <a:rPr lang="en-US" sz="2800" b="1" dirty="0">
                <a:effectLst/>
                <a:latin typeface="Calibri" panose="020F0502020204030204" pitchFamily="34" charset="0"/>
                <a:ea typeface="Calibri" panose="020F0502020204030204" pitchFamily="34" charset="0"/>
                <a:cs typeface="Times New Roman" panose="02020603050405020304" pitchFamily="18" charset="0"/>
              </a:rPr>
              <a:t>, </a:t>
            </a:r>
            <a:r>
              <a:rPr lang="en-US" sz="2800" dirty="0">
                <a:effectLst/>
                <a:latin typeface="Calibri" panose="020F0502020204030204" pitchFamily="34" charset="0"/>
                <a:ea typeface="Calibri" panose="020F0502020204030204" pitchFamily="34" charset="0"/>
                <a:cs typeface="Times New Roman" panose="02020603050405020304" pitchFamily="18" charset="0"/>
              </a:rPr>
              <a:t>he dedicated a long chapter to the need for the superpowers to abandon the nuclear option and to recognize that “security is indivisible”</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510152063"/>
      </p:ext>
    </p:extLst>
  </p:cSld>
  <p:clrMapOvr>
    <a:masterClrMapping/>
  </p:clrMapOvr>
</p:sld>
</file>

<file path=ppt/theme/theme1.xml><?xml version="1.0" encoding="utf-8"?>
<a:theme xmlns:a="http://schemas.openxmlformats.org/drawingml/2006/main" name="Goccia">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otalTime>370</TotalTime>
  <Words>1467</Words>
  <Application>Microsoft Office PowerPoint</Application>
  <PresentationFormat>Widescreen</PresentationFormat>
  <Paragraphs>101</Paragraphs>
  <Slides>29</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29</vt:i4>
      </vt:variant>
    </vt:vector>
  </HeadingPairs>
  <TitlesOfParts>
    <vt:vector size="34" baseType="lpstr">
      <vt:lpstr>Arial</vt:lpstr>
      <vt:lpstr>Calibri</vt:lpstr>
      <vt:lpstr>DGMetaSerifScience</vt:lpstr>
      <vt:lpstr>Tw Cen MT</vt:lpstr>
      <vt:lpstr>Goccia</vt:lpstr>
      <vt:lpstr>LESSON 15</vt:lpstr>
      <vt:lpstr>CHARTER 1977 - MANIFESTO</vt:lpstr>
      <vt:lpstr>6 JANUARY 1977</vt:lpstr>
      <vt:lpstr>16 OCTOBER 1978 </vt:lpstr>
      <vt:lpstr>24 DECEMBER 1979 </vt:lpstr>
      <vt:lpstr>SOLIDARNOSC – SOLIDARITY  15 August 1980 </vt:lpstr>
      <vt:lpstr>20 JANUARY 1981 </vt:lpstr>
      <vt:lpstr>Mikhail gorbaciov  march 1985</vt:lpstr>
      <vt:lpstr>New foreign and defense policy</vt:lpstr>
      <vt:lpstr>INF TREATY – DECEMBER 1987</vt:lpstr>
      <vt:lpstr>ASSEMBLY OF THE COUNCIL OF EUROPE –  6 JULY 1989</vt:lpstr>
      <vt:lpstr>JOHN PAUL II  POLAND - JUNE 1987</vt:lpstr>
      <vt:lpstr>4 – 8 JUNE 1989</vt:lpstr>
      <vt:lpstr>SEPTEMBER 1989</vt:lpstr>
      <vt:lpstr>EAST GERMANY – BIRTH OF A CIVIL SOCIETY</vt:lpstr>
      <vt:lpstr>EUROPEAN INTEGRATION AND THE END OF COLD WAR EUROPE</vt:lpstr>
      <vt:lpstr>MITTERRAND – FEBRUARY 1989</vt:lpstr>
      <vt:lpstr>OBSTACLES TO A RAPID GERMAN UNIFICATION</vt:lpstr>
      <vt:lpstr>MITTERRAND’S FEAR</vt:lpstr>
      <vt:lpstr>MITTERRAND’S MENACES</vt:lpstr>
      <vt:lpstr>STRASBOURG COUNCIL MEETING – 8 DECEMBER 1989</vt:lpstr>
      <vt:lpstr>INTERNATIONAL FRAMEWORK</vt:lpstr>
      <vt:lpstr> Jacques Delors   had been the first to articulate the need for an acceleration of the European integration process to accompany an acceleration of German unification </vt:lpstr>
      <vt:lpstr>FEBRUARY 1990</vt:lpstr>
      <vt:lpstr>18 APRIL 1990</vt:lpstr>
      <vt:lpstr>EUROPEAN COUNCIL – DUBLIN 28 APRIL 1990</vt:lpstr>
      <vt:lpstr>FINALLY, THE END OF WWii</vt:lpstr>
      <vt:lpstr>FINALLY, THE END OF WWII</vt:lpstr>
      <vt:lpstr>STAVROPOL 14-16 JULY 1990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15</dc:title>
  <dc:creator>Michele Marchi</dc:creator>
  <cp:lastModifiedBy>Michele Marchi</cp:lastModifiedBy>
  <cp:revision>27</cp:revision>
  <dcterms:created xsi:type="dcterms:W3CDTF">2020-12-15T08:43:06Z</dcterms:created>
  <dcterms:modified xsi:type="dcterms:W3CDTF">2022-12-15T08:42:05Z</dcterms:modified>
</cp:coreProperties>
</file>