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74" r:id="rId8"/>
    <p:sldId id="276" r:id="rId9"/>
    <p:sldId id="263" r:id="rId10"/>
    <p:sldId id="264" r:id="rId11"/>
    <p:sldId id="265" r:id="rId12"/>
    <p:sldId id="266" r:id="rId13"/>
    <p:sldId id="267" r:id="rId14"/>
    <p:sldId id="270" r:id="rId15"/>
    <p:sldId id="271" r:id="rId16"/>
    <p:sldId id="272"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12/12/2024</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447191" y="2824269"/>
            <a:ext cx="4645152" cy="264445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412362" y="2821491"/>
            <a:ext cx="4645152" cy="263737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12/12/2024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12/12/2024</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12/12/2024</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8158EE-7776-4D60-BFB5-A35056F6B39A}"/>
              </a:ext>
            </a:extLst>
          </p:cNvPr>
          <p:cNvSpPr>
            <a:spLocks noGrp="1"/>
          </p:cNvSpPr>
          <p:nvPr>
            <p:ph type="ctrTitle"/>
          </p:nvPr>
        </p:nvSpPr>
        <p:spPr/>
        <p:txBody>
          <a:bodyPr/>
          <a:lstStyle/>
          <a:p>
            <a:pPr algn="ctr"/>
            <a:r>
              <a:rPr lang="it-IT" b="1" dirty="0">
                <a:effectLst>
                  <a:outerShdw blurRad="38100" dist="38100" dir="2700000" algn="tl">
                    <a:srgbClr val="000000">
                      <a:alpha val="43137"/>
                    </a:srgbClr>
                  </a:outerShdw>
                </a:effectLst>
              </a:rPr>
              <a:t>LESSON 10 </a:t>
            </a:r>
          </a:p>
        </p:txBody>
      </p:sp>
      <p:sp>
        <p:nvSpPr>
          <p:cNvPr id="3" name="Sottotitolo 2">
            <a:extLst>
              <a:ext uri="{FF2B5EF4-FFF2-40B4-BE49-F238E27FC236}">
                <a16:creationId xmlns:a16="http://schemas.microsoft.com/office/drawing/2014/main" id="{93061AEB-295E-4C73-AE17-427AC1B171CF}"/>
              </a:ext>
            </a:extLst>
          </p:cNvPr>
          <p:cNvSpPr>
            <a:spLocks noGrp="1"/>
          </p:cNvSpPr>
          <p:nvPr>
            <p:ph type="subTitle" idx="1"/>
          </p:nvPr>
        </p:nvSpPr>
        <p:spPr/>
        <p:txBody>
          <a:bodyPr/>
          <a:lstStyle/>
          <a:p>
            <a:pPr algn="ctr"/>
            <a:r>
              <a:rPr lang="it-IT" b="1" i="1" dirty="0" err="1">
                <a:effectLst>
                  <a:outerShdw blurRad="38100" dist="38100" dir="2700000" algn="tl">
                    <a:srgbClr val="000000">
                      <a:alpha val="43137"/>
                    </a:srgbClr>
                  </a:outerShdw>
                </a:effectLst>
              </a:rPr>
              <a:t>Political</a:t>
            </a:r>
            <a:r>
              <a:rPr lang="it-IT" b="1" i="1" dirty="0">
                <a:effectLst>
                  <a:outerShdw blurRad="38100" dist="38100" dir="2700000" algn="tl">
                    <a:srgbClr val="000000">
                      <a:alpha val="43137"/>
                    </a:srgbClr>
                  </a:outerShdw>
                </a:effectLst>
              </a:rPr>
              <a:t> history of </a:t>
            </a:r>
            <a:r>
              <a:rPr lang="it-IT" b="1" i="1" dirty="0" err="1">
                <a:effectLst>
                  <a:outerShdw blurRad="38100" dist="38100" dir="2700000" algn="tl">
                    <a:srgbClr val="000000">
                      <a:alpha val="43137"/>
                    </a:srgbClr>
                  </a:outerShdw>
                </a:effectLst>
              </a:rPr>
              <a:t>european</a:t>
            </a:r>
            <a:r>
              <a:rPr lang="it-IT" b="1" i="1" dirty="0">
                <a:effectLst>
                  <a:outerShdw blurRad="38100" dist="38100" dir="2700000" algn="tl">
                    <a:srgbClr val="000000">
                      <a:alpha val="43137"/>
                    </a:srgbClr>
                  </a:outerShdw>
                </a:effectLst>
              </a:rPr>
              <a:t> </a:t>
            </a:r>
            <a:r>
              <a:rPr lang="it-IT" b="1" i="1" dirty="0" err="1">
                <a:effectLst>
                  <a:outerShdw blurRad="38100" dist="38100" dir="2700000" algn="tl">
                    <a:srgbClr val="000000">
                      <a:alpha val="43137"/>
                    </a:srgbClr>
                  </a:outerShdw>
                </a:effectLst>
              </a:rPr>
              <a:t>integration</a:t>
            </a:r>
            <a:endParaRPr lang="it-IT"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81445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3895A3-D18D-4D89-B24B-B078714C4F72}"/>
              </a:ext>
            </a:extLst>
          </p:cNvPr>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NO ALTERNATIVE FOR UK</a:t>
            </a:r>
          </a:p>
        </p:txBody>
      </p:sp>
      <p:sp>
        <p:nvSpPr>
          <p:cNvPr id="3" name="Segnaposto contenuto 2">
            <a:extLst>
              <a:ext uri="{FF2B5EF4-FFF2-40B4-BE49-F238E27FC236}">
                <a16:creationId xmlns:a16="http://schemas.microsoft.com/office/drawing/2014/main" id="{E344889C-5A0C-4554-8F94-7D089B834A90}"/>
              </a:ext>
            </a:extLst>
          </p:cNvPr>
          <p:cNvSpPr>
            <a:spLocks noGrp="1"/>
          </p:cNvSpPr>
          <p:nvPr>
            <p:ph idx="1"/>
          </p:nvPr>
        </p:nvSpPr>
        <p:spPr/>
        <p:txBody>
          <a:bodyPr>
            <a:normAutofit fontScale="25000" lnSpcReduction="20000"/>
          </a:bodyPr>
          <a:lstStyle/>
          <a:p>
            <a:r>
              <a:rPr lang="en-US" sz="9600" dirty="0">
                <a:latin typeface="Arial" panose="020B0604020202020204" pitchFamily="34" charset="0"/>
                <a:ea typeface="DGMetaSerifScience"/>
              </a:rPr>
              <a:t>No </a:t>
            </a:r>
            <a:r>
              <a:rPr lang="en-US" sz="9600" dirty="0">
                <a:effectLst/>
                <a:latin typeface="Arial" panose="020B0604020202020204" pitchFamily="34" charset="0"/>
                <a:ea typeface="DGMetaSerifScience"/>
              </a:rPr>
              <a:t>alternative to British membership</a:t>
            </a:r>
            <a:endParaRPr lang="en-US" sz="9600" dirty="0">
              <a:latin typeface="Arial" panose="020B0604020202020204" pitchFamily="34" charset="0"/>
            </a:endParaRPr>
          </a:p>
          <a:p>
            <a:r>
              <a:rPr lang="en-US" sz="9600" dirty="0">
                <a:latin typeface="Arial" panose="020B0604020202020204" pitchFamily="34" charset="0"/>
                <a:ea typeface="DGMetaSerifScience"/>
              </a:rPr>
              <a:t>N</a:t>
            </a:r>
            <a:r>
              <a:rPr lang="en-US" sz="9600" dirty="0">
                <a:effectLst/>
                <a:latin typeface="Arial" panose="020B0604020202020204" pitchFamily="34" charset="0"/>
                <a:ea typeface="DGMetaSerifScience"/>
              </a:rPr>
              <a:t>ew industrial growth would only be possible via free access to the Common Market </a:t>
            </a:r>
            <a:endParaRPr lang="en-US" sz="9600" dirty="0">
              <a:latin typeface="Arial" panose="020B0604020202020204" pitchFamily="34" charset="0"/>
            </a:endParaRPr>
          </a:p>
          <a:p>
            <a:r>
              <a:rPr lang="en-US" sz="9600" dirty="0">
                <a:effectLst/>
                <a:latin typeface="Arial" panose="020B0604020202020204" pitchFamily="34" charset="0"/>
                <a:ea typeface="DGMetaSerifScience"/>
              </a:rPr>
              <a:t>“New technological Community” to counter the American challenge and lay the foundations for a strong position for Europe in the world</a:t>
            </a:r>
          </a:p>
          <a:p>
            <a:r>
              <a:rPr lang="en-US" sz="9600" dirty="0">
                <a:latin typeface="Arial" panose="020B0604020202020204" pitchFamily="34" charset="0"/>
                <a:ea typeface="DGMetaSerifScience"/>
              </a:rPr>
              <a:t>Political leadership for UK in Europe</a:t>
            </a:r>
            <a:endParaRPr lang="en-US" sz="96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endParaRPr lang="en-US" sz="1800" dirty="0">
              <a:latin typeface="Arial" panose="020B0604020202020204" pitchFamily="34" charset="0"/>
              <a:ea typeface="DGMetaSerifScience"/>
            </a:endParaRPr>
          </a:p>
          <a:p>
            <a:pPr marL="0" indent="0">
              <a:buNone/>
            </a:pPr>
            <a:endParaRPr lang="en-US" sz="1800" dirty="0">
              <a:effectLst/>
              <a:latin typeface="Arial" panose="020B0604020202020204" pitchFamily="34" charset="0"/>
              <a:ea typeface="DGMetaSerifScience"/>
            </a:endParaRPr>
          </a:p>
          <a:p>
            <a:pPr marL="0" indent="0">
              <a:buNone/>
            </a:pPr>
            <a:r>
              <a:rPr lang="en-US" sz="1800" b="1" dirty="0">
                <a:latin typeface="Arial" panose="020B0604020202020204" pitchFamily="34" charset="0"/>
                <a:ea typeface="DGMetaSerifScience"/>
              </a:rPr>
              <a:t>L</a:t>
            </a:r>
            <a:r>
              <a:rPr lang="en-US" sz="1800" b="1" dirty="0">
                <a:effectLst/>
                <a:latin typeface="Arial" panose="020B0604020202020204" pitchFamily="34" charset="0"/>
                <a:ea typeface="DGMetaSerifScience"/>
              </a:rPr>
              <a:t>eadership role for Britain in Europe </a:t>
            </a:r>
            <a:endParaRPr lang="it-IT" dirty="0"/>
          </a:p>
        </p:txBody>
      </p:sp>
    </p:spTree>
    <p:extLst>
      <p:ext uri="{BB962C8B-B14F-4D97-AF65-F5344CB8AC3E}">
        <p14:creationId xmlns:p14="http://schemas.microsoft.com/office/powerpoint/2010/main" val="3919965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B8D359-183E-47E4-84FF-EC96DA3A5934}"/>
              </a:ext>
            </a:extLst>
          </p:cNvPr>
          <p:cNvSpPr>
            <a:spLocks noGrp="1"/>
          </p:cNvSpPr>
          <p:nvPr>
            <p:ph type="title"/>
          </p:nvPr>
        </p:nvSpPr>
        <p:spPr/>
        <p:txBody>
          <a:bodyPr/>
          <a:lstStyle/>
          <a:p>
            <a:pPr algn="ctr"/>
            <a:r>
              <a:rPr lang="it-IT" b="1" dirty="0"/>
              <a:t>OFFICIAL APPLICATION AND DE GAULLE’S REACTIONS</a:t>
            </a:r>
          </a:p>
        </p:txBody>
      </p:sp>
      <p:sp>
        <p:nvSpPr>
          <p:cNvPr id="3" name="Segnaposto contenuto 2">
            <a:extLst>
              <a:ext uri="{FF2B5EF4-FFF2-40B4-BE49-F238E27FC236}">
                <a16:creationId xmlns:a16="http://schemas.microsoft.com/office/drawing/2014/main" id="{FBDC5A00-DA46-44E5-9B3A-C1B6A856A896}"/>
              </a:ext>
            </a:extLst>
          </p:cNvPr>
          <p:cNvSpPr>
            <a:spLocks noGrp="1"/>
          </p:cNvSpPr>
          <p:nvPr>
            <p:ph idx="1"/>
          </p:nvPr>
        </p:nvSpPr>
        <p:spPr/>
        <p:txBody>
          <a:bodyPr/>
          <a:lstStyle/>
          <a:p>
            <a:r>
              <a:rPr lang="en-US" sz="1800" dirty="0">
                <a:effectLst/>
                <a:latin typeface="Arial" panose="020B0604020202020204" pitchFamily="34" charset="0"/>
                <a:ea typeface="DGMetaSerifScience"/>
                <a:cs typeface="Times New Roman" panose="02020603050405020304" pitchFamily="18" charset="0"/>
              </a:rPr>
              <a:t>on 10 May, Great Britain application was filed in Brussels the next day. </a:t>
            </a:r>
            <a:endParaRPr lang="it-IT" sz="1800" dirty="0">
              <a:effectLst/>
              <a:latin typeface="Arial" panose="020B0604020202020204" pitchFamily="34" charset="0"/>
              <a:ea typeface="DGMetaSerifScience"/>
              <a:cs typeface="Times New Roman" panose="02020603050405020304" pitchFamily="18" charset="0"/>
            </a:endParaRPr>
          </a:p>
          <a:p>
            <a:r>
              <a:rPr lang="it-IT" sz="1800" dirty="0">
                <a:latin typeface="Arial" panose="020B0604020202020204" pitchFamily="34" charset="0"/>
                <a:ea typeface="Calibri" panose="020F0502020204030204" pitchFamily="34" charset="0"/>
                <a:cs typeface="Times New Roman" panose="02020603050405020304" pitchFamily="18" charset="0"/>
              </a:rPr>
              <a:t>On 16 </a:t>
            </a:r>
            <a:r>
              <a:rPr lang="it-IT" sz="1800" dirty="0" err="1">
                <a:latin typeface="Arial" panose="020B0604020202020204" pitchFamily="34" charset="0"/>
                <a:ea typeface="Calibri" panose="020F0502020204030204" pitchFamily="34" charset="0"/>
                <a:cs typeface="Times New Roman" panose="02020603050405020304" pitchFamily="18" charset="0"/>
              </a:rPr>
              <a:t>May</a:t>
            </a:r>
            <a:r>
              <a:rPr lang="it-IT" sz="1800" dirty="0">
                <a:latin typeface="Arial" panose="020B0604020202020204" pitchFamily="34" charset="0"/>
                <a:ea typeface="Calibri" panose="020F0502020204030204" pitchFamily="34" charset="0"/>
                <a:cs typeface="Times New Roman" panose="02020603050405020304" pitchFamily="18" charset="0"/>
              </a:rPr>
              <a:t> de Gaulle presse conference</a:t>
            </a:r>
          </a:p>
          <a:p>
            <a:endParaRPr lang="it-IT" sz="18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ctr">
              <a:buNone/>
            </a:pPr>
            <a:r>
              <a:rPr lang="en-US" b="1" dirty="0">
                <a:latin typeface="Arial" panose="020B0604020202020204" pitchFamily="34" charset="0"/>
                <a:ea typeface="DGMetaSerifScience"/>
              </a:rPr>
              <a:t>De Gaulle</a:t>
            </a:r>
            <a:r>
              <a:rPr lang="en-US" b="1" dirty="0">
                <a:effectLst/>
                <a:latin typeface="Arial" panose="020B0604020202020204" pitchFamily="34" charset="0"/>
                <a:ea typeface="DGMetaSerifScience"/>
              </a:rPr>
              <a:t> warned that such a development would divert the Community, steering it into becoming an Atlantic-oriented free-trade zone. He offered the British the alternative of either being content with association </a:t>
            </a:r>
            <a:endParaRPr lang="it-IT"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66541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B8925C-F85F-42B6-87BE-6E2F3210598B}"/>
              </a:ext>
            </a:extLst>
          </p:cNvPr>
          <p:cNvSpPr>
            <a:spLocks noGrp="1"/>
          </p:cNvSpPr>
          <p:nvPr>
            <p:ph type="title"/>
          </p:nvPr>
        </p:nvSpPr>
        <p:spPr/>
        <p:txBody>
          <a:bodyPr>
            <a:normAutofit fontScale="90000"/>
          </a:bodyPr>
          <a:lstStyle/>
          <a:p>
            <a:pPr algn="ctr"/>
            <a:r>
              <a:rPr lang="it-IT" sz="3600" b="1" dirty="0"/>
              <a:t>GENERAL’S RESISTANCE – 16 </a:t>
            </a:r>
            <a:r>
              <a:rPr lang="it-IT" sz="3600" b="1" dirty="0" err="1"/>
              <a:t>october</a:t>
            </a:r>
            <a:r>
              <a:rPr lang="it-IT" sz="3600" b="1" dirty="0"/>
              <a:t> 1967</a:t>
            </a:r>
          </a:p>
        </p:txBody>
      </p:sp>
      <p:sp>
        <p:nvSpPr>
          <p:cNvPr id="3" name="Segnaposto contenuto 2">
            <a:extLst>
              <a:ext uri="{FF2B5EF4-FFF2-40B4-BE49-F238E27FC236}">
                <a16:creationId xmlns:a16="http://schemas.microsoft.com/office/drawing/2014/main" id="{E93A20FA-DAB2-4C13-914D-FE7351CCD2E9}"/>
              </a:ext>
            </a:extLst>
          </p:cNvPr>
          <p:cNvSpPr>
            <a:spLocks noGrp="1"/>
          </p:cNvSpPr>
          <p:nvPr>
            <p:ph idx="1"/>
          </p:nvPr>
        </p:nvSpPr>
        <p:spPr/>
        <p:txBody>
          <a:bodyPr>
            <a:normAutofit/>
          </a:bodyPr>
          <a:lstStyle/>
          <a:p>
            <a:pPr marL="0" indent="0" algn="ctr">
              <a:buNone/>
            </a:pPr>
            <a:r>
              <a:rPr lang="en-US" sz="2400" b="1" dirty="0">
                <a:effectLst/>
                <a:latin typeface="Arial" panose="020B0604020202020204" pitchFamily="34" charset="0"/>
                <a:ea typeface="DGMetaSerifScience"/>
              </a:rPr>
              <a:t>“The Community </a:t>
            </a:r>
            <a:r>
              <a:rPr lang="en-US" sz="2400" b="1" i="1" dirty="0">
                <a:effectLst/>
                <a:latin typeface="Arial" panose="020B0604020202020204" pitchFamily="34" charset="0"/>
                <a:ea typeface="DGMetaSerifScience"/>
              </a:rPr>
              <a:t>has some things to do: Merger of the Communities, review of the financial order, and God knows what other problems we’ll have. </a:t>
            </a:r>
          </a:p>
          <a:p>
            <a:pPr marL="0" indent="0" algn="ctr">
              <a:buNone/>
            </a:pPr>
            <a:r>
              <a:rPr lang="en-US" sz="2400" b="1" i="1" dirty="0">
                <a:effectLst/>
                <a:latin typeface="Arial" panose="020B0604020202020204" pitchFamily="34" charset="0"/>
                <a:ea typeface="DGMetaSerifScience"/>
              </a:rPr>
              <a:t>As long as those issues haven’t been resolved, the Community can’t negotiate. It’ll take time for England to be capable of joining and until the Community is in a position for it. </a:t>
            </a:r>
          </a:p>
          <a:p>
            <a:pPr marL="0" indent="0" algn="ctr">
              <a:buNone/>
            </a:pPr>
            <a:r>
              <a:rPr lang="en-US" sz="2400" b="1" i="1" dirty="0">
                <a:effectLst/>
                <a:latin typeface="Arial" panose="020B0604020202020204" pitchFamily="34" charset="0"/>
                <a:ea typeface="DGMetaSerifScience"/>
              </a:rPr>
              <a:t>One can say that we’ll take another look at all that in 1970</a:t>
            </a:r>
            <a:r>
              <a:rPr lang="en-US" sz="2400" b="1" dirty="0">
                <a:effectLst/>
                <a:latin typeface="Arial" panose="020B0604020202020204" pitchFamily="34" charset="0"/>
                <a:ea typeface="DGMetaSerifScience"/>
              </a:rPr>
              <a:t>.” </a:t>
            </a:r>
            <a:endParaRPr lang="it-IT" sz="2400" b="1" dirty="0"/>
          </a:p>
        </p:txBody>
      </p:sp>
    </p:spTree>
    <p:extLst>
      <p:ext uri="{BB962C8B-B14F-4D97-AF65-F5344CB8AC3E}">
        <p14:creationId xmlns:p14="http://schemas.microsoft.com/office/powerpoint/2010/main" val="3624321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A0F992-6C16-4BBD-A62B-8D05C9711EF1}"/>
              </a:ext>
            </a:extLst>
          </p:cNvPr>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PUBLIC PRESSURE ON FRANCE</a:t>
            </a:r>
          </a:p>
        </p:txBody>
      </p:sp>
      <p:sp>
        <p:nvSpPr>
          <p:cNvPr id="3" name="Segnaposto contenuto 2">
            <a:extLst>
              <a:ext uri="{FF2B5EF4-FFF2-40B4-BE49-F238E27FC236}">
                <a16:creationId xmlns:a16="http://schemas.microsoft.com/office/drawing/2014/main" id="{827EBF11-E837-4659-9CB8-7770A3283DD3}"/>
              </a:ext>
            </a:extLst>
          </p:cNvPr>
          <p:cNvSpPr>
            <a:spLocks noGrp="1"/>
          </p:cNvSpPr>
          <p:nvPr>
            <p:ph idx="1"/>
          </p:nvPr>
        </p:nvSpPr>
        <p:spPr/>
        <p:txBody>
          <a:bodyPr/>
          <a:lstStyle/>
          <a:p>
            <a:r>
              <a:rPr lang="it-IT" sz="2400" b="1" dirty="0"/>
              <a:t>The Netherlands, </a:t>
            </a:r>
            <a:r>
              <a:rPr lang="it-IT" sz="2400" b="1" dirty="0" err="1"/>
              <a:t>Belgium</a:t>
            </a:r>
            <a:r>
              <a:rPr lang="it-IT" sz="2400" b="1" dirty="0"/>
              <a:t>, </a:t>
            </a:r>
            <a:r>
              <a:rPr lang="it-IT" sz="2400" b="1" dirty="0" err="1"/>
              <a:t>Italy</a:t>
            </a:r>
            <a:r>
              <a:rPr lang="it-IT" sz="2400" b="1" dirty="0"/>
              <a:t>: </a:t>
            </a:r>
            <a:r>
              <a:rPr lang="en-US" sz="2400" b="1" dirty="0">
                <a:latin typeface="Arial" panose="020B0604020202020204" pitchFamily="34" charset="0"/>
                <a:cs typeface="Times New Roman" panose="02020603050405020304" pitchFamily="18" charset="0"/>
              </a:rPr>
              <a:t>no </a:t>
            </a:r>
            <a:r>
              <a:rPr lang="en-US" sz="2400" b="1" dirty="0">
                <a:effectLst/>
                <a:latin typeface="Arial" panose="020B0604020202020204" pitchFamily="34" charset="0"/>
                <a:ea typeface="DGMetaSerifScience"/>
                <a:cs typeface="Times New Roman" panose="02020603050405020304" pitchFamily="18" charset="0"/>
              </a:rPr>
              <a:t>further development of the Community in various fields if the issue of British entry were not decided simultaneously</a:t>
            </a:r>
          </a:p>
          <a:p>
            <a:endParaRPr lang="en-US" sz="2400" b="1" dirty="0">
              <a:latin typeface="Arial" panose="020B0604020202020204" pitchFamily="34" charset="0"/>
              <a:ea typeface="Calibri" panose="020F0502020204030204" pitchFamily="34" charset="0"/>
              <a:cs typeface="Times New Roman" panose="02020603050405020304" pitchFamily="18" charset="0"/>
            </a:endParaRPr>
          </a:p>
          <a:p>
            <a:r>
              <a:rPr lang="en-US" sz="2400" b="1" dirty="0" err="1">
                <a:effectLst/>
                <a:latin typeface="Arial" panose="020B0604020202020204" pitchFamily="34" charset="0"/>
                <a:ea typeface="Calibri" panose="020F0502020204030204" pitchFamily="34" charset="0"/>
                <a:cs typeface="Times New Roman" panose="02020603050405020304" pitchFamily="18" charset="0"/>
              </a:rPr>
              <a:t>Harmel</a:t>
            </a:r>
            <a:r>
              <a:rPr lang="en-US" sz="2400" b="1" dirty="0" err="1">
                <a:latin typeface="Arial" panose="020B0604020202020204" pitchFamily="34" charset="0"/>
                <a:ea typeface="Calibri" panose="020F0502020204030204" pitchFamily="34" charset="0"/>
                <a:cs typeface="Times New Roman" panose="02020603050405020304" pitchFamily="18" charset="0"/>
              </a:rPr>
              <a:t>’s</a:t>
            </a:r>
            <a:r>
              <a:rPr lang="en-US" sz="2400" b="1" dirty="0">
                <a:latin typeface="Arial" panose="020B0604020202020204" pitchFamily="34" charset="0"/>
                <a:ea typeface="Calibri" panose="020F0502020204030204" pitchFamily="34" charset="0"/>
                <a:cs typeface="Times New Roman" panose="02020603050405020304" pitchFamily="18" charset="0"/>
              </a:rPr>
              <a:t> proposal: to act without France. Close cooperation with Britain without Paris</a:t>
            </a:r>
            <a:endParaRPr lang="it-IT" sz="2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78941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865E89-F9AB-4CB7-BF4E-B892F09D9E56}"/>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IF FRENCH GOVERNMENT CHANGES ITS MIND?</a:t>
            </a:r>
          </a:p>
        </p:txBody>
      </p:sp>
      <p:sp>
        <p:nvSpPr>
          <p:cNvPr id="3" name="Segnaposto contenuto 2">
            <a:extLst>
              <a:ext uri="{FF2B5EF4-FFF2-40B4-BE49-F238E27FC236}">
                <a16:creationId xmlns:a16="http://schemas.microsoft.com/office/drawing/2014/main" id="{CB456371-DE6B-4CB1-BAA7-50B1E31E115E}"/>
              </a:ext>
            </a:extLst>
          </p:cNvPr>
          <p:cNvSpPr>
            <a:spLocks noGrp="1"/>
          </p:cNvSpPr>
          <p:nvPr>
            <p:ph idx="1"/>
          </p:nvPr>
        </p:nvSpPr>
        <p:spPr/>
        <p:txBody>
          <a:bodyPr>
            <a:normAutofit/>
          </a:bodyPr>
          <a:lstStyle/>
          <a:p>
            <a:r>
              <a:rPr lang="en-US" sz="2400" dirty="0">
                <a:effectLst/>
                <a:latin typeface="Arial" panose="020B0604020202020204" pitchFamily="34" charset="0"/>
                <a:ea typeface="DGMetaSerifScience"/>
              </a:rPr>
              <a:t>In light of the continuing refusal of the Five to allow development of the Community without British  accession, there </a:t>
            </a:r>
            <a:r>
              <a:rPr lang="en-US" sz="2400" b="1" dirty="0">
                <a:effectLst/>
                <a:latin typeface="Arial" panose="020B0604020202020204" pitchFamily="34" charset="0"/>
                <a:ea typeface="DGMetaSerifScience"/>
              </a:rPr>
              <a:t>grew within the French government the realization that entry was ultimately also in the French interest</a:t>
            </a:r>
            <a:r>
              <a:rPr lang="en-US" sz="2400" dirty="0">
                <a:effectLst/>
                <a:latin typeface="Arial" panose="020B0604020202020204" pitchFamily="34" charset="0"/>
                <a:ea typeface="DGMetaSerifScience"/>
              </a:rPr>
              <a:t>  </a:t>
            </a:r>
          </a:p>
          <a:p>
            <a:r>
              <a:rPr lang="en-US" sz="2400" dirty="0">
                <a:latin typeface="Arial" panose="020B0604020202020204" pitchFamily="34" charset="0"/>
                <a:ea typeface="DGMetaSerifScience"/>
              </a:rPr>
              <a:t>M</a:t>
            </a:r>
            <a:r>
              <a:rPr lang="en-US" sz="2400" dirty="0">
                <a:effectLst/>
                <a:latin typeface="Arial" panose="020B0604020202020204" pitchFamily="34" charset="0"/>
                <a:ea typeface="DGMetaSerifScience"/>
              </a:rPr>
              <a:t>ore exactly, British membership and hence the giving up of French ambitions to lead the Community </a:t>
            </a:r>
            <a:r>
              <a:rPr lang="en-US" sz="2400" b="1" dirty="0">
                <a:effectLst/>
                <a:latin typeface="Arial" panose="020B0604020202020204" pitchFamily="34" charset="0"/>
                <a:ea typeface="DGMetaSerifScience"/>
              </a:rPr>
              <a:t>constituted the price that had to be paid for strengthening Europe </a:t>
            </a:r>
            <a:r>
              <a:rPr lang="en-US" sz="2400" i="1" dirty="0">
                <a:effectLst/>
                <a:latin typeface="Arial" panose="020B0604020202020204" pitchFamily="34" charset="0"/>
                <a:ea typeface="DGMetaSerifScience"/>
              </a:rPr>
              <a:t>vis-á-vis </a:t>
            </a:r>
            <a:r>
              <a:rPr lang="en-US" sz="2400" dirty="0">
                <a:effectLst/>
                <a:latin typeface="Arial" panose="020B0604020202020204" pitchFamily="34" charset="0"/>
                <a:ea typeface="DGMetaSerifScience"/>
              </a:rPr>
              <a:t>the US</a:t>
            </a:r>
            <a:endParaRPr lang="it-IT" sz="2400" dirty="0"/>
          </a:p>
        </p:txBody>
      </p:sp>
    </p:spTree>
    <p:extLst>
      <p:ext uri="{BB962C8B-B14F-4D97-AF65-F5344CB8AC3E}">
        <p14:creationId xmlns:p14="http://schemas.microsoft.com/office/powerpoint/2010/main" val="2333171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D0CB39-6D60-475D-89FF-982271FDE1D1}"/>
              </a:ext>
            </a:extLst>
          </p:cNvPr>
          <p:cNvSpPr>
            <a:spLocks noGrp="1"/>
          </p:cNvSpPr>
          <p:nvPr>
            <p:ph type="title"/>
          </p:nvPr>
        </p:nvSpPr>
        <p:spPr/>
        <p:txBody>
          <a:bodyPr/>
          <a:lstStyle/>
          <a:p>
            <a:pPr algn="ctr"/>
            <a:r>
              <a:rPr lang="it-IT" b="1" dirty="0" err="1">
                <a:effectLst>
                  <a:outerShdw blurRad="38100" dist="38100" dir="2700000" algn="tl">
                    <a:srgbClr val="000000">
                      <a:alpha val="43137"/>
                    </a:srgbClr>
                  </a:outerShdw>
                </a:effectLst>
              </a:rPr>
              <a:t>German</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toughness</a:t>
            </a:r>
            <a:r>
              <a:rPr lang="it-IT" b="1" dirty="0">
                <a:effectLst>
                  <a:outerShdw blurRad="38100" dist="38100" dir="2700000" algn="tl">
                    <a:srgbClr val="000000">
                      <a:alpha val="43137"/>
                    </a:srgbClr>
                  </a:outerShdw>
                </a:effectLst>
              </a:rPr>
              <a:t> in </a:t>
            </a:r>
            <a:r>
              <a:rPr lang="it-IT" b="1" dirty="0" err="1">
                <a:effectLst>
                  <a:outerShdw blurRad="38100" dist="38100" dir="2700000" algn="tl">
                    <a:srgbClr val="000000">
                      <a:alpha val="43137"/>
                    </a:srgbClr>
                  </a:outerShdw>
                </a:effectLst>
              </a:rPr>
              <a:t>currency</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crisis</a:t>
            </a:r>
            <a:r>
              <a:rPr lang="it-IT" b="1" dirty="0">
                <a:effectLst>
                  <a:outerShdw blurRad="38100" dist="38100" dir="2700000" algn="tl">
                    <a:srgbClr val="000000">
                      <a:alpha val="43137"/>
                    </a:srgbClr>
                  </a:outerShdw>
                </a:effectLst>
              </a:rPr>
              <a:t> – </a:t>
            </a:r>
            <a:r>
              <a:rPr lang="it-IT" b="1" dirty="0" err="1">
                <a:effectLst>
                  <a:outerShdw blurRad="38100" dist="38100" dir="2700000" algn="tl">
                    <a:srgbClr val="000000">
                      <a:alpha val="43137"/>
                    </a:srgbClr>
                  </a:outerShdw>
                </a:effectLst>
              </a:rPr>
              <a:t>november</a:t>
            </a:r>
            <a:r>
              <a:rPr lang="it-IT" b="1" dirty="0">
                <a:effectLst>
                  <a:outerShdw blurRad="38100" dist="38100" dir="2700000" algn="tl">
                    <a:srgbClr val="000000">
                      <a:alpha val="43137"/>
                    </a:srgbClr>
                  </a:outerShdw>
                </a:effectLst>
              </a:rPr>
              <a:t> 1968</a:t>
            </a:r>
          </a:p>
        </p:txBody>
      </p:sp>
      <p:sp>
        <p:nvSpPr>
          <p:cNvPr id="3" name="Segnaposto contenuto 2">
            <a:extLst>
              <a:ext uri="{FF2B5EF4-FFF2-40B4-BE49-F238E27FC236}">
                <a16:creationId xmlns:a16="http://schemas.microsoft.com/office/drawing/2014/main" id="{55147716-FAA6-4015-83EB-56F5D04EA49B}"/>
              </a:ext>
            </a:extLst>
          </p:cNvPr>
          <p:cNvSpPr>
            <a:spLocks noGrp="1"/>
          </p:cNvSpPr>
          <p:nvPr>
            <p:ph idx="1"/>
          </p:nvPr>
        </p:nvSpPr>
        <p:spPr/>
        <p:txBody>
          <a:bodyPr/>
          <a:lstStyle/>
          <a:p>
            <a:pPr marL="0" indent="0" algn="ctr">
              <a:lnSpc>
                <a:spcPct val="115000"/>
              </a:lnSpc>
              <a:spcAft>
                <a:spcPts val="800"/>
              </a:spcAft>
              <a:buNone/>
            </a:pPr>
            <a:r>
              <a:rPr lang="en-US" sz="2400" b="1" dirty="0">
                <a:effectLst/>
                <a:latin typeface="Arial" panose="020B0604020202020204" pitchFamily="34" charset="0"/>
                <a:ea typeface="DGMetaSerifScience"/>
                <a:cs typeface="Arial" panose="020B0604020202020204" pitchFamily="34" charset="0"/>
              </a:rPr>
              <a:t>TO PREVENT GERMAN POLITICAL DOMINANCE OF EEC</a:t>
            </a:r>
            <a:endParaRPr lang="it-IT" sz="24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800"/>
              </a:spcAft>
            </a:pPr>
            <a:r>
              <a:rPr lang="en-US" sz="1800" b="1" dirty="0">
                <a:effectLst/>
                <a:latin typeface="Arial" panose="020B0604020202020204" pitchFamily="34" charset="0"/>
                <a:ea typeface="DGMetaSerifScience"/>
                <a:cs typeface="Times New Roman" panose="02020603050405020304" pitchFamily="18" charset="0"/>
              </a:rPr>
              <a:t>For Debre</a:t>
            </a:r>
            <a:r>
              <a:rPr lang="en-US" sz="1800" dirty="0">
                <a:effectLst/>
                <a:latin typeface="Arial" panose="020B0604020202020204" pitchFamily="34" charset="0"/>
                <a:ea typeface="DGMetaSerifScience"/>
                <a:cs typeface="Times New Roman" panose="02020603050405020304" pitchFamily="18" charset="0"/>
              </a:rPr>
              <a:t>, </a:t>
            </a:r>
            <a:r>
              <a:rPr lang="en-US" sz="1800" b="1" dirty="0">
                <a:effectLst/>
                <a:latin typeface="Arial" panose="020B0604020202020204" pitchFamily="34" charset="0"/>
                <a:ea typeface="DGMetaSerifScience"/>
                <a:cs typeface="Times New Roman" panose="02020603050405020304" pitchFamily="18" charset="0"/>
              </a:rPr>
              <a:t>West German stance was the expression of a new self-confidence</a:t>
            </a:r>
            <a:r>
              <a:rPr lang="en-US" sz="1800" b="1" dirty="0">
                <a:latin typeface="Arial" panose="020B0604020202020204" pitchFamily="34" charset="0"/>
                <a:ea typeface="DGMetaSerifScience"/>
                <a:cs typeface="Times New Roman" panose="02020603050405020304" pitchFamily="18" charset="0"/>
              </a:rPr>
              <a:t>,</a:t>
            </a:r>
            <a:r>
              <a:rPr lang="en-US" sz="1800" b="1" dirty="0">
                <a:effectLst/>
                <a:latin typeface="Arial" panose="020B0604020202020204" pitchFamily="34" charset="0"/>
                <a:ea typeface="DGMetaSerifScience"/>
                <a:cs typeface="Times New Roman" panose="02020603050405020304" pitchFamily="18" charset="0"/>
              </a:rPr>
              <a:t> that without hesitation could transform the economic muscle of the Federal Republic into political strength</a:t>
            </a:r>
            <a:endParaRPr lang="en-US" sz="1800" dirty="0">
              <a:effectLst/>
              <a:latin typeface="Arial" panose="020B0604020202020204" pitchFamily="34" charset="0"/>
              <a:ea typeface="DGMetaSerifScience"/>
              <a:cs typeface="Times New Roman" panose="02020603050405020304" pitchFamily="18" charset="0"/>
            </a:endParaRPr>
          </a:p>
          <a:p>
            <a:pPr algn="ctr">
              <a:lnSpc>
                <a:spcPct val="115000"/>
              </a:lnSpc>
              <a:spcAft>
                <a:spcPts val="800"/>
              </a:spcAft>
            </a:pPr>
            <a:r>
              <a:rPr lang="en-US" sz="1800" b="1" u="sng" dirty="0">
                <a:effectLst/>
                <a:latin typeface="Arial" panose="020B0604020202020204" pitchFamily="34" charset="0"/>
                <a:ea typeface="DGMetaSerifScience"/>
                <a:cs typeface="Times New Roman" panose="02020603050405020304" pitchFamily="18" charset="0"/>
              </a:rPr>
              <a:t>British accession therefore seemed to be not only a necessary prerequisite for the development of the Community but also was needed to take steps to prevent German dominance of the Community</a:t>
            </a:r>
            <a:endParaRPr lang="it-IT" sz="1800"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1911089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A20EE5-4640-40DD-BC74-4DD6BA608EF7}"/>
              </a:ext>
            </a:extLst>
          </p:cNvPr>
          <p:cNvSpPr>
            <a:spLocks noGrp="1"/>
          </p:cNvSpPr>
          <p:nvPr>
            <p:ph type="title"/>
          </p:nvPr>
        </p:nvSpPr>
        <p:spPr/>
        <p:txBody>
          <a:bodyPr>
            <a:noAutofit/>
          </a:bodyPr>
          <a:lstStyle/>
          <a:p>
            <a:pPr algn="ctr"/>
            <a:r>
              <a:rPr lang="it-IT" sz="3600" b="1" dirty="0">
                <a:effectLst>
                  <a:outerShdw blurRad="38100" dist="38100" dir="2700000" algn="tl">
                    <a:srgbClr val="000000">
                      <a:alpha val="43137"/>
                    </a:srgbClr>
                  </a:outerShdw>
                </a:effectLst>
              </a:rPr>
              <a:t>POMPIDOU AND FRANCE STRATEGIC NECESSITY</a:t>
            </a:r>
          </a:p>
        </p:txBody>
      </p:sp>
      <p:sp>
        <p:nvSpPr>
          <p:cNvPr id="3" name="Segnaposto contenuto 2">
            <a:extLst>
              <a:ext uri="{FF2B5EF4-FFF2-40B4-BE49-F238E27FC236}">
                <a16:creationId xmlns:a16="http://schemas.microsoft.com/office/drawing/2014/main" id="{302011ED-38D8-42CC-B658-AC93876408FC}"/>
              </a:ext>
            </a:extLst>
          </p:cNvPr>
          <p:cNvSpPr>
            <a:spLocks noGrp="1"/>
          </p:cNvSpPr>
          <p:nvPr>
            <p:ph idx="1"/>
          </p:nvPr>
        </p:nvSpPr>
        <p:spPr/>
        <p:txBody>
          <a:bodyPr/>
          <a:lstStyle/>
          <a:p>
            <a:pPr marL="0" indent="0" algn="ctr">
              <a:lnSpc>
                <a:spcPct val="115000"/>
              </a:lnSpc>
              <a:spcAft>
                <a:spcPts val="800"/>
              </a:spcAft>
              <a:buNone/>
            </a:pPr>
            <a:r>
              <a:rPr lang="en-US" sz="1800" b="1" dirty="0">
                <a:effectLst/>
                <a:latin typeface="Arial" panose="020B0604020202020204" pitchFamily="34" charset="0"/>
                <a:ea typeface="DGMetaSerifScience"/>
                <a:cs typeface="Times New Roman" panose="02020603050405020304" pitchFamily="18" charset="0"/>
              </a:rPr>
              <a:t>WHAT DOES FRANCE NEED?</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15000"/>
              </a:lnSpc>
              <a:spcAft>
                <a:spcPts val="800"/>
              </a:spcAft>
              <a:buNone/>
            </a:pPr>
            <a:r>
              <a:rPr lang="en-US" sz="1800" b="1" dirty="0">
                <a:effectLst/>
                <a:latin typeface="Arial" panose="020B0604020202020204" pitchFamily="34" charset="0"/>
                <a:ea typeface="DGMetaSerifScience"/>
                <a:cs typeface="Times New Roman" panose="02020603050405020304" pitchFamily="18" charset="0"/>
              </a:rPr>
              <a:t>The harmonization of tax and currency policy, technological cooperation, the development of a common industrial policy, and, lastly, the completion of the common industrial market—all this was necessary in his view if France were once again to compete successfully with dynamic industrial nations</a:t>
            </a:r>
          </a:p>
          <a:p>
            <a:pPr marL="0" indent="0" algn="ctr">
              <a:lnSpc>
                <a:spcPct val="115000"/>
              </a:lnSpc>
              <a:spcAft>
                <a:spcPts val="800"/>
              </a:spcAft>
              <a:buNone/>
            </a:pPr>
            <a:r>
              <a:rPr lang="en-US" sz="1800" b="1" dirty="0">
                <a:latin typeface="Arial" panose="020B0604020202020204" pitchFamily="34" charset="0"/>
                <a:ea typeface="Calibri" panose="020F0502020204030204" pitchFamily="34" charset="0"/>
                <a:cs typeface="Times New Roman" panose="02020603050405020304" pitchFamily="18" charset="0"/>
              </a:rPr>
              <a:t>HOW TO OBTAIN THAT?</a:t>
            </a:r>
          </a:p>
          <a:p>
            <a:pPr marL="0" indent="0" algn="ctr">
              <a:lnSpc>
                <a:spcPct val="115000"/>
              </a:lnSpc>
              <a:spcAft>
                <a:spcPts val="800"/>
              </a:spcAft>
              <a:buNone/>
            </a:pPr>
            <a:r>
              <a:rPr lang="en-US" sz="1800" b="1" dirty="0">
                <a:effectLst/>
                <a:latin typeface="Arial" panose="020B0604020202020204" pitchFamily="34" charset="0"/>
                <a:ea typeface="Calibri" panose="020F0502020204030204" pitchFamily="34" charset="0"/>
                <a:cs typeface="Times New Roman" panose="02020603050405020304" pitchFamily="18" charset="0"/>
              </a:rPr>
              <a:t>CONCEDING ON THE ISSUE OF BRITISH ENTRY</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7295501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6FB762-7E3A-4B68-BDCE-0CA01BE2F18D}"/>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SUPPORTING BRITISH MEMBERSHIP BUT ON A FRENCH PROPOSAL</a:t>
            </a:r>
          </a:p>
        </p:txBody>
      </p:sp>
      <p:sp>
        <p:nvSpPr>
          <p:cNvPr id="3" name="Segnaposto contenuto 2">
            <a:extLst>
              <a:ext uri="{FF2B5EF4-FFF2-40B4-BE49-F238E27FC236}">
                <a16:creationId xmlns:a16="http://schemas.microsoft.com/office/drawing/2014/main" id="{DDDB6116-2E93-424E-94D6-32508B7F690D}"/>
              </a:ext>
            </a:extLst>
          </p:cNvPr>
          <p:cNvSpPr>
            <a:spLocks noGrp="1"/>
          </p:cNvSpPr>
          <p:nvPr>
            <p:ph idx="1"/>
          </p:nvPr>
        </p:nvSpPr>
        <p:spPr/>
        <p:txBody>
          <a:bodyPr>
            <a:normAutofit lnSpcReduction="10000"/>
          </a:bodyPr>
          <a:lstStyle/>
          <a:p>
            <a:pPr marL="0" indent="0" algn="ctr">
              <a:buNone/>
            </a:pPr>
            <a:r>
              <a:rPr lang="it-IT" sz="2800" b="1" dirty="0"/>
              <a:t>22 JULY 1969</a:t>
            </a:r>
          </a:p>
          <a:p>
            <a:pPr marL="0" indent="0" algn="ctr">
              <a:lnSpc>
                <a:spcPct val="115000"/>
              </a:lnSpc>
              <a:spcAft>
                <a:spcPts val="800"/>
              </a:spcAft>
              <a:buNone/>
            </a:pPr>
            <a:r>
              <a:rPr lang="en-US" sz="1800" b="1" dirty="0">
                <a:effectLst/>
                <a:latin typeface="Arial" panose="020B0604020202020204" pitchFamily="34" charset="0"/>
                <a:ea typeface="DGMetaSerifScience"/>
                <a:cs typeface="Times New Roman" panose="02020603050405020304" pitchFamily="18" charset="0"/>
              </a:rPr>
              <a:t>Clear sequence of items for negotiation</a:t>
            </a:r>
            <a:r>
              <a:rPr lang="en-US" sz="1800" dirty="0">
                <a:effectLst/>
                <a:latin typeface="Arial" panose="020B0604020202020204" pitchFamily="34" charset="0"/>
                <a:ea typeface="DGMetaSerifScience"/>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DGMetaSerifScience"/>
              <a:buChar char="-"/>
            </a:pPr>
            <a:r>
              <a:rPr lang="en-US" sz="1800" dirty="0">
                <a:effectLst/>
                <a:latin typeface="Arial" panose="020B0604020202020204" pitchFamily="34" charset="0"/>
                <a:ea typeface="DGMetaSerifScience"/>
                <a:cs typeface="DGMetaSerifScience"/>
              </a:rPr>
              <a:t>First, agreement on the completion of the Common Market and especially the definitive financing of the Common Agricultural Policy </a:t>
            </a:r>
            <a:r>
              <a:rPr lang="en-US" sz="1800" b="1" dirty="0">
                <a:effectLst/>
                <a:latin typeface="Arial" panose="020B0604020202020204" pitchFamily="34" charset="0"/>
                <a:ea typeface="DGMetaSerifScience"/>
                <a:cs typeface="DGMetaSerifScience"/>
              </a:rPr>
              <a:t>(COMPLETION)</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buFont typeface="DGMetaSerifScience"/>
              <a:buChar char="-"/>
            </a:pPr>
            <a:r>
              <a:rPr lang="en-US" sz="1800" dirty="0">
                <a:latin typeface="Arial" panose="020B0604020202020204" pitchFamily="34" charset="0"/>
                <a:ea typeface="DGMetaSerifScience"/>
                <a:cs typeface="DGMetaSerifScience"/>
              </a:rPr>
              <a:t>T</a:t>
            </a:r>
            <a:r>
              <a:rPr lang="en-US" sz="1800" dirty="0">
                <a:effectLst/>
                <a:latin typeface="Arial" panose="020B0604020202020204" pitchFamily="34" charset="0"/>
                <a:ea typeface="DGMetaSerifScience"/>
                <a:cs typeface="DGMetaSerifScience"/>
              </a:rPr>
              <a:t>hen agreement on further integration measures that were in his view urgent </a:t>
            </a:r>
            <a:r>
              <a:rPr lang="en-US" sz="1800" b="1" dirty="0">
                <a:effectLst/>
                <a:latin typeface="Arial" panose="020B0604020202020204" pitchFamily="34" charset="0"/>
                <a:ea typeface="DGMetaSerifScience"/>
                <a:cs typeface="DGMetaSerifScience"/>
              </a:rPr>
              <a:t>(DEEPENING)</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spcAft>
                <a:spcPts val="800"/>
              </a:spcAft>
              <a:buFont typeface="DGMetaSerifScience"/>
              <a:buChar char="-"/>
            </a:pPr>
            <a:r>
              <a:rPr lang="en-US" sz="1800" dirty="0">
                <a:effectLst/>
                <a:latin typeface="Arial" panose="020B0604020202020204" pitchFamily="34" charset="0"/>
                <a:ea typeface="DGMetaSerifScience"/>
                <a:cs typeface="DGMetaSerifScience"/>
              </a:rPr>
              <a:t>Only thereafter could accord be reached on a concept and roadmap for entry negotiations </a:t>
            </a:r>
            <a:r>
              <a:rPr lang="en-US" sz="1800" b="1" dirty="0">
                <a:effectLst/>
                <a:latin typeface="Arial" panose="020B0604020202020204" pitchFamily="34" charset="0"/>
                <a:ea typeface="DGMetaSerifScience"/>
                <a:cs typeface="DGMetaSerifScience"/>
              </a:rPr>
              <a:t>(WIDENING)</a:t>
            </a:r>
            <a:endParaRPr lang="it-IT" sz="1800" dirty="0">
              <a:effectLst/>
              <a:latin typeface="Calibri" panose="020F0502020204030204" pitchFamily="34" charset="0"/>
              <a:ea typeface="Calibri" panose="020F0502020204030204" pitchFamily="34" charset="0"/>
              <a:cs typeface="DGMetaSerifScience"/>
            </a:endParaRPr>
          </a:p>
          <a:p>
            <a:pPr marL="0" indent="0" algn="ctr">
              <a:buNone/>
            </a:pPr>
            <a:endParaRPr lang="it-IT" sz="2800" b="1" dirty="0"/>
          </a:p>
        </p:txBody>
      </p:sp>
    </p:spTree>
    <p:extLst>
      <p:ext uri="{BB962C8B-B14F-4D97-AF65-F5344CB8AC3E}">
        <p14:creationId xmlns:p14="http://schemas.microsoft.com/office/powerpoint/2010/main" val="991307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E8873B-5455-4476-B7C9-6DB8F0E5EF64}"/>
              </a:ext>
            </a:extLst>
          </p:cNvPr>
          <p:cNvSpPr>
            <a:spLocks noGrp="1"/>
          </p:cNvSpPr>
          <p:nvPr>
            <p:ph type="title"/>
          </p:nvPr>
        </p:nvSpPr>
        <p:spPr/>
        <p:txBody>
          <a:bodyPr>
            <a:normAutofit fontScale="90000"/>
          </a:bodyPr>
          <a:lstStyle/>
          <a:p>
            <a:pPr algn="ctr"/>
            <a:r>
              <a:rPr lang="en-US" sz="4000" b="1" dirty="0">
                <a:effectLst>
                  <a:outerShdw blurRad="38100" dist="38100" dir="2700000" algn="tl">
                    <a:srgbClr val="000000">
                      <a:alpha val="43137"/>
                    </a:srgbClr>
                  </a:outerShdw>
                </a:effectLst>
                <a:latin typeface="Arial" panose="020B0604020202020204" pitchFamily="34" charset="0"/>
                <a:ea typeface="DGMetaSerifScience"/>
                <a:cs typeface="Times New Roman" panose="02020603050405020304" pitchFamily="18" charset="0"/>
              </a:rPr>
              <a:t>FRENCH DECALOGUE</a:t>
            </a:r>
            <a:br>
              <a:rPr lang="it-IT" sz="1800" dirty="0">
                <a:effectLst/>
                <a:latin typeface="Calibri" panose="020F0502020204030204" pitchFamily="34" charset="0"/>
                <a:ea typeface="Calibri" panose="020F0502020204030204" pitchFamily="34" charset="0"/>
                <a:cs typeface="Times New Roman" panose="02020603050405020304" pitchFamily="18" charset="0"/>
              </a:rPr>
            </a:br>
            <a:endParaRPr lang="it-IT" dirty="0"/>
          </a:p>
        </p:txBody>
      </p:sp>
      <p:sp>
        <p:nvSpPr>
          <p:cNvPr id="3" name="Segnaposto contenuto 2">
            <a:extLst>
              <a:ext uri="{FF2B5EF4-FFF2-40B4-BE49-F238E27FC236}">
                <a16:creationId xmlns:a16="http://schemas.microsoft.com/office/drawing/2014/main" id="{CD6EFDEE-9C2C-4E29-8A82-0E081BBFA736}"/>
              </a:ext>
            </a:extLst>
          </p:cNvPr>
          <p:cNvSpPr>
            <a:spLocks noGrp="1"/>
          </p:cNvSpPr>
          <p:nvPr>
            <p:ph idx="1"/>
          </p:nvPr>
        </p:nvSpPr>
        <p:spPr/>
        <p:txBody>
          <a:bodyPr>
            <a:normAutofit fontScale="92500" lnSpcReduction="20000"/>
          </a:bodyPr>
          <a:lstStyle/>
          <a:p>
            <a:pPr marL="342900" lvl="0" indent="-342900" algn="just">
              <a:lnSpc>
                <a:spcPct val="115000"/>
              </a:lnSpc>
              <a:buFont typeface="DGMetaSerifScience"/>
              <a:buChar char="-"/>
            </a:pPr>
            <a:r>
              <a:rPr lang="en-US" sz="1900" dirty="0">
                <a:effectLst/>
                <a:latin typeface="Arial" panose="020B0604020202020204" pitchFamily="34" charset="0"/>
                <a:ea typeface="DGMetaSerifScience"/>
                <a:cs typeface="DGMetaSerifScience"/>
              </a:rPr>
              <a:t>Commission had to present its proposals initially to the member governments before they were submitted to the Council of Ministers </a:t>
            </a:r>
            <a:endParaRPr lang="it-IT" sz="19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buFont typeface="DGMetaSerifScience"/>
              <a:buChar char="-"/>
            </a:pPr>
            <a:r>
              <a:rPr lang="en-US" sz="1900" dirty="0">
                <a:effectLst/>
                <a:latin typeface="Arial" panose="020B0604020202020204" pitchFamily="34" charset="0"/>
                <a:ea typeface="DGMetaSerifScience"/>
                <a:cs typeface="DGMetaSerifScience"/>
              </a:rPr>
              <a:t>Commission was no longer to make any public declarations without prior consultation with the Council of Ministers</a:t>
            </a:r>
            <a:endParaRPr lang="it-IT" sz="19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buFont typeface="DGMetaSerifScience"/>
              <a:buChar char="-"/>
            </a:pPr>
            <a:r>
              <a:rPr lang="en-US" sz="1900" dirty="0">
                <a:effectLst/>
                <a:latin typeface="Arial" panose="020B0604020202020204" pitchFamily="34" charset="0"/>
                <a:ea typeface="DGMetaSerifScience"/>
                <a:cs typeface="DGMetaSerifScience"/>
              </a:rPr>
              <a:t>Representation of the Community to the outside world was to be left to the Council of Ministers</a:t>
            </a:r>
            <a:endParaRPr lang="it-IT" sz="19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spcAft>
                <a:spcPts val="800"/>
              </a:spcAft>
              <a:buFont typeface="DGMetaSerifScience"/>
              <a:buChar char="-"/>
            </a:pPr>
            <a:r>
              <a:rPr lang="en-US" sz="1900" u="sng" dirty="0">
                <a:effectLst/>
                <a:latin typeface="Arial" panose="020B0604020202020204" pitchFamily="34" charset="0"/>
                <a:ea typeface="DGMetaSerifScience"/>
                <a:cs typeface="DGMetaSerifScience"/>
              </a:rPr>
              <a:t>Majority voting in the Council was to be </a:t>
            </a:r>
            <a:r>
              <a:rPr lang="en-US" sz="1900" i="1" u="sng" dirty="0">
                <a:effectLst/>
                <a:latin typeface="Arial" panose="020B0604020202020204" pitchFamily="34" charset="0"/>
                <a:ea typeface="DGMetaSerifScience"/>
                <a:cs typeface="DGMetaSerifScience"/>
              </a:rPr>
              <a:t>de facto </a:t>
            </a:r>
            <a:r>
              <a:rPr lang="en-US" sz="1900" u="sng" dirty="0">
                <a:effectLst/>
                <a:latin typeface="Arial" panose="020B0604020202020204" pitchFamily="34" charset="0"/>
                <a:ea typeface="DGMetaSerifScience"/>
                <a:cs typeface="DGMetaSerifScience"/>
              </a:rPr>
              <a:t>eliminated via agreement on an advance veto: “If a member state declares that a decision touches upon one of its </a:t>
            </a:r>
            <a:r>
              <a:rPr lang="en-US" sz="1900" b="1" u="sng" dirty="0">
                <a:effectLst/>
                <a:latin typeface="Arial" panose="020B0604020202020204" pitchFamily="34" charset="0"/>
                <a:ea typeface="DGMetaSerifScience"/>
                <a:cs typeface="DGMetaSerifScience"/>
              </a:rPr>
              <a:t>vital interests</a:t>
            </a:r>
            <a:r>
              <a:rPr lang="en-US" sz="1900" u="sng" dirty="0">
                <a:effectLst/>
                <a:latin typeface="Arial" panose="020B0604020202020204" pitchFamily="34" charset="0"/>
                <a:ea typeface="DGMetaSerifScience"/>
                <a:cs typeface="DGMetaSerifScience"/>
              </a:rPr>
              <a:t>, the Council cannot vote on this issue until the consent of the affected state has been given”</a:t>
            </a:r>
            <a:endParaRPr lang="it-IT" sz="1900" u="sng" dirty="0">
              <a:effectLst/>
              <a:latin typeface="Calibri" panose="020F0502020204030204" pitchFamily="34" charset="0"/>
              <a:ea typeface="Calibri" panose="020F0502020204030204" pitchFamily="34" charset="0"/>
              <a:cs typeface="DGMetaSerifScience"/>
            </a:endParaRPr>
          </a:p>
          <a:p>
            <a:endParaRPr lang="it-IT" dirty="0"/>
          </a:p>
        </p:txBody>
      </p:sp>
    </p:spTree>
    <p:extLst>
      <p:ext uri="{BB962C8B-B14F-4D97-AF65-F5344CB8AC3E}">
        <p14:creationId xmlns:p14="http://schemas.microsoft.com/office/powerpoint/2010/main" val="3838697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5C0A9E-9BC3-4174-BC2B-8CBDDC06F172}"/>
              </a:ext>
            </a:extLst>
          </p:cNvPr>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Point of </a:t>
            </a:r>
            <a:r>
              <a:rPr lang="it-IT" sz="4000" b="1" dirty="0" err="1">
                <a:effectLst>
                  <a:outerShdw blurRad="38100" dist="38100" dir="2700000" algn="tl">
                    <a:srgbClr val="000000">
                      <a:alpha val="43137"/>
                    </a:srgbClr>
                  </a:outerShdw>
                </a:effectLst>
              </a:rPr>
              <a:t>mediation</a:t>
            </a:r>
            <a:endParaRPr lang="it-IT" sz="4000" b="1" dirty="0">
              <a:effectLst>
                <a:outerShdw blurRad="38100" dist="38100" dir="2700000" algn="tl">
                  <a:srgbClr val="000000">
                    <a:alpha val="43137"/>
                  </a:srgbClr>
                </a:outerShdw>
              </a:effectLst>
            </a:endParaRPr>
          </a:p>
        </p:txBody>
      </p:sp>
      <p:sp>
        <p:nvSpPr>
          <p:cNvPr id="3" name="Segnaposto contenuto 2">
            <a:extLst>
              <a:ext uri="{FF2B5EF4-FFF2-40B4-BE49-F238E27FC236}">
                <a16:creationId xmlns:a16="http://schemas.microsoft.com/office/drawing/2014/main" id="{8C3D3B30-FA19-494C-90A8-8F8CF70F9B7D}"/>
              </a:ext>
            </a:extLst>
          </p:cNvPr>
          <p:cNvSpPr>
            <a:spLocks noGrp="1"/>
          </p:cNvSpPr>
          <p:nvPr>
            <p:ph idx="1"/>
          </p:nvPr>
        </p:nvSpPr>
        <p:spPr/>
        <p:txBody>
          <a:bodyPr>
            <a:normAutofit fontScale="77500" lnSpcReduction="20000"/>
          </a:bodyPr>
          <a:lstStyle/>
          <a:p>
            <a:pPr marL="342900" lvl="0" indent="-342900" algn="just">
              <a:lnSpc>
                <a:spcPct val="115000"/>
              </a:lnSpc>
              <a:buFont typeface="DGMetaSerifScience"/>
              <a:buChar char="-"/>
            </a:pPr>
            <a:r>
              <a:rPr lang="en-US" sz="1800" dirty="0">
                <a:effectLst/>
                <a:latin typeface="Arial" panose="020B0604020202020204" pitchFamily="34" charset="0"/>
                <a:ea typeface="DGMetaSerifScience"/>
                <a:cs typeface="DGMetaSerifScience"/>
              </a:rPr>
              <a:t>The Commission “invited” the Council to work on harmonization</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buFont typeface="DGMetaSerifScience"/>
              <a:buChar char="-"/>
            </a:pPr>
            <a:r>
              <a:rPr lang="en-US" sz="1800" dirty="0">
                <a:effectLst/>
                <a:latin typeface="Arial" panose="020B0604020202020204" pitchFamily="34" charset="0"/>
                <a:ea typeface="DGMetaSerifScience"/>
                <a:cs typeface="DGMetaSerifScience"/>
              </a:rPr>
              <a:t>The document expressed the desire that the Commission consult the Council before passing “important” proposals </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buFont typeface="DGMetaSerifScience"/>
              <a:buChar char="-"/>
            </a:pPr>
            <a:r>
              <a:rPr lang="en-US" sz="1800" dirty="0">
                <a:effectLst/>
                <a:latin typeface="Arial" panose="020B0604020202020204" pitchFamily="34" charset="0"/>
                <a:ea typeface="DGMetaSerifScience"/>
                <a:cs typeface="DGMetaSerifScience"/>
              </a:rPr>
              <a:t>Proposals were to be submitted to the Council before being made public</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buFont typeface="DGMetaSerifScience"/>
              <a:buChar char="-"/>
            </a:pPr>
            <a:r>
              <a:rPr lang="en-US" sz="1800" dirty="0">
                <a:latin typeface="Arial" panose="020B0604020202020204" pitchFamily="34" charset="0"/>
                <a:ea typeface="DGMetaSerifScience"/>
                <a:cs typeface="DGMetaSerifScience"/>
              </a:rPr>
              <a:t>L</a:t>
            </a:r>
            <a:r>
              <a:rPr lang="en-US" sz="1800" dirty="0">
                <a:effectLst/>
                <a:latin typeface="Arial" panose="020B0604020202020204" pitchFamily="34" charset="0"/>
                <a:ea typeface="DGMetaSerifScience"/>
                <a:cs typeface="DGMetaSerifScience"/>
              </a:rPr>
              <a:t>etters of accreditation of ambassadors to the Communities were to be accepted jointly by the president of the Commission and the president of the Council of Ministers. </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buFont typeface="DGMetaSerifScience"/>
              <a:buChar char="-"/>
            </a:pPr>
            <a:r>
              <a:rPr lang="en-US" sz="1800" dirty="0">
                <a:effectLst/>
                <a:latin typeface="Arial" panose="020B0604020202020204" pitchFamily="34" charset="0"/>
                <a:ea typeface="DGMetaSerifScience"/>
                <a:cs typeface="DGMetaSerifScience"/>
              </a:rPr>
              <a:t>The Commission and the Council were to share information on their contacts with third states, should consult on the nature of their representation in international organizations, should “cooperate” in the realm of information, and coordinate with each other as to the control of Communities’ expenditures.</a:t>
            </a:r>
            <a:endParaRPr lang="it-IT" sz="1800" dirty="0">
              <a:effectLst/>
              <a:latin typeface="Calibri" panose="020F0502020204030204" pitchFamily="34" charset="0"/>
              <a:ea typeface="Calibri" panose="020F0502020204030204" pitchFamily="34" charset="0"/>
              <a:cs typeface="DGMetaSerifScience"/>
            </a:endParaRPr>
          </a:p>
          <a:p>
            <a:pPr marL="342900" lvl="0" indent="-342900" algn="just">
              <a:lnSpc>
                <a:spcPct val="115000"/>
              </a:lnSpc>
              <a:spcAft>
                <a:spcPts val="800"/>
              </a:spcAft>
              <a:buFont typeface="DGMetaSerifScience"/>
              <a:buChar char="-"/>
            </a:pPr>
            <a:r>
              <a:rPr lang="en-US" sz="1800" b="1" dirty="0">
                <a:effectLst/>
                <a:latin typeface="Arial" panose="020B0604020202020204" pitchFamily="34" charset="0"/>
                <a:ea typeface="DGMetaSerifScience"/>
                <a:cs typeface="DGMetaSerifScience"/>
              </a:rPr>
              <a:t>Regarding majority voting</a:t>
            </a:r>
            <a:r>
              <a:rPr lang="en-US" sz="1800" dirty="0">
                <a:effectLst/>
                <a:latin typeface="Arial" panose="020B0604020202020204" pitchFamily="34" charset="0"/>
                <a:ea typeface="DGMetaSerifScience"/>
                <a:cs typeface="DGMetaSerifScience"/>
              </a:rPr>
              <a:t>, Schroder made a concession to the French with a proposal for a declaration of intent that envisioned striving for a </a:t>
            </a:r>
            <a:r>
              <a:rPr lang="en-US" sz="1800" b="1" dirty="0">
                <a:effectLst/>
                <a:latin typeface="Arial" panose="020B0604020202020204" pitchFamily="34" charset="0"/>
                <a:ea typeface="DGMetaSerifScience"/>
                <a:cs typeface="DGMetaSerifScience"/>
              </a:rPr>
              <a:t>consensual solution </a:t>
            </a:r>
            <a:r>
              <a:rPr lang="en-US" sz="1800" dirty="0">
                <a:effectLst/>
                <a:latin typeface="Arial" panose="020B0604020202020204" pitchFamily="34" charset="0"/>
                <a:ea typeface="DGMetaSerifScience"/>
                <a:cs typeface="DGMetaSerifScience"/>
              </a:rPr>
              <a:t>“where very important interests of one or more partners are at stake”. </a:t>
            </a:r>
            <a:r>
              <a:rPr lang="en-US" sz="1800" b="1" dirty="0">
                <a:effectLst/>
                <a:latin typeface="Arial" panose="020B0604020202020204" pitchFamily="34" charset="0"/>
                <a:ea typeface="DGMetaSerifScience"/>
                <a:cs typeface="DGMetaSerifScience"/>
              </a:rPr>
              <a:t>The partners still opposed </a:t>
            </a:r>
            <a:r>
              <a:rPr lang="en-US" sz="1800" dirty="0">
                <a:effectLst/>
                <a:latin typeface="Arial" panose="020B0604020202020204" pitchFamily="34" charset="0"/>
                <a:ea typeface="DGMetaSerifScience"/>
                <a:cs typeface="DGMetaSerifScience"/>
              </a:rPr>
              <a:t>the French demand that in such a case “the discussion must be continued until unanimous agreement is reached.” </a:t>
            </a:r>
            <a:endParaRPr lang="it-IT" sz="1800" dirty="0">
              <a:effectLst/>
              <a:latin typeface="Calibri" panose="020F0502020204030204" pitchFamily="34" charset="0"/>
              <a:ea typeface="Calibri" panose="020F0502020204030204" pitchFamily="34" charset="0"/>
              <a:cs typeface="DGMetaSerifScience"/>
            </a:endParaRPr>
          </a:p>
          <a:p>
            <a:endParaRPr lang="it-IT" dirty="0"/>
          </a:p>
        </p:txBody>
      </p:sp>
    </p:spTree>
    <p:extLst>
      <p:ext uri="{BB962C8B-B14F-4D97-AF65-F5344CB8AC3E}">
        <p14:creationId xmlns:p14="http://schemas.microsoft.com/office/powerpoint/2010/main" val="3678538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D0A634-CABE-4427-BDEB-6C5C1DE11BDB}"/>
              </a:ext>
            </a:extLst>
          </p:cNvPr>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Compromise on «</a:t>
            </a:r>
            <a:r>
              <a:rPr lang="it-IT" sz="3600" b="1" dirty="0" err="1">
                <a:effectLst>
                  <a:outerShdw blurRad="38100" dist="38100" dir="2700000" algn="tl">
                    <a:srgbClr val="000000">
                      <a:alpha val="43137"/>
                    </a:srgbClr>
                  </a:outerShdw>
                </a:effectLst>
              </a:rPr>
              <a:t>vital</a:t>
            </a:r>
            <a:r>
              <a:rPr lang="it-IT" sz="3600" b="1" dirty="0">
                <a:effectLst>
                  <a:outerShdw blurRad="38100" dist="38100" dir="2700000" algn="tl">
                    <a:srgbClr val="000000">
                      <a:alpha val="43137"/>
                    </a:srgbClr>
                  </a:outerShdw>
                </a:effectLst>
              </a:rPr>
              <a:t> </a:t>
            </a:r>
            <a:r>
              <a:rPr lang="it-IT" sz="3600" b="1" dirty="0" err="1">
                <a:effectLst>
                  <a:outerShdw blurRad="38100" dist="38100" dir="2700000" algn="tl">
                    <a:srgbClr val="000000">
                      <a:alpha val="43137"/>
                    </a:srgbClr>
                  </a:outerShdw>
                </a:effectLst>
              </a:rPr>
              <a:t>interests</a:t>
            </a:r>
            <a:r>
              <a:rPr lang="it-IT" sz="3600" b="1" dirty="0">
                <a:effectLst>
                  <a:outerShdw blurRad="38100" dist="38100" dir="2700000" algn="tl">
                    <a:srgbClr val="000000">
                      <a:alpha val="43137"/>
                    </a:srgbClr>
                  </a:outerShdw>
                </a:effectLst>
              </a:rPr>
              <a:t>»</a:t>
            </a:r>
          </a:p>
        </p:txBody>
      </p:sp>
      <p:sp>
        <p:nvSpPr>
          <p:cNvPr id="3" name="Segnaposto contenuto 2">
            <a:extLst>
              <a:ext uri="{FF2B5EF4-FFF2-40B4-BE49-F238E27FC236}">
                <a16:creationId xmlns:a16="http://schemas.microsoft.com/office/drawing/2014/main" id="{CF4FE7BF-06A8-4E6C-AB43-D72ABA8E4D0E}"/>
              </a:ext>
            </a:extLst>
          </p:cNvPr>
          <p:cNvSpPr>
            <a:spLocks noGrp="1"/>
          </p:cNvSpPr>
          <p:nvPr>
            <p:ph idx="1"/>
          </p:nvPr>
        </p:nvSpPr>
        <p:spPr/>
        <p:txBody>
          <a:bodyPr>
            <a:normAutofit fontScale="92500" lnSpcReduction="20000"/>
          </a:bodyPr>
          <a:lstStyle/>
          <a:p>
            <a:r>
              <a:rPr lang="en-US" sz="1800" b="1" dirty="0">
                <a:solidFill>
                  <a:srgbClr val="414040"/>
                </a:solidFill>
                <a:effectLst/>
                <a:latin typeface="Arial" panose="020B0604020202020204" pitchFamily="34" charset="0"/>
                <a:ea typeface="Calibri" panose="020F0502020204030204" pitchFamily="34" charset="0"/>
                <a:cs typeface="Times New Roman" panose="02020603050405020304" pitchFamily="18" charset="0"/>
              </a:rPr>
              <a:t>If a country believed that its vital national interests might be adversely affected, negotiations had to continue until a universally acceptable compromise was reached. </a:t>
            </a:r>
          </a:p>
          <a:p>
            <a:r>
              <a:rPr lang="en-US" sz="1800" b="1" dirty="0">
                <a:solidFill>
                  <a:srgbClr val="414040"/>
                </a:solidFill>
                <a:effectLst/>
                <a:latin typeface="Arial" panose="020B0604020202020204" pitchFamily="34" charset="0"/>
                <a:ea typeface="Calibri" panose="020F0502020204030204" pitchFamily="34" charset="0"/>
                <a:cs typeface="Times New Roman" panose="02020603050405020304" pitchFamily="18" charset="0"/>
              </a:rPr>
              <a:t>Should no such compromise be reached, France demanded compliance with the unanimity rule (i.e. giving the State in the minority a right of veto), while the Five held to the letter of the Treaty. </a:t>
            </a:r>
          </a:p>
          <a:p>
            <a:r>
              <a:rPr lang="en-US" sz="1800" b="1" dirty="0">
                <a:solidFill>
                  <a:srgbClr val="414040"/>
                </a:solidFill>
                <a:effectLst/>
                <a:latin typeface="Arial" panose="020B0604020202020204" pitchFamily="34" charset="0"/>
                <a:ea typeface="Calibri" panose="020F0502020204030204" pitchFamily="34" charset="0"/>
                <a:cs typeface="Times New Roman" panose="02020603050405020304" pitchFamily="18" charset="0"/>
              </a:rPr>
              <a:t>Noting this disagreement, the Six decided, nonetheless, that Community activities should resume. </a:t>
            </a:r>
          </a:p>
          <a:p>
            <a:r>
              <a:rPr lang="en-US" sz="1800" b="1" dirty="0">
                <a:solidFill>
                  <a:srgbClr val="414040"/>
                </a:solidFill>
                <a:effectLst/>
                <a:latin typeface="Arial" panose="020B0604020202020204" pitchFamily="34" charset="0"/>
                <a:ea typeface="Calibri" panose="020F0502020204030204" pitchFamily="34" charset="0"/>
                <a:cs typeface="Times New Roman" panose="02020603050405020304" pitchFamily="18" charset="0"/>
              </a:rPr>
              <a:t>The document, which fundamentally altered the spirit of the EEC Treaty by creating a new mechanism by which States could exert pressure on the Council, did not, however, define what was meant by ‘vital national interest’ or provide for an arbitration procedure in the event of dispute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3070957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388768-3AF6-48D9-A4D6-844FD24BD2E7}"/>
              </a:ext>
            </a:extLst>
          </p:cNvPr>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VICTORY, WHICH VICTORY? </a:t>
            </a:r>
          </a:p>
        </p:txBody>
      </p:sp>
      <p:sp>
        <p:nvSpPr>
          <p:cNvPr id="3" name="Segnaposto contenuto 2">
            <a:extLst>
              <a:ext uri="{FF2B5EF4-FFF2-40B4-BE49-F238E27FC236}">
                <a16:creationId xmlns:a16="http://schemas.microsoft.com/office/drawing/2014/main" id="{E2DA8F86-87D4-4F25-8FD9-492BBF92DE03}"/>
              </a:ext>
            </a:extLst>
          </p:cNvPr>
          <p:cNvSpPr>
            <a:spLocks noGrp="1"/>
          </p:cNvSpPr>
          <p:nvPr>
            <p:ph idx="1"/>
          </p:nvPr>
        </p:nvSpPr>
        <p:spPr/>
        <p:txBody>
          <a:bodyPr>
            <a:normAutofit fontScale="92500" lnSpcReduction="20000"/>
          </a:bodyPr>
          <a:lstStyle/>
          <a:p>
            <a:pPr algn="just">
              <a:lnSpc>
                <a:spcPct val="107000"/>
              </a:lnSpc>
              <a:spcAft>
                <a:spcPts val="800"/>
              </a:spcAft>
            </a:pPr>
            <a:endParaRPr lang="en-US" sz="1800" b="1" dirty="0">
              <a:effectLst/>
              <a:latin typeface="DGMetaSerifScience"/>
              <a:ea typeface="Calibri" panose="020F0502020204030204" pitchFamily="34" charset="0"/>
              <a:cs typeface="DGMetaSerifScience"/>
            </a:endParaRPr>
          </a:p>
          <a:p>
            <a:pPr marL="0" indent="0" algn="ctr">
              <a:lnSpc>
                <a:spcPct val="107000"/>
              </a:lnSpc>
              <a:spcAft>
                <a:spcPts val="800"/>
              </a:spcAft>
              <a:buNone/>
            </a:pPr>
            <a:r>
              <a:rPr lang="en-US" sz="2800" b="1" dirty="0">
                <a:latin typeface="Arial" panose="020B0604020202020204" pitchFamily="34" charset="0"/>
                <a:ea typeface="Calibri" panose="020F0502020204030204" pitchFamily="34" charset="0"/>
                <a:cs typeface="Arial" panose="020B0604020202020204" pitchFamily="34" charset="0"/>
              </a:rPr>
              <a:t>AFTER LUXEMBOURG COMPROMISE DE GAULLE</a:t>
            </a:r>
          </a:p>
          <a:p>
            <a:pPr algn="just">
              <a:lnSpc>
                <a:spcPct val="107000"/>
              </a:lnSpc>
              <a:spcAft>
                <a:spcPts val="800"/>
              </a:spcAft>
            </a:pPr>
            <a:endParaRPr lang="en-US" sz="2400" b="1"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400" b="1" dirty="0">
                <a:effectLst/>
                <a:latin typeface="Arial" panose="020B0604020202020204" pitchFamily="34" charset="0"/>
                <a:ea typeface="Calibri" panose="020F0502020204030204" pitchFamily="34" charset="0"/>
                <a:cs typeface="Arial" panose="020B0604020202020204" pitchFamily="34" charset="0"/>
              </a:rPr>
              <a:t>PROTECTED BY THE GUARANTEE FROM BEING OUTVOTED</a:t>
            </a:r>
          </a:p>
          <a:p>
            <a:pPr marL="0" indent="0" algn="just">
              <a:lnSpc>
                <a:spcPct val="107000"/>
              </a:lnSpc>
              <a:spcAft>
                <a:spcPts val="800"/>
              </a:spcAft>
              <a:buNone/>
            </a:pPr>
            <a:endParaRPr lang="it-IT" sz="24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400" b="1" dirty="0">
                <a:effectLst/>
                <a:latin typeface="Arial" panose="020B0604020202020204" pitchFamily="34" charset="0"/>
                <a:ea typeface="Calibri" panose="020F0502020204030204" pitchFamily="34" charset="0"/>
                <a:cs typeface="Arial" panose="020B0604020202020204" pitchFamily="34" charset="0"/>
              </a:rPr>
              <a:t>NO GUARANTEE THAT THE COMMUNITY WILL DEVELOP IN THE DESIRED DIRECTION</a:t>
            </a:r>
            <a:endParaRPr lang="it-IT" sz="24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it-IT" dirty="0"/>
          </a:p>
        </p:txBody>
      </p:sp>
    </p:spTree>
    <p:extLst>
      <p:ext uri="{BB962C8B-B14F-4D97-AF65-F5344CB8AC3E}">
        <p14:creationId xmlns:p14="http://schemas.microsoft.com/office/powerpoint/2010/main" val="2764181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75F809-B103-43EE-9542-2E6CEC5D116D}"/>
              </a:ext>
            </a:extLst>
          </p:cNvPr>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21 FEBRUARY 1966 PRESS CONFERENCE</a:t>
            </a:r>
          </a:p>
        </p:txBody>
      </p:sp>
      <p:sp>
        <p:nvSpPr>
          <p:cNvPr id="3" name="Segnaposto contenuto 2">
            <a:extLst>
              <a:ext uri="{FF2B5EF4-FFF2-40B4-BE49-F238E27FC236}">
                <a16:creationId xmlns:a16="http://schemas.microsoft.com/office/drawing/2014/main" id="{495EF30A-09D6-44FC-81E1-A0AE3209AA25}"/>
              </a:ext>
            </a:extLst>
          </p:cNvPr>
          <p:cNvSpPr>
            <a:spLocks noGrp="1"/>
          </p:cNvSpPr>
          <p:nvPr>
            <p:ph idx="1"/>
          </p:nvPr>
        </p:nvSpPr>
        <p:spPr/>
        <p:txBody>
          <a:bodyPr>
            <a:normAutofit fontScale="92500" lnSpcReduction="20000"/>
          </a:bodyPr>
          <a:lstStyle/>
          <a:p>
            <a:pPr marL="0" indent="0" algn="ctr">
              <a:buNone/>
            </a:pPr>
            <a:r>
              <a:rPr lang="en-US" b="1" u="sng" dirty="0">
                <a:latin typeface="Arial" panose="020B0604020202020204" pitchFamily="34" charset="0"/>
                <a:ea typeface="DGMetaSerifScience"/>
              </a:rPr>
              <a:t>General declared </a:t>
            </a:r>
          </a:p>
          <a:p>
            <a:pPr algn="ctr"/>
            <a:r>
              <a:rPr lang="en-US" dirty="0">
                <a:effectLst/>
                <a:latin typeface="Arial" panose="020B0604020202020204" pitchFamily="34" charset="0"/>
                <a:ea typeface="DGMetaSerifScience"/>
              </a:rPr>
              <a:t>the organizing of political consultations among the Six as “more urgent than ever before”</a:t>
            </a:r>
          </a:p>
          <a:p>
            <a:pPr algn="ctr"/>
            <a:endParaRPr lang="en-US" dirty="0">
              <a:latin typeface="Arial" panose="020B0604020202020204" pitchFamily="34" charset="0"/>
            </a:endParaRPr>
          </a:p>
          <a:p>
            <a:pPr algn="ctr"/>
            <a:r>
              <a:rPr lang="en-US" dirty="0">
                <a:effectLst/>
                <a:latin typeface="Arial" panose="020B0604020202020204" pitchFamily="34" charset="0"/>
                <a:ea typeface="DGMetaSerifScience"/>
              </a:rPr>
              <a:t>at the same time that France would withdraw from the integrated defense structure of NATO at an unspecified time before the expiration of the Atlantic pact on 4 April 1969 </a:t>
            </a:r>
          </a:p>
          <a:p>
            <a:endParaRPr lang="en-US" sz="1800" b="1" dirty="0">
              <a:latin typeface="Arial" panose="020B0604020202020204" pitchFamily="34" charset="0"/>
            </a:endParaRPr>
          </a:p>
          <a:p>
            <a:pPr marL="0" indent="0" algn="ctr">
              <a:buNone/>
            </a:pPr>
            <a:r>
              <a:rPr lang="en-US" sz="1800" b="1" u="sng" dirty="0">
                <a:latin typeface="Arial" panose="020B0604020202020204" pitchFamily="34" charset="0"/>
                <a:ea typeface="DGMetaSerifScience"/>
              </a:rPr>
              <a:t>T</a:t>
            </a:r>
            <a:r>
              <a:rPr lang="en-US" sz="1800" b="1" u="sng" dirty="0">
                <a:effectLst/>
                <a:latin typeface="Arial" panose="020B0604020202020204" pitchFamily="34" charset="0"/>
                <a:ea typeface="DGMetaSerifScience"/>
              </a:rPr>
              <a:t>he unilateral declaration without prior consultations served to make clear that de Gaulle was determined to force his conception of European security on his partners</a:t>
            </a:r>
            <a:endParaRPr lang="it-IT" u="sng" dirty="0"/>
          </a:p>
        </p:txBody>
      </p:sp>
    </p:spTree>
    <p:extLst>
      <p:ext uri="{BB962C8B-B14F-4D97-AF65-F5344CB8AC3E}">
        <p14:creationId xmlns:p14="http://schemas.microsoft.com/office/powerpoint/2010/main" val="4197809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208CDD-4DC7-44D0-8DBA-EC4C0F89997E}"/>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DE GAULLE TO JOHNSON – 7 MARCH 1966</a:t>
            </a:r>
          </a:p>
        </p:txBody>
      </p:sp>
      <p:sp>
        <p:nvSpPr>
          <p:cNvPr id="3" name="Segnaposto contenuto 2">
            <a:extLst>
              <a:ext uri="{FF2B5EF4-FFF2-40B4-BE49-F238E27FC236}">
                <a16:creationId xmlns:a16="http://schemas.microsoft.com/office/drawing/2014/main" id="{FB14EC4A-9D80-4115-9D2C-D417DF2164A2}"/>
              </a:ext>
            </a:extLst>
          </p:cNvPr>
          <p:cNvSpPr>
            <a:spLocks noGrp="1"/>
          </p:cNvSpPr>
          <p:nvPr>
            <p:ph idx="1"/>
          </p:nvPr>
        </p:nvSpPr>
        <p:spPr/>
        <p:txBody>
          <a:bodyPr/>
          <a:lstStyle/>
          <a:p>
            <a:pPr marL="0" indent="0" algn="ctr">
              <a:buNone/>
            </a:pPr>
            <a:r>
              <a:rPr lang="it-IT" sz="2800" dirty="0"/>
              <a:t>France </a:t>
            </a:r>
            <a:r>
              <a:rPr lang="it-IT" sz="2800" dirty="0" err="1"/>
              <a:t>intention</a:t>
            </a:r>
            <a:r>
              <a:rPr lang="it-IT" sz="2800" dirty="0"/>
              <a:t> to </a:t>
            </a:r>
          </a:p>
          <a:p>
            <a:pPr marL="0" indent="0" algn="ctr">
              <a:buNone/>
            </a:pPr>
            <a:r>
              <a:rPr lang="en-US" sz="2400" i="1" dirty="0">
                <a:effectLst/>
                <a:latin typeface="Calibri" panose="020F0502020204030204" pitchFamily="34" charset="0"/>
                <a:ea typeface="Calibri" panose="020F0502020204030204" pitchFamily="34" charset="0"/>
                <a:cs typeface="Times New Roman" panose="02020603050405020304" pitchFamily="18" charset="0"/>
              </a:rPr>
              <a:t>“regain on her whole territory the full exercise of her sovereignty, at the present diminished by the permanent presence of allied military elements or by the use which is made of her airspace; to cease her participation in the integrated commands of </a:t>
            </a:r>
            <a:r>
              <a:rPr lang="en-US" sz="2400" i="1" dirty="0" err="1">
                <a:effectLst/>
                <a:latin typeface="Calibri" panose="020F0502020204030204" pitchFamily="34" charset="0"/>
                <a:ea typeface="Calibri" panose="020F0502020204030204" pitchFamily="34" charset="0"/>
                <a:cs typeface="Times New Roman" panose="02020603050405020304" pitchFamily="18" charset="0"/>
              </a:rPr>
              <a:t>Nato</a:t>
            </a:r>
            <a:r>
              <a:rPr lang="en-US" sz="2400" i="1" dirty="0">
                <a:effectLst/>
                <a:latin typeface="Calibri" panose="020F0502020204030204" pitchFamily="34" charset="0"/>
                <a:ea typeface="Calibri" panose="020F0502020204030204" pitchFamily="34" charset="0"/>
                <a:cs typeface="Times New Roman" panose="02020603050405020304" pitchFamily="18" charset="0"/>
              </a:rPr>
              <a:t>; and no longer to place her forces at the disposal of </a:t>
            </a:r>
            <a:r>
              <a:rPr lang="en-US" sz="2400" i="1" dirty="0" err="1">
                <a:effectLst/>
                <a:latin typeface="Calibri" panose="020F0502020204030204" pitchFamily="34" charset="0"/>
                <a:ea typeface="Calibri" panose="020F0502020204030204" pitchFamily="34" charset="0"/>
                <a:cs typeface="Times New Roman" panose="02020603050405020304" pitchFamily="18" charset="0"/>
              </a:rPr>
              <a:t>Nato</a:t>
            </a:r>
            <a:r>
              <a:rPr lang="en-US" sz="2400" i="1" dirty="0">
                <a:effectLst/>
                <a:latin typeface="Calibri" panose="020F0502020204030204" pitchFamily="34" charset="0"/>
                <a:ea typeface="Calibri" panose="020F0502020204030204" pitchFamily="34" charset="0"/>
                <a:cs typeface="Times New Roman" panose="02020603050405020304" pitchFamily="18" charset="0"/>
              </a:rPr>
              <a:t>”</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756236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66A197-3BA1-49A6-BCCD-982D5D0493CE}"/>
              </a:ext>
            </a:extLst>
          </p:cNvPr>
          <p:cNvSpPr>
            <a:spLocks noGrp="1"/>
          </p:cNvSpPr>
          <p:nvPr>
            <p:ph type="title"/>
          </p:nvPr>
        </p:nvSpPr>
        <p:spPr/>
        <p:txBody>
          <a:bodyPr/>
          <a:lstStyle/>
          <a:p>
            <a:pPr algn="ctr"/>
            <a:r>
              <a:rPr lang="it-IT" b="1" dirty="0"/>
              <a:t>WILSON: AT THE ORIGINS – OCTOBER 1964</a:t>
            </a:r>
          </a:p>
        </p:txBody>
      </p:sp>
      <p:sp>
        <p:nvSpPr>
          <p:cNvPr id="3" name="Segnaposto contenuto 2">
            <a:extLst>
              <a:ext uri="{FF2B5EF4-FFF2-40B4-BE49-F238E27FC236}">
                <a16:creationId xmlns:a16="http://schemas.microsoft.com/office/drawing/2014/main" id="{8357853C-DA7F-48C6-BFB1-835477C55416}"/>
              </a:ext>
            </a:extLst>
          </p:cNvPr>
          <p:cNvSpPr>
            <a:spLocks noGrp="1"/>
          </p:cNvSpPr>
          <p:nvPr>
            <p:ph idx="1"/>
          </p:nvPr>
        </p:nvSpPr>
        <p:spPr/>
        <p:txBody>
          <a:bodyPr>
            <a:normAutofit/>
          </a:bodyPr>
          <a:lstStyle/>
          <a:p>
            <a:r>
              <a:rPr lang="it-IT" sz="2800" dirty="0" err="1"/>
              <a:t>During</a:t>
            </a:r>
            <a:r>
              <a:rPr lang="it-IT" sz="2800" dirty="0"/>
              <a:t> the </a:t>
            </a:r>
            <a:r>
              <a:rPr lang="it-IT" sz="2800" dirty="0" err="1"/>
              <a:t>electoral</a:t>
            </a:r>
            <a:r>
              <a:rPr lang="it-IT" sz="2800" dirty="0"/>
              <a:t> </a:t>
            </a:r>
            <a:r>
              <a:rPr lang="it-IT" sz="2800" dirty="0" err="1"/>
              <a:t>campaign</a:t>
            </a:r>
            <a:r>
              <a:rPr lang="it-IT" sz="2800" dirty="0"/>
              <a:t>: </a:t>
            </a:r>
            <a:r>
              <a:rPr lang="it-IT" sz="2800" dirty="0" err="1"/>
              <a:t>against</a:t>
            </a:r>
            <a:r>
              <a:rPr lang="it-IT" sz="2800" dirty="0"/>
              <a:t> </a:t>
            </a:r>
            <a:r>
              <a:rPr lang="it-IT" sz="2800" dirty="0" err="1"/>
              <a:t>Macmillan’s</a:t>
            </a:r>
            <a:r>
              <a:rPr lang="it-IT" sz="2800" dirty="0"/>
              <a:t> </a:t>
            </a:r>
            <a:r>
              <a:rPr lang="it-IT" sz="2800" dirty="0" err="1"/>
              <a:t>application</a:t>
            </a:r>
            <a:r>
              <a:rPr lang="it-IT" sz="2800" dirty="0"/>
              <a:t> for membership</a:t>
            </a:r>
          </a:p>
          <a:p>
            <a:r>
              <a:rPr lang="it-IT" sz="2800" dirty="0"/>
              <a:t>Once </a:t>
            </a:r>
            <a:r>
              <a:rPr lang="it-IT" sz="2800" dirty="0" err="1"/>
              <a:t>elected</a:t>
            </a:r>
            <a:r>
              <a:rPr lang="it-IT" sz="2800" dirty="0"/>
              <a:t> he </a:t>
            </a:r>
            <a:r>
              <a:rPr lang="it-IT" sz="2800" dirty="0" err="1"/>
              <a:t>considered</a:t>
            </a:r>
            <a:r>
              <a:rPr lang="it-IT" sz="2800" dirty="0"/>
              <a:t> EEC membership </a:t>
            </a:r>
            <a:r>
              <a:rPr lang="it-IT" sz="2800" dirty="0" err="1"/>
              <a:t>as</a:t>
            </a:r>
            <a:r>
              <a:rPr lang="it-IT" sz="2800" dirty="0"/>
              <a:t> </a:t>
            </a:r>
            <a:r>
              <a:rPr lang="it-IT" sz="2800" dirty="0" err="1"/>
              <a:t>incompatible</a:t>
            </a:r>
            <a:r>
              <a:rPr lang="it-IT" sz="2800" dirty="0"/>
              <a:t> with a </a:t>
            </a:r>
            <a:r>
              <a:rPr lang="it-IT" sz="2800" dirty="0" err="1"/>
              <a:t>socialist</a:t>
            </a:r>
            <a:r>
              <a:rPr lang="it-IT" sz="2800" dirty="0"/>
              <a:t> </a:t>
            </a:r>
            <a:r>
              <a:rPr lang="it-IT" sz="2800" dirty="0" err="1"/>
              <a:t>planned</a:t>
            </a:r>
            <a:r>
              <a:rPr lang="it-IT" sz="2800" dirty="0"/>
              <a:t> economy</a:t>
            </a:r>
          </a:p>
          <a:p>
            <a:r>
              <a:rPr lang="it-IT" sz="2800" dirty="0"/>
              <a:t>He </a:t>
            </a:r>
            <a:r>
              <a:rPr lang="it-IT" sz="2800" dirty="0" err="1"/>
              <a:t>thought</a:t>
            </a:r>
            <a:r>
              <a:rPr lang="it-IT" sz="2800" dirty="0"/>
              <a:t> an </a:t>
            </a:r>
            <a:r>
              <a:rPr lang="it-IT" sz="2800" dirty="0" err="1"/>
              <a:t>independent</a:t>
            </a:r>
            <a:r>
              <a:rPr lang="it-IT" sz="2800" dirty="0"/>
              <a:t> </a:t>
            </a:r>
            <a:r>
              <a:rPr lang="it-IT" sz="2800" dirty="0" err="1"/>
              <a:t>role</a:t>
            </a:r>
            <a:r>
              <a:rPr lang="it-IT" sz="2800" dirty="0"/>
              <a:t> for Britain in world </a:t>
            </a:r>
            <a:r>
              <a:rPr lang="it-IT" sz="2800" dirty="0" err="1"/>
              <a:t>politics</a:t>
            </a:r>
            <a:endParaRPr lang="it-IT" sz="2800" dirty="0"/>
          </a:p>
        </p:txBody>
      </p:sp>
    </p:spTree>
    <p:extLst>
      <p:ext uri="{BB962C8B-B14F-4D97-AF65-F5344CB8AC3E}">
        <p14:creationId xmlns:p14="http://schemas.microsoft.com/office/powerpoint/2010/main" val="695345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8A1947-C246-4CAC-9A1D-2FC00D1E0712}"/>
              </a:ext>
            </a:extLst>
          </p:cNvPr>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WILSON’S CHANGE OF MIND</a:t>
            </a:r>
          </a:p>
        </p:txBody>
      </p:sp>
      <p:sp>
        <p:nvSpPr>
          <p:cNvPr id="3" name="Segnaposto contenuto 2">
            <a:extLst>
              <a:ext uri="{FF2B5EF4-FFF2-40B4-BE49-F238E27FC236}">
                <a16:creationId xmlns:a16="http://schemas.microsoft.com/office/drawing/2014/main" id="{18DC93AC-3576-4B87-83BD-0794D5776E67}"/>
              </a:ext>
            </a:extLst>
          </p:cNvPr>
          <p:cNvSpPr>
            <a:spLocks noGrp="1"/>
          </p:cNvSpPr>
          <p:nvPr>
            <p:ph idx="1"/>
          </p:nvPr>
        </p:nvSpPr>
        <p:spPr/>
        <p:txBody>
          <a:bodyPr>
            <a:normAutofit fontScale="92500"/>
          </a:bodyPr>
          <a:lstStyle/>
          <a:p>
            <a:pPr marL="0" indent="0" algn="ctr">
              <a:lnSpc>
                <a:spcPct val="100000"/>
              </a:lnSpc>
              <a:spcAft>
                <a:spcPts val="800"/>
              </a:spcAft>
              <a:buNone/>
            </a:pPr>
            <a:r>
              <a:rPr lang="en-US" sz="2400" b="1" dirty="0">
                <a:effectLst/>
                <a:latin typeface="Arial" panose="020B0604020202020204" pitchFamily="34" charset="0"/>
                <a:ea typeface="DGMetaSerifScience"/>
                <a:cs typeface="Arial" panose="020B0604020202020204" pitchFamily="34" charset="0"/>
              </a:rPr>
              <a:t>On 10 November 1966, he announced this intention in </a:t>
            </a:r>
          </a:p>
          <a:p>
            <a:pPr marL="0" indent="0" algn="ctr">
              <a:lnSpc>
                <a:spcPct val="100000"/>
              </a:lnSpc>
              <a:spcAft>
                <a:spcPts val="800"/>
              </a:spcAft>
              <a:buNone/>
            </a:pPr>
            <a:r>
              <a:rPr lang="en-US" sz="2400" b="1" dirty="0">
                <a:effectLst/>
                <a:latin typeface="Arial" panose="020B0604020202020204" pitchFamily="34" charset="0"/>
                <a:ea typeface="DGMetaSerifScience"/>
                <a:cs typeface="Arial" panose="020B0604020202020204" pitchFamily="34" charset="0"/>
              </a:rPr>
              <a:t>the House of Commons</a:t>
            </a:r>
            <a:endParaRPr lang="it-IT" sz="2400" b="1" dirty="0">
              <a:effectLst/>
              <a:latin typeface="Arial" panose="020B0604020202020204" pitchFamily="34" charset="0"/>
              <a:ea typeface="Calibri" panose="020F0502020204030204" pitchFamily="34" charset="0"/>
              <a:cs typeface="Arial" panose="020B0604020202020204" pitchFamily="34" charset="0"/>
            </a:endParaRPr>
          </a:p>
          <a:p>
            <a:pPr marL="0" indent="0" algn="ctr">
              <a:lnSpc>
                <a:spcPct val="115000"/>
              </a:lnSpc>
              <a:spcAft>
                <a:spcPts val="800"/>
              </a:spcAft>
              <a:buNone/>
            </a:pPr>
            <a:endParaRPr lang="en-US" sz="2400" i="1" dirty="0">
              <a:effectLst/>
              <a:latin typeface="Arial" panose="020B0604020202020204" pitchFamily="34" charset="0"/>
              <a:ea typeface="DGMetaSerifScience"/>
              <a:cs typeface="Times New Roman" panose="02020603050405020304" pitchFamily="18" charset="0"/>
            </a:endParaRPr>
          </a:p>
          <a:p>
            <a:pPr marL="0" indent="0" algn="ctr">
              <a:lnSpc>
                <a:spcPct val="115000"/>
              </a:lnSpc>
              <a:spcAft>
                <a:spcPts val="800"/>
              </a:spcAft>
              <a:buNone/>
            </a:pPr>
            <a:r>
              <a:rPr lang="en-US" sz="2400" i="1" dirty="0">
                <a:effectLst/>
                <a:latin typeface="Arial" panose="020B0604020202020204" pitchFamily="34" charset="0"/>
                <a:ea typeface="DGMetaSerifScience"/>
                <a:cs typeface="Times New Roman" panose="02020603050405020304" pitchFamily="18" charset="0"/>
              </a:rPr>
              <a:t>“I want this House to know that the Government are approaching discussions with the clear intention and determination to enter the EEC if essential British and Commonwealth interests are safeguarded.”</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09490240"/>
      </p:ext>
    </p:extLst>
  </p:cSld>
  <p:clrMapOvr>
    <a:masterClrMapping/>
  </p:clrMapOvr>
</p:sld>
</file>

<file path=ppt/theme/theme1.xml><?xml version="1.0" encoding="utf-8"?>
<a:theme xmlns:a="http://schemas.openxmlformats.org/drawingml/2006/main" name="Raccolta">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TM10001114[[fn=Raccolta]]</Template>
  <TotalTime>197</TotalTime>
  <Words>1254</Words>
  <Application>Microsoft Office PowerPoint</Application>
  <PresentationFormat>Widescreen</PresentationFormat>
  <Paragraphs>846</Paragraphs>
  <Slides>17</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17</vt:i4>
      </vt:variant>
    </vt:vector>
  </HeadingPairs>
  <TitlesOfParts>
    <vt:vector size="22" baseType="lpstr">
      <vt:lpstr>Arial</vt:lpstr>
      <vt:lpstr>Calibri</vt:lpstr>
      <vt:lpstr>DGMetaSerifScience</vt:lpstr>
      <vt:lpstr>Gill Sans MT</vt:lpstr>
      <vt:lpstr>Raccolta</vt:lpstr>
      <vt:lpstr>LESSON 10 </vt:lpstr>
      <vt:lpstr>FRENCH DECALOGUE </vt:lpstr>
      <vt:lpstr>Point of mediation</vt:lpstr>
      <vt:lpstr>Compromise on «vital interests»</vt:lpstr>
      <vt:lpstr>VICTORY, WHICH VICTORY? </vt:lpstr>
      <vt:lpstr>21 FEBRUARY 1966 PRESS CONFERENCE</vt:lpstr>
      <vt:lpstr>DE GAULLE TO JOHNSON – 7 MARCH 1966</vt:lpstr>
      <vt:lpstr>WILSON: AT THE ORIGINS – OCTOBER 1964</vt:lpstr>
      <vt:lpstr>WILSON’S CHANGE OF MIND</vt:lpstr>
      <vt:lpstr>NO ALTERNATIVE FOR UK</vt:lpstr>
      <vt:lpstr>OFFICIAL APPLICATION AND DE GAULLE’S REACTIONS</vt:lpstr>
      <vt:lpstr>GENERAL’S RESISTANCE – 16 october 1967</vt:lpstr>
      <vt:lpstr>PUBLIC PRESSURE ON FRANCE</vt:lpstr>
      <vt:lpstr>IF FRENCH GOVERNMENT CHANGES ITS MIND?</vt:lpstr>
      <vt:lpstr>German toughness in currency crisis – november 1968</vt:lpstr>
      <vt:lpstr>POMPIDOU AND FRANCE STRATEGIC NECESSITY</vt:lpstr>
      <vt:lpstr>SUPPORTING BRITISH MEMBERSHIP BUT ON A FRENCH PROPOSAL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10 </dc:title>
  <dc:creator>Michele Marchi</dc:creator>
  <cp:lastModifiedBy>Michele Marchi</cp:lastModifiedBy>
  <cp:revision>18</cp:revision>
  <dcterms:created xsi:type="dcterms:W3CDTF">2020-12-01T13:26:02Z</dcterms:created>
  <dcterms:modified xsi:type="dcterms:W3CDTF">2024-12-12T18:15:29Z</dcterms:modified>
</cp:coreProperties>
</file>