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3" r:id="rId7"/>
    <p:sldId id="264" r:id="rId8"/>
    <p:sldId id="265" r:id="rId9"/>
    <p:sldId id="274" r:id="rId10"/>
    <p:sldId id="279" r:id="rId11"/>
    <p:sldId id="266" r:id="rId12"/>
    <p:sldId id="267" r:id="rId13"/>
    <p:sldId id="275" r:id="rId14"/>
    <p:sldId id="269" r:id="rId15"/>
    <p:sldId id="276" r:id="rId16"/>
    <p:sldId id="277" r:id="rId17"/>
    <p:sldId id="278" r:id="rId18"/>
  </p:sldIdLst>
  <p:sldSz cx="9144000" cy="6858000" type="screen4x3"/>
  <p:notesSz cx="6858000" cy="9144000"/>
  <p:defaultTextStyle>
    <a:defPPr>
      <a:defRPr lang="it-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69" autoAdjust="0"/>
  </p:normalViewPr>
  <p:slideViewPr>
    <p:cSldViewPr>
      <p:cViewPr varScale="1">
        <p:scale>
          <a:sx n="78" d="100"/>
          <a:sy n="78" d="100"/>
        </p:scale>
        <p:origin x="1594" y="6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it-IT"/>
              <a:t>Fare clic per modificare lo stile del titolo</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DE5A78B6-4F27-4E89-89C7-0AA3F522EED1}" type="datetimeFigureOut">
              <a:rPr lang="it-CH" smtClean="0"/>
              <a:t>12.12.2024</a:t>
            </a:fld>
            <a:endParaRPr lang="it-CH"/>
          </a:p>
        </p:txBody>
      </p:sp>
      <p:sp>
        <p:nvSpPr>
          <p:cNvPr id="5" name="Footer Placeholder 4"/>
          <p:cNvSpPr>
            <a:spLocks noGrp="1"/>
          </p:cNvSpPr>
          <p:nvPr>
            <p:ph type="ftr" sz="quarter" idx="11"/>
          </p:nvPr>
        </p:nvSpPr>
        <p:spPr>
          <a:xfrm>
            <a:off x="1174044" y="5357592"/>
            <a:ext cx="5034845" cy="365125"/>
          </a:xfrm>
        </p:spPr>
        <p:txBody>
          <a:bodyPr/>
          <a:lstStyle/>
          <a:p>
            <a:endParaRPr lang="it-CH"/>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8CE9CD5A-430F-4EBD-90A0-F391E56CA316}" type="slidenum">
              <a:rPr lang="it-CH" smtClean="0"/>
              <a:t>‹N›</a:t>
            </a:fld>
            <a:endParaRPr lang="it-C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Vertical Text Placeholder 2"/>
          <p:cNvSpPr>
            <a:spLocks noGrp="1"/>
          </p:cNvSpPr>
          <p:nvPr>
            <p:ph type="body" orient="vert" idx="1"/>
          </p:nvPr>
        </p:nvSpPr>
        <p:spPr/>
        <p:txBody>
          <a:bodyPr vert="eaVert" anchor="ct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DE5A78B6-4F27-4E89-89C7-0AA3F522EED1}" type="datetimeFigureOut">
              <a:rPr lang="it-CH" smtClean="0"/>
              <a:t>12.12.2024</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8CE9CD5A-430F-4EBD-90A0-F391E56CA316}" type="slidenum">
              <a:rPr lang="it-CH" smtClean="0"/>
              <a:t>‹N›</a:t>
            </a:fld>
            <a:endParaRPr lang="it-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DE5A78B6-4F27-4E89-89C7-0AA3F522EED1}" type="datetimeFigureOut">
              <a:rPr lang="it-CH" smtClean="0"/>
              <a:t>12.12.2024</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8CE9CD5A-430F-4EBD-90A0-F391E56CA316}" type="slidenum">
              <a:rPr lang="it-CH" smtClean="0"/>
              <a:t>‹N›</a:t>
            </a:fld>
            <a:endParaRPr lang="it-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DE5A78B6-4F27-4E89-89C7-0AA3F522EED1}" type="datetimeFigureOut">
              <a:rPr lang="it-CH" smtClean="0"/>
              <a:t>12.12.2024</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8CE9CD5A-430F-4EBD-90A0-F391E56CA316}" type="slidenum">
              <a:rPr lang="it-CH" smtClean="0"/>
              <a:t>‹N›</a:t>
            </a:fld>
            <a:endParaRPr lang="it-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it-IT"/>
              <a:t>Fare clic per modificare lo stile del titolo</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DE5A78B6-4F27-4E89-89C7-0AA3F522EED1}" type="datetimeFigureOut">
              <a:rPr lang="it-CH" smtClean="0"/>
              <a:t>12.12.2024</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8CE9CD5A-430F-4EBD-90A0-F391E56CA316}" type="slidenum">
              <a:rPr lang="it-CH" smtClean="0"/>
              <a:t>‹N›</a:t>
            </a:fld>
            <a:endParaRPr lang="it-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5" name="Date Placeholder 4"/>
          <p:cNvSpPr>
            <a:spLocks noGrp="1"/>
          </p:cNvSpPr>
          <p:nvPr>
            <p:ph type="dt" sz="half" idx="10"/>
          </p:nvPr>
        </p:nvSpPr>
        <p:spPr/>
        <p:txBody>
          <a:bodyPr/>
          <a:lstStyle/>
          <a:p>
            <a:fld id="{DE5A78B6-4F27-4E89-89C7-0AA3F522EED1}" type="datetimeFigureOut">
              <a:rPr lang="it-CH" smtClean="0"/>
              <a:t>12.12.2024</a:t>
            </a:fld>
            <a:endParaRPr lang="it-CH"/>
          </a:p>
        </p:txBody>
      </p:sp>
      <p:sp>
        <p:nvSpPr>
          <p:cNvPr id="6" name="Footer Placeholder 5"/>
          <p:cNvSpPr>
            <a:spLocks noGrp="1"/>
          </p:cNvSpPr>
          <p:nvPr>
            <p:ph type="ftr" sz="quarter" idx="11"/>
          </p:nvPr>
        </p:nvSpPr>
        <p:spPr/>
        <p:txBody>
          <a:bodyPr/>
          <a:lstStyle/>
          <a:p>
            <a:endParaRPr lang="it-CH"/>
          </a:p>
        </p:txBody>
      </p:sp>
      <p:sp>
        <p:nvSpPr>
          <p:cNvPr id="7" name="Slide Number Placeholder 6"/>
          <p:cNvSpPr>
            <a:spLocks noGrp="1"/>
          </p:cNvSpPr>
          <p:nvPr>
            <p:ph type="sldNum" sz="quarter" idx="12"/>
          </p:nvPr>
        </p:nvSpPr>
        <p:spPr/>
        <p:txBody>
          <a:bodyPr/>
          <a:lstStyle/>
          <a:p>
            <a:fld id="{8CE9CD5A-430F-4EBD-90A0-F391E56CA316}" type="slidenum">
              <a:rPr lang="it-CH" smtClean="0"/>
              <a:t>‹N›</a:t>
            </a:fld>
            <a:endParaRPr lang="it-CH"/>
          </a:p>
        </p:txBody>
      </p:sp>
      <p:sp>
        <p:nvSpPr>
          <p:cNvPr id="9" name="Content Placeholder 8"/>
          <p:cNvSpPr>
            <a:spLocks noGrp="1"/>
          </p:cNvSpPr>
          <p:nvPr>
            <p:ph sz="quarter" idx="13"/>
          </p:nvPr>
        </p:nvSpPr>
        <p:spPr>
          <a:xfrm>
            <a:off x="1298448" y="2121407"/>
            <a:ext cx="3200400" cy="3602736"/>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7" name="Date Placeholder 6"/>
          <p:cNvSpPr>
            <a:spLocks noGrp="1"/>
          </p:cNvSpPr>
          <p:nvPr>
            <p:ph type="dt" sz="half" idx="10"/>
          </p:nvPr>
        </p:nvSpPr>
        <p:spPr/>
        <p:txBody>
          <a:bodyPr/>
          <a:lstStyle/>
          <a:p>
            <a:fld id="{DE5A78B6-4F27-4E89-89C7-0AA3F522EED1}" type="datetimeFigureOut">
              <a:rPr lang="it-CH" smtClean="0"/>
              <a:t>12.12.2024</a:t>
            </a:fld>
            <a:endParaRPr lang="it-CH"/>
          </a:p>
        </p:txBody>
      </p:sp>
      <p:sp>
        <p:nvSpPr>
          <p:cNvPr id="8" name="Footer Placeholder 7"/>
          <p:cNvSpPr>
            <a:spLocks noGrp="1"/>
          </p:cNvSpPr>
          <p:nvPr>
            <p:ph type="ftr" sz="quarter" idx="11"/>
          </p:nvPr>
        </p:nvSpPr>
        <p:spPr/>
        <p:txBody>
          <a:bodyPr/>
          <a:lstStyle/>
          <a:p>
            <a:endParaRPr lang="it-CH"/>
          </a:p>
        </p:txBody>
      </p:sp>
      <p:sp>
        <p:nvSpPr>
          <p:cNvPr id="9" name="Slide Number Placeholder 8"/>
          <p:cNvSpPr>
            <a:spLocks noGrp="1"/>
          </p:cNvSpPr>
          <p:nvPr>
            <p:ph type="sldNum" sz="quarter" idx="12"/>
          </p:nvPr>
        </p:nvSpPr>
        <p:spPr/>
        <p:txBody>
          <a:bodyPr/>
          <a:lstStyle/>
          <a:p>
            <a:fld id="{8CE9CD5A-430F-4EBD-90A0-F391E56CA316}" type="slidenum">
              <a:rPr lang="it-CH" smtClean="0"/>
              <a:t>‹N›</a:t>
            </a:fld>
            <a:endParaRPr lang="it-CH"/>
          </a:p>
        </p:txBody>
      </p:sp>
      <p:sp>
        <p:nvSpPr>
          <p:cNvPr id="11" name="Content Placeholder 10"/>
          <p:cNvSpPr>
            <a:spLocks noGrp="1"/>
          </p:cNvSpPr>
          <p:nvPr>
            <p:ph sz="quarter" idx="13"/>
          </p:nvPr>
        </p:nvSpPr>
        <p:spPr>
          <a:xfrm>
            <a:off x="1298448" y="2944368"/>
            <a:ext cx="3227832" cy="2779776"/>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Date Placeholder 2"/>
          <p:cNvSpPr>
            <a:spLocks noGrp="1"/>
          </p:cNvSpPr>
          <p:nvPr>
            <p:ph type="dt" sz="half" idx="10"/>
          </p:nvPr>
        </p:nvSpPr>
        <p:spPr/>
        <p:txBody>
          <a:bodyPr/>
          <a:lstStyle/>
          <a:p>
            <a:fld id="{DE5A78B6-4F27-4E89-89C7-0AA3F522EED1}" type="datetimeFigureOut">
              <a:rPr lang="it-CH" smtClean="0"/>
              <a:t>12.12.2024</a:t>
            </a:fld>
            <a:endParaRPr lang="it-CH"/>
          </a:p>
        </p:txBody>
      </p:sp>
      <p:sp>
        <p:nvSpPr>
          <p:cNvPr id="4" name="Footer Placeholder 3"/>
          <p:cNvSpPr>
            <a:spLocks noGrp="1"/>
          </p:cNvSpPr>
          <p:nvPr>
            <p:ph type="ftr" sz="quarter" idx="11"/>
          </p:nvPr>
        </p:nvSpPr>
        <p:spPr/>
        <p:txBody>
          <a:bodyPr/>
          <a:lstStyle/>
          <a:p>
            <a:endParaRPr lang="it-CH"/>
          </a:p>
        </p:txBody>
      </p:sp>
      <p:sp>
        <p:nvSpPr>
          <p:cNvPr id="5" name="Slide Number Placeholder 4"/>
          <p:cNvSpPr>
            <a:spLocks noGrp="1"/>
          </p:cNvSpPr>
          <p:nvPr>
            <p:ph type="sldNum" sz="quarter" idx="12"/>
          </p:nvPr>
        </p:nvSpPr>
        <p:spPr/>
        <p:txBody>
          <a:bodyPr/>
          <a:lstStyle/>
          <a:p>
            <a:fld id="{8CE9CD5A-430F-4EBD-90A0-F391E56CA316}" type="slidenum">
              <a:rPr lang="it-CH" smtClean="0"/>
              <a:t>‹N›</a:t>
            </a:fld>
            <a:endParaRPr lang="it-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5A78B6-4F27-4E89-89C7-0AA3F522EED1}" type="datetimeFigureOut">
              <a:rPr lang="it-CH" smtClean="0"/>
              <a:t>12.12.2024</a:t>
            </a:fld>
            <a:endParaRPr lang="it-CH"/>
          </a:p>
        </p:txBody>
      </p:sp>
      <p:sp>
        <p:nvSpPr>
          <p:cNvPr id="3" name="Footer Placeholder 2"/>
          <p:cNvSpPr>
            <a:spLocks noGrp="1"/>
          </p:cNvSpPr>
          <p:nvPr>
            <p:ph type="ftr" sz="quarter" idx="11"/>
          </p:nvPr>
        </p:nvSpPr>
        <p:spPr/>
        <p:txBody>
          <a:bodyPr/>
          <a:lstStyle/>
          <a:p>
            <a:endParaRPr lang="it-CH"/>
          </a:p>
        </p:txBody>
      </p:sp>
      <p:sp>
        <p:nvSpPr>
          <p:cNvPr id="4" name="Slide Number Placeholder 3"/>
          <p:cNvSpPr>
            <a:spLocks noGrp="1"/>
          </p:cNvSpPr>
          <p:nvPr>
            <p:ph type="sldNum" sz="quarter" idx="12"/>
          </p:nvPr>
        </p:nvSpPr>
        <p:spPr/>
        <p:txBody>
          <a:bodyPr/>
          <a:lstStyle/>
          <a:p>
            <a:fld id="{8CE9CD5A-430F-4EBD-90A0-F391E56CA316}" type="slidenum">
              <a:rPr lang="it-CH" smtClean="0"/>
              <a:t>‹N›</a:t>
            </a:fld>
            <a:endParaRPr lang="it-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it-IT"/>
              <a:t>Fare clic per modificare lo stile del titolo</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Date Placeholder 4"/>
          <p:cNvSpPr>
            <a:spLocks noGrp="1"/>
          </p:cNvSpPr>
          <p:nvPr>
            <p:ph type="dt" sz="half" idx="10"/>
          </p:nvPr>
        </p:nvSpPr>
        <p:spPr>
          <a:xfrm rot="60000">
            <a:off x="6341698" y="5885672"/>
            <a:ext cx="1213821" cy="365125"/>
          </a:xfrm>
        </p:spPr>
        <p:txBody>
          <a:bodyPr/>
          <a:lstStyle/>
          <a:p>
            <a:fld id="{DE5A78B6-4F27-4E89-89C7-0AA3F522EED1}" type="datetimeFigureOut">
              <a:rPr lang="it-CH" smtClean="0"/>
              <a:t>12.12.2024</a:t>
            </a:fld>
            <a:endParaRPr lang="it-CH"/>
          </a:p>
        </p:txBody>
      </p:sp>
      <p:sp>
        <p:nvSpPr>
          <p:cNvPr id="6" name="Footer Placeholder 5"/>
          <p:cNvSpPr>
            <a:spLocks noGrp="1"/>
          </p:cNvSpPr>
          <p:nvPr>
            <p:ph type="ftr" sz="quarter" idx="11"/>
          </p:nvPr>
        </p:nvSpPr>
        <p:spPr>
          <a:xfrm rot="-60000">
            <a:off x="914554" y="5829261"/>
            <a:ext cx="3522607" cy="365125"/>
          </a:xfrm>
        </p:spPr>
        <p:txBody>
          <a:bodyPr/>
          <a:lstStyle/>
          <a:p>
            <a:endParaRPr lang="it-CH"/>
          </a:p>
        </p:txBody>
      </p:sp>
      <p:sp>
        <p:nvSpPr>
          <p:cNvPr id="7" name="Slide Number Placeholder 6"/>
          <p:cNvSpPr>
            <a:spLocks noGrp="1"/>
          </p:cNvSpPr>
          <p:nvPr>
            <p:ph type="sldNum" sz="quarter" idx="12"/>
          </p:nvPr>
        </p:nvSpPr>
        <p:spPr>
          <a:xfrm rot="60000">
            <a:off x="7557313" y="5896961"/>
            <a:ext cx="554023" cy="365125"/>
          </a:xfrm>
        </p:spPr>
        <p:txBody>
          <a:bodyPr/>
          <a:lstStyle/>
          <a:p>
            <a:fld id="{8CE9CD5A-430F-4EBD-90A0-F391E56CA316}" type="slidenum">
              <a:rPr lang="it-CH" smtClean="0"/>
              <a:t>‹N›</a:t>
            </a:fld>
            <a:endParaRPr lang="it-C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it-IT"/>
              <a:t>Fare clic per modificare lo stile del titolo</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Date Placeholder 4"/>
          <p:cNvSpPr>
            <a:spLocks noGrp="1"/>
          </p:cNvSpPr>
          <p:nvPr>
            <p:ph type="dt" sz="half" idx="10"/>
          </p:nvPr>
        </p:nvSpPr>
        <p:spPr>
          <a:xfrm rot="60000">
            <a:off x="6345936" y="5888737"/>
            <a:ext cx="1213821" cy="365125"/>
          </a:xfrm>
        </p:spPr>
        <p:txBody>
          <a:bodyPr/>
          <a:lstStyle/>
          <a:p>
            <a:fld id="{DE5A78B6-4F27-4E89-89C7-0AA3F522EED1}" type="datetimeFigureOut">
              <a:rPr lang="it-CH" smtClean="0"/>
              <a:t>12.12.2024</a:t>
            </a:fld>
            <a:endParaRPr lang="it-CH"/>
          </a:p>
        </p:txBody>
      </p:sp>
      <p:sp>
        <p:nvSpPr>
          <p:cNvPr id="6" name="Footer Placeholder 5"/>
          <p:cNvSpPr>
            <a:spLocks noGrp="1"/>
          </p:cNvSpPr>
          <p:nvPr>
            <p:ph type="ftr" sz="quarter" idx="11"/>
          </p:nvPr>
        </p:nvSpPr>
        <p:spPr>
          <a:xfrm rot="-60000">
            <a:off x="914569" y="5831037"/>
            <a:ext cx="3319043" cy="365125"/>
          </a:xfrm>
        </p:spPr>
        <p:txBody>
          <a:bodyPr/>
          <a:lstStyle/>
          <a:p>
            <a:endParaRPr lang="it-CH"/>
          </a:p>
        </p:txBody>
      </p:sp>
      <p:sp>
        <p:nvSpPr>
          <p:cNvPr id="7" name="Slide Number Placeholder 6"/>
          <p:cNvSpPr>
            <a:spLocks noGrp="1"/>
          </p:cNvSpPr>
          <p:nvPr>
            <p:ph type="sldNum" sz="quarter" idx="12"/>
          </p:nvPr>
        </p:nvSpPr>
        <p:spPr>
          <a:xfrm rot="60000">
            <a:off x="7562089" y="5900026"/>
            <a:ext cx="554023" cy="365125"/>
          </a:xfrm>
        </p:spPr>
        <p:txBody>
          <a:bodyPr/>
          <a:lstStyle/>
          <a:p>
            <a:fld id="{8CE9CD5A-430F-4EBD-90A0-F391E56CA316}" type="slidenum">
              <a:rPr lang="it-CH" smtClean="0"/>
              <a:t>‹N›</a:t>
            </a:fld>
            <a:endParaRPr lang="it-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DE5A78B6-4F27-4E89-89C7-0AA3F522EED1}" type="datetimeFigureOut">
              <a:rPr lang="it-CH" smtClean="0"/>
              <a:t>12.12.2024</a:t>
            </a:fld>
            <a:endParaRPr lang="it-CH"/>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it-CH"/>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8CE9CD5A-430F-4EBD-90A0-F391E56CA316}" type="slidenum">
              <a:rPr lang="it-CH" smtClean="0"/>
              <a:t>‹N›</a:t>
            </a:fld>
            <a:endParaRPr lang="it-CH"/>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CH" b="1" dirty="0">
                <a:effectLst>
                  <a:outerShdw blurRad="38100" dist="38100" dir="2700000" algn="tl">
                    <a:srgbClr val="000000">
                      <a:alpha val="43137"/>
                    </a:srgbClr>
                  </a:outerShdw>
                </a:effectLst>
              </a:rPr>
              <a:t>POLITICAL HISTORY OF EUROPEAN INTEGRATION </a:t>
            </a:r>
          </a:p>
        </p:txBody>
      </p:sp>
      <p:sp>
        <p:nvSpPr>
          <p:cNvPr id="3" name="Sottotitolo 2"/>
          <p:cNvSpPr>
            <a:spLocks noGrp="1"/>
          </p:cNvSpPr>
          <p:nvPr>
            <p:ph type="subTitle" idx="1"/>
          </p:nvPr>
        </p:nvSpPr>
        <p:spPr/>
        <p:txBody>
          <a:bodyPr/>
          <a:lstStyle/>
          <a:p>
            <a:endParaRPr lang="it-CH" dirty="0"/>
          </a:p>
          <a:p>
            <a:r>
              <a:rPr lang="it-CH" b="1" dirty="0"/>
              <a:t>LESSON 3</a:t>
            </a:r>
          </a:p>
        </p:txBody>
      </p:sp>
    </p:spTree>
    <p:extLst>
      <p:ext uri="{BB962C8B-B14F-4D97-AF65-F5344CB8AC3E}">
        <p14:creationId xmlns:p14="http://schemas.microsoft.com/office/powerpoint/2010/main" val="543190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043BA-D82D-5D7A-B601-DFA7A38EBE79}"/>
              </a:ext>
            </a:extLst>
          </p:cNvPr>
          <p:cNvSpPr>
            <a:spLocks noGrp="1"/>
          </p:cNvSpPr>
          <p:nvPr>
            <p:ph type="title"/>
          </p:nvPr>
        </p:nvSpPr>
        <p:spPr/>
        <p:txBody>
          <a:bodyPr>
            <a:normAutofit fontScale="90000"/>
          </a:bodyPr>
          <a:lstStyle/>
          <a:p>
            <a:r>
              <a:rPr lang="it-IT" b="1" dirty="0">
                <a:effectLst>
                  <a:outerShdw blurRad="38100" dist="38100" dir="2700000" algn="tl">
                    <a:srgbClr val="000000">
                      <a:alpha val="43137"/>
                    </a:srgbClr>
                  </a:outerShdw>
                </a:effectLst>
              </a:rPr>
              <a:t>SCHUMAN DECLARATION</a:t>
            </a:r>
          </a:p>
        </p:txBody>
      </p:sp>
      <p:sp>
        <p:nvSpPr>
          <p:cNvPr id="3" name="Segnaposto contenuto 2">
            <a:extLst>
              <a:ext uri="{FF2B5EF4-FFF2-40B4-BE49-F238E27FC236}">
                <a16:creationId xmlns:a16="http://schemas.microsoft.com/office/drawing/2014/main" id="{E2557012-9805-3C4B-D08F-ACA6F81F062D}"/>
              </a:ext>
            </a:extLst>
          </p:cNvPr>
          <p:cNvSpPr>
            <a:spLocks noGrp="1"/>
          </p:cNvSpPr>
          <p:nvPr>
            <p:ph idx="1"/>
          </p:nvPr>
        </p:nvSpPr>
        <p:spPr/>
        <p:txBody>
          <a:bodyPr/>
          <a:lstStyle/>
          <a:p>
            <a:pPr marL="0" indent="0" algn="ctr">
              <a:buNone/>
            </a:pPr>
            <a:r>
              <a:rPr lang="it-IT" sz="3200" b="1" dirty="0"/>
              <a:t>FIVE KEYWORDS</a:t>
            </a:r>
          </a:p>
          <a:p>
            <a:pPr algn="ctr"/>
            <a:endParaRPr lang="it-IT" dirty="0"/>
          </a:p>
          <a:p>
            <a:pPr algn="ctr"/>
            <a:r>
              <a:rPr lang="it-IT" dirty="0"/>
              <a:t>CONCRETE ACHIEVEMENTS</a:t>
            </a:r>
          </a:p>
          <a:p>
            <a:pPr algn="ctr"/>
            <a:r>
              <a:rPr lang="it-IT" dirty="0"/>
              <a:t>FRANCE AND GERMANY FIRST</a:t>
            </a:r>
          </a:p>
          <a:p>
            <a:pPr algn="ctr"/>
            <a:r>
              <a:rPr lang="it-IT" dirty="0"/>
              <a:t>AFRICAN CONTINENT</a:t>
            </a:r>
          </a:p>
          <a:p>
            <a:pPr algn="ctr"/>
            <a:r>
              <a:rPr lang="it-IT" dirty="0"/>
              <a:t>SOLIDARITY</a:t>
            </a:r>
          </a:p>
          <a:p>
            <a:pPr algn="ctr"/>
            <a:r>
              <a:rPr lang="it-IT" dirty="0"/>
              <a:t>OPEN</a:t>
            </a:r>
          </a:p>
        </p:txBody>
      </p:sp>
    </p:spTree>
    <p:extLst>
      <p:ext uri="{BB962C8B-B14F-4D97-AF65-F5344CB8AC3E}">
        <p14:creationId xmlns:p14="http://schemas.microsoft.com/office/powerpoint/2010/main" val="3818916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CH" dirty="0"/>
              <a:t>FRENCH CHOICE: WHY?</a:t>
            </a:r>
          </a:p>
        </p:txBody>
      </p:sp>
      <p:sp>
        <p:nvSpPr>
          <p:cNvPr id="3" name="Segnaposto contenuto 2"/>
          <p:cNvSpPr>
            <a:spLocks noGrp="1"/>
          </p:cNvSpPr>
          <p:nvPr>
            <p:ph idx="1"/>
          </p:nvPr>
        </p:nvSpPr>
        <p:spPr/>
        <p:txBody>
          <a:bodyPr>
            <a:normAutofit fontScale="70000" lnSpcReduction="20000"/>
          </a:bodyPr>
          <a:lstStyle/>
          <a:p>
            <a:pPr marL="0" indent="0" algn="ctr">
              <a:buNone/>
            </a:pPr>
            <a:r>
              <a:rPr lang="en-US" b="1" dirty="0"/>
              <a:t>Several reasons for Monnet and Schuman project of a coal and steel union </a:t>
            </a:r>
          </a:p>
          <a:p>
            <a:pPr marL="0" indent="0" algn="just">
              <a:buNone/>
            </a:pPr>
            <a:endParaRPr lang="en-US" b="1" dirty="0"/>
          </a:p>
          <a:p>
            <a:pPr algn="just"/>
            <a:r>
              <a:rPr lang="en-US" dirty="0"/>
              <a:t>Firstly, it was the best way to afford the feared steel crisis and by which the necessary Ruhr coal could be secured (all that important for the expansion of the French steel industry). </a:t>
            </a:r>
            <a:endParaRPr lang="it-CH" dirty="0"/>
          </a:p>
          <a:p>
            <a:pPr lvl="0" algn="just"/>
            <a:r>
              <a:rPr lang="en-US" dirty="0"/>
              <a:t>Secondly it rescued France’s modernization plan, which without that expansion would have failed. </a:t>
            </a:r>
            <a:endParaRPr lang="it-CH" dirty="0"/>
          </a:p>
          <a:p>
            <a:pPr lvl="0" algn="just"/>
            <a:r>
              <a:rPr lang="en-US" dirty="0"/>
              <a:t>It exposed French steel industrialists to West German competition it even exercised a modernizing pressure, which the planners around Monnet had up to that point sorely missed. </a:t>
            </a:r>
            <a:endParaRPr lang="it-CH" dirty="0"/>
          </a:p>
          <a:p>
            <a:pPr lvl="0" algn="just"/>
            <a:r>
              <a:rPr lang="en-US" b="1" dirty="0"/>
              <a:t>Above all it offered a promising alternative to the vain struggle against a new German dominance </a:t>
            </a:r>
            <a:endParaRPr lang="it-CH" dirty="0"/>
          </a:p>
        </p:txBody>
      </p:sp>
    </p:spTree>
    <p:extLst>
      <p:ext uri="{BB962C8B-B14F-4D97-AF65-F5344CB8AC3E}">
        <p14:creationId xmlns:p14="http://schemas.microsoft.com/office/powerpoint/2010/main" val="13383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CH" b="1" dirty="0">
                <a:effectLst>
                  <a:outerShdw blurRad="38100" dist="38100" dir="2700000" algn="tl">
                    <a:srgbClr val="000000">
                      <a:alpha val="43137"/>
                    </a:srgbClr>
                  </a:outerShdw>
                </a:effectLst>
              </a:rPr>
              <a:t>TWO ALTERNATIVES</a:t>
            </a:r>
          </a:p>
        </p:txBody>
      </p:sp>
      <p:sp>
        <p:nvSpPr>
          <p:cNvPr id="3" name="Segnaposto contenuto 2"/>
          <p:cNvSpPr>
            <a:spLocks noGrp="1"/>
          </p:cNvSpPr>
          <p:nvPr>
            <p:ph idx="1"/>
          </p:nvPr>
        </p:nvSpPr>
        <p:spPr/>
        <p:txBody>
          <a:bodyPr/>
          <a:lstStyle/>
          <a:p>
            <a:pPr marL="0" indent="0" algn="ctr">
              <a:buNone/>
            </a:pPr>
            <a:endParaRPr lang="en-US" i="1" dirty="0"/>
          </a:p>
          <a:p>
            <a:pPr marL="0" indent="0" algn="ctr">
              <a:buNone/>
            </a:pPr>
            <a:r>
              <a:rPr lang="en-US" i="1" dirty="0"/>
              <a:t>“</a:t>
            </a:r>
            <a:r>
              <a:rPr lang="en-US" sz="2800" i="1" dirty="0"/>
              <a:t>To</a:t>
            </a:r>
            <a:r>
              <a:rPr lang="en-US" sz="2800" b="1" i="1" dirty="0"/>
              <a:t> confine </a:t>
            </a:r>
            <a:r>
              <a:rPr lang="en-US" sz="2800" i="1" dirty="0"/>
              <a:t>ourselves to </a:t>
            </a:r>
            <a:r>
              <a:rPr lang="en-US" sz="2800" b="1" i="1" dirty="0"/>
              <a:t>containing</a:t>
            </a:r>
            <a:r>
              <a:rPr lang="en-US" sz="2800" i="1" dirty="0"/>
              <a:t> them and </a:t>
            </a:r>
            <a:r>
              <a:rPr lang="en-US" sz="2800" b="1" i="1" dirty="0"/>
              <a:t>retarding</a:t>
            </a:r>
            <a:r>
              <a:rPr lang="en-US" sz="2800" i="1" dirty="0"/>
              <a:t> them by means of prohibitions and hostile coalitions or to </a:t>
            </a:r>
            <a:r>
              <a:rPr lang="en-US" sz="2800" b="1" i="1" dirty="0"/>
              <a:t>enhance</a:t>
            </a:r>
            <a:r>
              <a:rPr lang="en-US" sz="2800" i="1" dirty="0"/>
              <a:t> them and make them bear fruit for the </a:t>
            </a:r>
            <a:r>
              <a:rPr lang="en-US" sz="2800" b="1" i="1" dirty="0"/>
              <a:t>common benefit </a:t>
            </a:r>
            <a:r>
              <a:rPr lang="en-US" sz="2800" i="1" dirty="0"/>
              <a:t>of the whole of unified Europe.”</a:t>
            </a:r>
            <a:endParaRPr lang="it-CH" sz="2800" dirty="0"/>
          </a:p>
          <a:p>
            <a:pPr marL="0" indent="0">
              <a:buNone/>
            </a:pPr>
            <a:endParaRPr lang="it-CH" dirty="0"/>
          </a:p>
        </p:txBody>
      </p:sp>
    </p:spTree>
    <p:extLst>
      <p:ext uri="{BB962C8B-B14F-4D97-AF65-F5344CB8AC3E}">
        <p14:creationId xmlns:p14="http://schemas.microsoft.com/office/powerpoint/2010/main" val="1113072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0C6D9E-7099-4D14-9994-8DAE9C9E0602}"/>
              </a:ext>
            </a:extLst>
          </p:cNvPr>
          <p:cNvSpPr>
            <a:spLocks noGrp="1"/>
          </p:cNvSpPr>
          <p:nvPr>
            <p:ph type="title"/>
          </p:nvPr>
        </p:nvSpPr>
        <p:spPr/>
        <p:txBody>
          <a:bodyPr>
            <a:normAutofit/>
          </a:bodyPr>
          <a:lstStyle/>
          <a:p>
            <a:r>
              <a:rPr lang="it-IT" sz="3200" b="1" dirty="0">
                <a:effectLst>
                  <a:outerShdw blurRad="38100" dist="38100" dir="2700000" algn="tl">
                    <a:srgbClr val="000000">
                      <a:alpha val="43137"/>
                    </a:srgbClr>
                  </a:outerShdw>
                </a:effectLst>
              </a:rPr>
              <a:t>UK REACTIONS TO SCHUMAN’S PLAN</a:t>
            </a:r>
          </a:p>
        </p:txBody>
      </p:sp>
      <p:sp>
        <p:nvSpPr>
          <p:cNvPr id="3" name="Segnaposto contenuto 2">
            <a:extLst>
              <a:ext uri="{FF2B5EF4-FFF2-40B4-BE49-F238E27FC236}">
                <a16:creationId xmlns:a16="http://schemas.microsoft.com/office/drawing/2014/main" id="{2FADDDD4-87C4-4F51-B38F-65F37E4919B9}"/>
              </a:ext>
            </a:extLst>
          </p:cNvPr>
          <p:cNvSpPr>
            <a:spLocks noGrp="1"/>
          </p:cNvSpPr>
          <p:nvPr>
            <p:ph idx="1"/>
          </p:nvPr>
        </p:nvSpPr>
        <p:spPr/>
        <p:txBody>
          <a:bodyPr>
            <a:normAutofit fontScale="77500" lnSpcReduction="20000"/>
          </a:bodyPr>
          <a:lstStyle/>
          <a:p>
            <a:pPr marL="0" indent="0" algn="ctr">
              <a:lnSpc>
                <a:spcPct val="115000"/>
              </a:lnSpc>
              <a:spcAft>
                <a:spcPts val="10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SPECIAL STATUS FOR GB?</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some days, Schuman thought about whether the British should be accorded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special status</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the negotiations and in the future organization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15000"/>
              </a:lnSpc>
              <a:spcAft>
                <a:spcPts val="10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MONNET ULTIMATUM</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he demanded of the British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on 1 June </a:t>
            </a:r>
            <a:r>
              <a:rPr lang="en-US" sz="1800" dirty="0">
                <a:effectLst/>
                <a:latin typeface="Calibri" panose="020F0502020204030204" pitchFamily="34" charset="0"/>
                <a:ea typeface="Calibri" panose="020F0502020204030204" pitchFamily="34" charset="0"/>
                <a:cs typeface="Times New Roman" panose="02020603050405020304" pitchFamily="18" charset="0"/>
              </a:rPr>
              <a:t>that they decide whether they wanted to participate in talks on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supranational authority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or not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The answer was negative</a:t>
            </a:r>
            <a:r>
              <a:rPr lang="en-US" sz="1800" dirty="0">
                <a:effectLst/>
                <a:latin typeface="Calibri" panose="020F0502020204030204" pitchFamily="34" charset="0"/>
                <a:ea typeface="Calibri" panose="020F0502020204030204" pitchFamily="34" charset="0"/>
                <a:cs typeface="Times New Roman" panose="02020603050405020304" pitchFamily="18" charset="0"/>
              </a:rPr>
              <a:t>: Bevin proposed instead an Anglo-French meeting at the ministerial level</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was in turn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rejected by Schuman</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so on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3 June</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governments of France, the Netherlands, Belgium, Luxembourg, Italy, and the Federal Republic issued a joint communiqué announcing negotiations on a coal and steel union along the lines of the Schuman Plan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1712851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CH" b="1" dirty="0">
                <a:effectLst>
                  <a:outerShdw blurRad="38100" dist="38100" dir="2700000" algn="tl">
                    <a:srgbClr val="000000">
                      <a:alpha val="43137"/>
                    </a:srgbClr>
                  </a:outerShdw>
                </a:effectLst>
              </a:rPr>
              <a:t>COMPLICATED TALKS</a:t>
            </a:r>
          </a:p>
        </p:txBody>
      </p:sp>
      <p:sp>
        <p:nvSpPr>
          <p:cNvPr id="3" name="Segnaposto contenuto 2"/>
          <p:cNvSpPr>
            <a:spLocks noGrp="1"/>
          </p:cNvSpPr>
          <p:nvPr>
            <p:ph idx="1"/>
          </p:nvPr>
        </p:nvSpPr>
        <p:spPr/>
        <p:txBody>
          <a:bodyPr/>
          <a:lstStyle/>
          <a:p>
            <a:pPr marL="0" indent="0" algn="ctr">
              <a:buNone/>
            </a:pPr>
            <a:r>
              <a:rPr lang="it-CH" b="1" dirty="0"/>
              <a:t>ALL DECISION-MAKING TO THE HIGH AUTHORITY?</a:t>
            </a:r>
          </a:p>
          <a:p>
            <a:pPr marL="0" indent="0" algn="ctr">
              <a:buNone/>
            </a:pPr>
            <a:r>
              <a:rPr lang="it-CH" b="1" dirty="0" err="1"/>
              <a:t>Complex</a:t>
            </a:r>
            <a:r>
              <a:rPr lang="it-CH" b="1" dirty="0"/>
              <a:t> </a:t>
            </a:r>
            <a:r>
              <a:rPr lang="it-CH" b="1" dirty="0" err="1"/>
              <a:t>negotiations</a:t>
            </a:r>
            <a:r>
              <a:rPr lang="it-CH" b="1" dirty="0"/>
              <a:t> and </a:t>
            </a:r>
            <a:r>
              <a:rPr lang="it-CH" b="1" dirty="0" err="1"/>
              <a:t>only</a:t>
            </a:r>
            <a:r>
              <a:rPr lang="it-CH" b="1" dirty="0"/>
              <a:t> in </a:t>
            </a:r>
            <a:r>
              <a:rPr lang="it-CH" b="1" dirty="0" err="1"/>
              <a:t>December</a:t>
            </a:r>
            <a:r>
              <a:rPr lang="it-CH" b="1" dirty="0"/>
              <a:t> 1950 a </a:t>
            </a:r>
            <a:r>
              <a:rPr lang="it-CH" b="1" dirty="0" err="1"/>
              <a:t>draft</a:t>
            </a:r>
            <a:r>
              <a:rPr lang="it-CH" b="1" dirty="0"/>
              <a:t> </a:t>
            </a:r>
            <a:r>
              <a:rPr lang="it-CH" b="1" dirty="0" err="1"/>
              <a:t>was</a:t>
            </a:r>
            <a:r>
              <a:rPr lang="it-CH" b="1" dirty="0"/>
              <a:t> ready</a:t>
            </a:r>
          </a:p>
          <a:p>
            <a:pPr marL="0" indent="0" algn="ctr">
              <a:buNone/>
            </a:pPr>
            <a:endParaRPr lang="it-CH" b="1" dirty="0"/>
          </a:p>
          <a:p>
            <a:pPr marL="0" indent="0" algn="ctr">
              <a:buNone/>
            </a:pPr>
            <a:r>
              <a:rPr lang="en-US" b="1" u="sng" dirty="0"/>
              <a:t>“European Coal and Steel Community” (ECSC) on 18 April 1951 </a:t>
            </a:r>
            <a:endParaRPr lang="it-CH" b="1" u="sng" dirty="0"/>
          </a:p>
          <a:p>
            <a:pPr marL="0" indent="0" algn="ctr">
              <a:buNone/>
            </a:pPr>
            <a:endParaRPr lang="it-CH" b="1" dirty="0"/>
          </a:p>
        </p:txBody>
      </p:sp>
    </p:spTree>
    <p:extLst>
      <p:ext uri="{BB962C8B-B14F-4D97-AF65-F5344CB8AC3E}">
        <p14:creationId xmlns:p14="http://schemas.microsoft.com/office/powerpoint/2010/main" val="999132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C2E02E-21D8-49F6-B3D3-D30519DE00A6}"/>
              </a:ext>
            </a:extLst>
          </p:cNvPr>
          <p:cNvSpPr>
            <a:spLocks noGrp="1"/>
          </p:cNvSpPr>
          <p:nvPr>
            <p:ph type="title"/>
          </p:nvPr>
        </p:nvSpPr>
        <p:spPr/>
        <p:txBody>
          <a:bodyPr>
            <a:normAutofit/>
          </a:bodyPr>
          <a:lstStyle/>
          <a:p>
            <a:r>
              <a:rPr lang="it-IT" sz="3200" b="1" dirty="0">
                <a:effectLst>
                  <a:outerShdw blurRad="38100" dist="38100" dir="2700000" algn="tl">
                    <a:srgbClr val="000000">
                      <a:alpha val="43137"/>
                    </a:srgbClr>
                  </a:outerShdw>
                </a:effectLst>
              </a:rPr>
              <a:t>A COMPLICATED COMPROMISE</a:t>
            </a:r>
          </a:p>
        </p:txBody>
      </p:sp>
      <p:sp>
        <p:nvSpPr>
          <p:cNvPr id="3" name="Segnaposto contenuto 2">
            <a:extLst>
              <a:ext uri="{FF2B5EF4-FFF2-40B4-BE49-F238E27FC236}">
                <a16:creationId xmlns:a16="http://schemas.microsoft.com/office/drawing/2014/main" id="{53A4E255-D2D4-4CA3-B535-E8C61B5FCB80}"/>
              </a:ext>
            </a:extLst>
          </p:cNvPr>
          <p:cNvSpPr>
            <a:spLocks noGrp="1"/>
          </p:cNvSpPr>
          <p:nvPr>
            <p:ph idx="1"/>
          </p:nvPr>
        </p:nvSpPr>
        <p:spPr/>
        <p:txBody>
          <a:bodyPr>
            <a:normAutofit fontScale="85000" lnSpcReduction="10000"/>
          </a:bodyPr>
          <a:lstStyle/>
          <a:p>
            <a:pPr marL="0" indent="0" algn="ctr">
              <a:buNone/>
            </a:pPr>
            <a:r>
              <a:rPr lang="it-IT" b="1" dirty="0"/>
              <a:t>High Authority with limited competence</a:t>
            </a:r>
          </a:p>
          <a:p>
            <a:pPr algn="ctr">
              <a:buFontTx/>
              <a:buChar char="-"/>
            </a:pPr>
            <a:r>
              <a:rPr lang="it-IT" b="1" dirty="0" err="1"/>
              <a:t>Council</a:t>
            </a:r>
            <a:r>
              <a:rPr lang="it-IT" b="1" dirty="0"/>
              <a:t> of </a:t>
            </a:r>
            <a:r>
              <a:rPr lang="it-IT" b="1" dirty="0" err="1"/>
              <a:t>Ministers</a:t>
            </a:r>
            <a:endParaRPr lang="it-IT" b="1" dirty="0"/>
          </a:p>
          <a:p>
            <a:pPr algn="ctr">
              <a:buFontTx/>
              <a:buChar char="-"/>
            </a:pPr>
            <a:r>
              <a:rPr lang="it-IT" b="1" dirty="0" err="1"/>
              <a:t>Parliamentary</a:t>
            </a:r>
            <a:r>
              <a:rPr lang="it-IT" b="1" dirty="0"/>
              <a:t> Assembly</a:t>
            </a:r>
          </a:p>
          <a:p>
            <a:pPr algn="ctr">
              <a:buFontTx/>
              <a:buChar char="-"/>
            </a:pPr>
            <a:r>
              <a:rPr lang="it-IT" b="1" dirty="0"/>
              <a:t>Court</a:t>
            </a:r>
          </a:p>
          <a:p>
            <a:pPr marL="0" indent="0" algn="ctr">
              <a:lnSpc>
                <a:spcPct val="115000"/>
              </a:lnSpc>
              <a:spcAft>
                <a:spcPts val="10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WAGES AND PRICES (FIXED AND LIMITED POWERS ON THESE TOPICS)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regard to the harmonization of wages and prices, the French side had to cut back significantly: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only targeted wage dumping and discriminatory pricing were forbidden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15000"/>
              </a:lnSpc>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High Authority could only have effect by determining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highest</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(in crisis situations)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lowest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prices</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ctr">
              <a:buNone/>
            </a:pPr>
            <a:endParaRPr lang="it-IT" b="1" dirty="0"/>
          </a:p>
        </p:txBody>
      </p:sp>
    </p:spTree>
    <p:extLst>
      <p:ext uri="{BB962C8B-B14F-4D97-AF65-F5344CB8AC3E}">
        <p14:creationId xmlns:p14="http://schemas.microsoft.com/office/powerpoint/2010/main" val="1704875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879C19-12AE-4F0A-9A35-F29E4BD1E95D}"/>
              </a:ext>
            </a:extLst>
          </p:cNvPr>
          <p:cNvSpPr>
            <a:spLocks noGrp="1"/>
          </p:cNvSpPr>
          <p:nvPr>
            <p:ph type="title"/>
          </p:nvPr>
        </p:nvSpPr>
        <p:spPr/>
        <p:txBody>
          <a:bodyPr>
            <a:normAutofit/>
          </a:bodyPr>
          <a:lstStyle/>
          <a:p>
            <a:r>
              <a:rPr lang="it-IT" sz="3200" b="1" dirty="0">
                <a:effectLst>
                  <a:outerShdw blurRad="38100" dist="38100" dir="2700000" algn="tl">
                    <a:srgbClr val="000000">
                      <a:alpha val="43137"/>
                    </a:srgbClr>
                  </a:outerShdw>
                </a:effectLst>
              </a:rPr>
              <a:t>A COMPLICATED COMPROMISE</a:t>
            </a:r>
            <a:endParaRPr lang="it-IT" sz="3200" dirty="0"/>
          </a:p>
        </p:txBody>
      </p:sp>
      <p:sp>
        <p:nvSpPr>
          <p:cNvPr id="3" name="Segnaposto contenuto 2">
            <a:extLst>
              <a:ext uri="{FF2B5EF4-FFF2-40B4-BE49-F238E27FC236}">
                <a16:creationId xmlns:a16="http://schemas.microsoft.com/office/drawing/2014/main" id="{532849A2-7EF5-4005-9B9B-38994FF1898D}"/>
              </a:ext>
            </a:extLst>
          </p:cNvPr>
          <p:cNvSpPr>
            <a:spLocks noGrp="1"/>
          </p:cNvSpPr>
          <p:nvPr>
            <p:ph idx="1"/>
          </p:nvPr>
        </p:nvSpPr>
        <p:spPr/>
        <p:txBody>
          <a:bodyPr/>
          <a:lstStyle/>
          <a:p>
            <a:pPr marL="0" indent="0" algn="ctr">
              <a:buNone/>
            </a:pPr>
            <a:r>
              <a:rPr lang="en-US" b="1" dirty="0">
                <a:effectLst/>
                <a:latin typeface="Calibri" panose="020F0502020204030204" pitchFamily="34" charset="0"/>
                <a:ea typeface="Calibri" panose="020F0502020204030204" pitchFamily="34" charset="0"/>
                <a:cs typeface="Times New Roman" panose="02020603050405020304" pitchFamily="18" charset="0"/>
              </a:rPr>
              <a:t>MERGERS</a:t>
            </a:r>
          </a:p>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France with Us support succeeded in breaking the opposition of the Federal Republic and Belgium to a far-reaching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ban on mergers</a:t>
            </a:r>
            <a:r>
              <a:rPr lang="en-US" sz="1800" dirty="0">
                <a:effectLst/>
                <a:latin typeface="Calibri" panose="020F0502020204030204" pitchFamily="34" charset="0"/>
                <a:ea typeface="Calibri" panose="020F0502020204030204" pitchFamily="34" charset="0"/>
                <a:cs typeface="Times New Roman" panose="02020603050405020304" pitchFamily="18" charset="0"/>
              </a:rPr>
              <a:t>. Monnet was able to push through a provision requiring approval of all future mergers and stakes and specifying that </a:t>
            </a:r>
          </a:p>
          <a:p>
            <a:pPr marL="0" indent="0">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no group could have more than a twenty-percent share of the market in coal or steel</a:t>
            </a:r>
            <a:r>
              <a:rPr lang="en-US" sz="1800" u="sng"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These regulations offered effective measures against the renewed dominance of German heavy industry.</a:t>
            </a:r>
            <a:endParaRPr lang="it-IT" sz="1800"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44696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CDC5CF-D21A-422C-B294-186BCDF90A8C}"/>
              </a:ext>
            </a:extLst>
          </p:cNvPr>
          <p:cNvSpPr>
            <a:spLocks noGrp="1"/>
          </p:cNvSpPr>
          <p:nvPr>
            <p:ph type="title"/>
          </p:nvPr>
        </p:nvSpPr>
        <p:spPr/>
        <p:txBody>
          <a:bodyPr>
            <a:normAutofit/>
          </a:bodyPr>
          <a:lstStyle/>
          <a:p>
            <a:r>
              <a:rPr lang="it-IT" sz="6000" b="1" dirty="0">
                <a:effectLst>
                  <a:outerShdw blurRad="38100" dist="38100" dir="2700000" algn="tl">
                    <a:srgbClr val="000000">
                      <a:alpha val="43137"/>
                    </a:srgbClr>
                  </a:outerShdw>
                </a:effectLst>
              </a:rPr>
              <a:t>ECSC</a:t>
            </a:r>
          </a:p>
        </p:txBody>
      </p:sp>
      <p:sp>
        <p:nvSpPr>
          <p:cNvPr id="3" name="Segnaposto contenuto 2">
            <a:extLst>
              <a:ext uri="{FF2B5EF4-FFF2-40B4-BE49-F238E27FC236}">
                <a16:creationId xmlns:a16="http://schemas.microsoft.com/office/drawing/2014/main" id="{0F352020-70F8-41D7-A2DE-73FEB6438938}"/>
              </a:ext>
            </a:extLst>
          </p:cNvPr>
          <p:cNvSpPr>
            <a:spLocks noGrp="1"/>
          </p:cNvSpPr>
          <p:nvPr>
            <p:ph idx="1"/>
          </p:nvPr>
        </p:nvSpPr>
        <p:spPr/>
        <p:txBody>
          <a:bodyPr>
            <a:normAutofit/>
          </a:bodyPr>
          <a:lstStyle/>
          <a:p>
            <a:pPr algn="ctr">
              <a:lnSpc>
                <a:spcPct val="115000"/>
              </a:lnSpc>
              <a:spcAft>
                <a:spcPts val="1000"/>
              </a:spcAft>
            </a:pPr>
            <a:r>
              <a:rPr lang="en-US" sz="2800" b="1" dirty="0">
                <a:effectLst/>
                <a:latin typeface="Calibri" panose="020F0502020204030204" pitchFamily="34" charset="0"/>
                <a:ea typeface="Calibri" panose="020F0502020204030204" pitchFamily="34" charset="0"/>
                <a:cs typeface="Times New Roman" panose="02020603050405020304" pitchFamily="18" charset="0"/>
              </a:rPr>
              <a:t> NOT SO SUPRANATIONAL? </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15000"/>
              </a:lnSpc>
              <a:spcAft>
                <a:spcPts val="1000"/>
              </a:spcAft>
              <a:buNone/>
            </a:pPr>
            <a:r>
              <a:rPr lang="en-US" b="1" dirty="0">
                <a:latin typeface="Calibri" panose="020F0502020204030204" pitchFamily="34" charset="0"/>
                <a:ea typeface="Calibri" panose="020F0502020204030204" pitchFamily="34" charset="0"/>
                <a:cs typeface="Times New Roman" panose="02020603050405020304" pitchFamily="18" charset="0"/>
              </a:rPr>
              <a:t>F</a:t>
            </a:r>
            <a:r>
              <a:rPr lang="en-US" b="1" dirty="0">
                <a:effectLst/>
                <a:latin typeface="Calibri" panose="020F0502020204030204" pitchFamily="34" charset="0"/>
                <a:ea typeface="Calibri" panose="020F0502020204030204" pitchFamily="34" charset="0"/>
                <a:cs typeface="Times New Roman" panose="02020603050405020304" pitchFamily="18" charset="0"/>
              </a:rPr>
              <a:t>rom the beginning </a:t>
            </a:r>
          </a:p>
          <a:p>
            <a:pPr marL="0" indent="0" algn="ctr">
              <a:lnSpc>
                <a:spcPct val="115000"/>
              </a:lnSpc>
              <a:spcAft>
                <a:spcPts val="1000"/>
              </a:spcAft>
              <a:buNone/>
            </a:pPr>
            <a:r>
              <a:rPr lang="en-US" b="1" dirty="0">
                <a:effectLst/>
                <a:latin typeface="Calibri" panose="020F0502020204030204" pitchFamily="34" charset="0"/>
                <a:ea typeface="Calibri" panose="020F0502020204030204" pitchFamily="34" charset="0"/>
                <a:cs typeface="Times New Roman" panose="02020603050405020304" pitchFamily="18" charset="0"/>
              </a:rPr>
              <a:t>EUROPEAN INTEGRATION IS DOMINATED BY A CONTINUOS TENSION BETWEEN SUPRANATIONAL AMBITIONS AND INTERGOVERNAMENTAL BROKERAGES</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428230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CH" b="1" dirty="0"/>
              <a:t>THIRD CONSEQUENCE – </a:t>
            </a:r>
            <a:br>
              <a:rPr lang="it-CH" b="1" dirty="0"/>
            </a:br>
            <a:r>
              <a:rPr lang="it-CH" b="1" dirty="0"/>
              <a:t>18 APRIL 1948</a:t>
            </a:r>
          </a:p>
        </p:txBody>
      </p:sp>
      <p:sp>
        <p:nvSpPr>
          <p:cNvPr id="3" name="Segnaposto contenuto 2"/>
          <p:cNvSpPr>
            <a:spLocks noGrp="1"/>
          </p:cNvSpPr>
          <p:nvPr>
            <p:ph sz="quarter" idx="1"/>
          </p:nvPr>
        </p:nvSpPr>
        <p:spPr/>
        <p:txBody>
          <a:bodyPr>
            <a:normAutofit lnSpcReduction="10000"/>
          </a:bodyPr>
          <a:lstStyle/>
          <a:p>
            <a:pPr marL="0" indent="0" algn="ctr">
              <a:buNone/>
            </a:pPr>
            <a:r>
              <a:rPr lang="en-US" b="1" dirty="0"/>
              <a:t>MONNET TO SCHUMAN</a:t>
            </a:r>
          </a:p>
          <a:p>
            <a:pPr marL="0" indent="0" algn="ctr">
              <a:buNone/>
            </a:pPr>
            <a:r>
              <a:rPr lang="en-US" i="1" dirty="0"/>
              <a:t>“</a:t>
            </a:r>
            <a:r>
              <a:rPr lang="en-US" sz="2200" i="1" dirty="0"/>
              <a:t>All my thoughts and all my observations have now led me to a conclusion that has become a deep conviction: </a:t>
            </a:r>
            <a:r>
              <a:rPr lang="en-US" sz="2200" b="1" i="1" dirty="0"/>
              <a:t>The efforts of the countries of Western Europe to rise to the circumstances, to </a:t>
            </a:r>
            <a:r>
              <a:rPr lang="en-US" sz="2200" b="1" i="1" u="sng" dirty="0"/>
              <a:t>the danger that threatens us</a:t>
            </a:r>
            <a:r>
              <a:rPr lang="en-US" sz="2200" b="1" i="1" dirty="0"/>
              <a:t>, and </a:t>
            </a:r>
            <a:r>
              <a:rPr lang="en-US" sz="2200" b="1" i="1" u="sng" dirty="0"/>
              <a:t>to the American drive must become a genuinely European effort, which only a federation of the West could accomplish</a:t>
            </a:r>
            <a:r>
              <a:rPr lang="en-US" sz="2200" b="1" i="1" dirty="0"/>
              <a:t>. I understand all the difficulties that stem from such a perspective, but I am convinced that </a:t>
            </a:r>
            <a:r>
              <a:rPr lang="en-US" sz="2200" b="1" i="1" dirty="0">
                <a:highlight>
                  <a:srgbClr val="FFFF00"/>
                </a:highlight>
              </a:rPr>
              <a:t>we can save ourselves</a:t>
            </a:r>
            <a:r>
              <a:rPr lang="en-US" sz="2200" b="1" i="1" dirty="0"/>
              <a:t> only by such an endeavor</a:t>
            </a:r>
            <a:r>
              <a:rPr lang="en-US" sz="2200" i="1" dirty="0"/>
              <a:t>.” </a:t>
            </a:r>
            <a:endParaRPr lang="it-CH" sz="2200" dirty="0"/>
          </a:p>
        </p:txBody>
      </p:sp>
    </p:spTree>
    <p:extLst>
      <p:ext uri="{BB962C8B-B14F-4D97-AF65-F5344CB8AC3E}">
        <p14:creationId xmlns:p14="http://schemas.microsoft.com/office/powerpoint/2010/main" val="1906267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THIRD CONSEQUENCE</a:t>
            </a:r>
          </a:p>
        </p:txBody>
      </p:sp>
      <p:sp>
        <p:nvSpPr>
          <p:cNvPr id="3" name="Segnaposto contenuto 2"/>
          <p:cNvSpPr>
            <a:spLocks noGrp="1"/>
          </p:cNvSpPr>
          <p:nvPr>
            <p:ph sz="quarter" idx="1"/>
          </p:nvPr>
        </p:nvSpPr>
        <p:spPr/>
        <p:txBody>
          <a:bodyPr>
            <a:normAutofit fontScale="92500"/>
          </a:bodyPr>
          <a:lstStyle/>
          <a:p>
            <a:pPr marL="0" indent="0" algn="ctr">
              <a:buNone/>
            </a:pPr>
            <a:r>
              <a:rPr lang="en-US" b="1" u="sng" dirty="0"/>
              <a:t>GERMAN RISKS</a:t>
            </a:r>
          </a:p>
          <a:p>
            <a:pPr marL="0" indent="0" algn="ctr">
              <a:buNone/>
            </a:pPr>
            <a:endParaRPr lang="en-US" b="1" u="sng" dirty="0"/>
          </a:p>
          <a:p>
            <a:pPr marL="0" indent="0" algn="ctr">
              <a:buNone/>
            </a:pPr>
            <a:r>
              <a:rPr lang="en-US" b="1" u="sng" dirty="0"/>
              <a:t>If  Western European unification did not quickly achieve a supranational quality, the Germans threatened to take up their traditional great-power policy once again. </a:t>
            </a:r>
          </a:p>
          <a:p>
            <a:pPr marL="0" indent="0" algn="ctr">
              <a:buNone/>
            </a:pPr>
            <a:endParaRPr lang="en-US" b="1" u="sng" dirty="0"/>
          </a:p>
          <a:p>
            <a:pPr marL="0" indent="0" algn="ctr">
              <a:buNone/>
            </a:pPr>
            <a:r>
              <a:rPr lang="en-US" b="1" u="sng" dirty="0"/>
              <a:t>Perhaps they would even ally themselves with the Soviet Union, which held the key to German unity.</a:t>
            </a:r>
            <a:endParaRPr lang="it-CH" dirty="0"/>
          </a:p>
          <a:p>
            <a:endParaRPr lang="it-CH" dirty="0"/>
          </a:p>
        </p:txBody>
      </p:sp>
    </p:spTree>
    <p:extLst>
      <p:ext uri="{BB962C8B-B14F-4D97-AF65-F5344CB8AC3E}">
        <p14:creationId xmlns:p14="http://schemas.microsoft.com/office/powerpoint/2010/main" val="2719765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FRENCH PRESSURE</a:t>
            </a:r>
          </a:p>
        </p:txBody>
      </p:sp>
      <p:sp>
        <p:nvSpPr>
          <p:cNvPr id="3" name="Segnaposto contenuto 2"/>
          <p:cNvSpPr>
            <a:spLocks noGrp="1"/>
          </p:cNvSpPr>
          <p:nvPr>
            <p:ph sz="quarter" idx="1"/>
          </p:nvPr>
        </p:nvSpPr>
        <p:spPr/>
        <p:txBody>
          <a:bodyPr>
            <a:normAutofit fontScale="92500"/>
          </a:bodyPr>
          <a:lstStyle/>
          <a:p>
            <a:pPr marL="0" indent="0" algn="ctr">
              <a:buNone/>
            </a:pPr>
            <a:r>
              <a:rPr lang="en-US" b="1" dirty="0"/>
              <a:t>Georges </a:t>
            </a:r>
            <a:r>
              <a:rPr lang="en-US" b="1" dirty="0" err="1"/>
              <a:t>Bidault</a:t>
            </a:r>
            <a:r>
              <a:rPr lang="en-US" dirty="0"/>
              <a:t> decided to advance the unification project along the lines sketched out by the </a:t>
            </a:r>
            <a:r>
              <a:rPr lang="en-US" b="1" dirty="0"/>
              <a:t>Hague Congress</a:t>
            </a:r>
            <a:r>
              <a:rPr lang="en-US" dirty="0"/>
              <a:t>. </a:t>
            </a:r>
          </a:p>
          <a:p>
            <a:pPr marL="0" indent="0">
              <a:buNone/>
            </a:pPr>
            <a:endParaRPr lang="en-US" dirty="0"/>
          </a:p>
          <a:p>
            <a:pPr marL="0" indent="0" algn="ctr">
              <a:buNone/>
            </a:pPr>
            <a:r>
              <a:rPr lang="en-US" dirty="0"/>
              <a:t>At the second session of the Consultative Council of the Brussels Pact on </a:t>
            </a:r>
            <a:r>
              <a:rPr lang="en-US" b="1" dirty="0"/>
              <a:t>19 July 1948</a:t>
            </a:r>
            <a:r>
              <a:rPr lang="en-US" dirty="0"/>
              <a:t>, he called for summoning a </a:t>
            </a:r>
            <a:r>
              <a:rPr lang="en-US" b="1" dirty="0"/>
              <a:t>“European Parliamentary Assembly</a:t>
            </a:r>
            <a:r>
              <a:rPr lang="en-US" dirty="0"/>
              <a:t>” for an “</a:t>
            </a:r>
            <a:r>
              <a:rPr lang="en-US" b="1" dirty="0"/>
              <a:t>exchange of views” on the problems of European federation and for the preparation of an economic and monetary union of the Five</a:t>
            </a:r>
            <a:r>
              <a:rPr lang="en-US" dirty="0"/>
              <a:t>.</a:t>
            </a:r>
            <a:endParaRPr lang="it-CH" dirty="0"/>
          </a:p>
          <a:p>
            <a:pPr marL="0" indent="0">
              <a:buNone/>
            </a:pPr>
            <a:endParaRPr lang="it-CH" dirty="0"/>
          </a:p>
        </p:txBody>
      </p:sp>
    </p:spTree>
    <p:extLst>
      <p:ext uri="{BB962C8B-B14F-4D97-AF65-F5344CB8AC3E}">
        <p14:creationId xmlns:p14="http://schemas.microsoft.com/office/powerpoint/2010/main" val="807374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BRITISH STOP</a:t>
            </a:r>
          </a:p>
        </p:txBody>
      </p:sp>
      <p:sp>
        <p:nvSpPr>
          <p:cNvPr id="3" name="Segnaposto contenuto 2"/>
          <p:cNvSpPr>
            <a:spLocks noGrp="1"/>
          </p:cNvSpPr>
          <p:nvPr>
            <p:ph sz="quarter" idx="1"/>
          </p:nvPr>
        </p:nvSpPr>
        <p:spPr/>
        <p:txBody>
          <a:bodyPr/>
          <a:lstStyle/>
          <a:p>
            <a:pPr marL="0" indent="0" algn="ctr">
              <a:buNone/>
            </a:pPr>
            <a:r>
              <a:rPr lang="en-US" b="1" dirty="0"/>
              <a:t>BEVIN</a:t>
            </a:r>
          </a:p>
          <a:p>
            <a:pPr marL="0" indent="0" algn="ctr">
              <a:buNone/>
            </a:pPr>
            <a:r>
              <a:rPr lang="en-US" b="1" dirty="0"/>
              <a:t>SAID </a:t>
            </a:r>
            <a:r>
              <a:rPr lang="en-US" b="1" u="sng" dirty="0"/>
              <a:t>YES</a:t>
            </a:r>
            <a:r>
              <a:rPr lang="en-US" b="1" dirty="0"/>
              <a:t> TO A CLOSER ASSOCIATION, </a:t>
            </a:r>
          </a:p>
          <a:p>
            <a:pPr marL="0" indent="0" algn="ctr">
              <a:buNone/>
            </a:pPr>
            <a:r>
              <a:rPr lang="en-US" b="1" dirty="0"/>
              <a:t>ABSOLUTELY </a:t>
            </a:r>
            <a:r>
              <a:rPr lang="en-US" b="1" u="sng" dirty="0"/>
              <a:t>OPPOSITE</a:t>
            </a:r>
            <a:r>
              <a:rPr lang="en-US" b="1" dirty="0"/>
              <a:t> TO A PARLIAMENTARY EVOLUTION OF EUROPEAN INTEGRATION</a:t>
            </a:r>
            <a:endParaRPr lang="it-CH" dirty="0"/>
          </a:p>
          <a:p>
            <a:pPr marL="0" indent="0">
              <a:buNone/>
            </a:pPr>
            <a:endParaRPr lang="en-US" b="1" u="sng" dirty="0"/>
          </a:p>
          <a:p>
            <a:pPr marL="0" indent="0" algn="ctr">
              <a:buNone/>
            </a:pPr>
            <a:r>
              <a:rPr lang="en-US" b="1" u="sng" dirty="0"/>
              <a:t>“I don’t like it. When you open that Pandora’s box, you will find it full of Trojan horses</a:t>
            </a:r>
            <a:r>
              <a:rPr lang="en-US" u="sng" dirty="0"/>
              <a:t>.” </a:t>
            </a:r>
            <a:endParaRPr lang="it-CH" dirty="0"/>
          </a:p>
          <a:p>
            <a:pPr marL="0" indent="0">
              <a:buNone/>
            </a:pPr>
            <a:endParaRPr lang="it-CH" dirty="0"/>
          </a:p>
        </p:txBody>
      </p:sp>
    </p:spTree>
    <p:extLst>
      <p:ext uri="{BB962C8B-B14F-4D97-AF65-F5344CB8AC3E}">
        <p14:creationId xmlns:p14="http://schemas.microsoft.com/office/powerpoint/2010/main" val="4084155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CH" b="1" dirty="0">
                <a:effectLst>
                  <a:outerShdw blurRad="38100" dist="38100" dir="2700000" algn="tl">
                    <a:srgbClr val="000000">
                      <a:alpha val="43137"/>
                    </a:srgbClr>
                  </a:outerShdw>
                </a:effectLst>
              </a:rPr>
              <a:t>US PRAGMATIC APPROACH</a:t>
            </a:r>
          </a:p>
        </p:txBody>
      </p:sp>
      <p:sp>
        <p:nvSpPr>
          <p:cNvPr id="3" name="Segnaposto contenuto 2"/>
          <p:cNvSpPr>
            <a:spLocks noGrp="1"/>
          </p:cNvSpPr>
          <p:nvPr>
            <p:ph sz="quarter" idx="1"/>
          </p:nvPr>
        </p:nvSpPr>
        <p:spPr/>
        <p:txBody>
          <a:bodyPr>
            <a:normAutofit fontScale="85000" lnSpcReduction="10000"/>
          </a:bodyPr>
          <a:lstStyle/>
          <a:p>
            <a:pPr algn="ctr"/>
            <a:endParaRPr lang="en-US" b="1" u="sng" dirty="0"/>
          </a:p>
          <a:p>
            <a:pPr algn="ctr"/>
            <a:r>
              <a:rPr lang="en-US" b="1" u="sng" dirty="0"/>
              <a:t>On one hand assessing Bevin’s attitude towards the Council of Europe the American planners around George Kennan came to the conclusion that the British would never accept the level of integration regarded as indispensable for integrating the Germans. </a:t>
            </a:r>
          </a:p>
          <a:p>
            <a:pPr algn="ctr"/>
            <a:r>
              <a:rPr lang="en-US" b="1" dirty="0"/>
              <a:t>On the other hand</a:t>
            </a:r>
            <a:r>
              <a:rPr lang="en-US" dirty="0"/>
              <a:t>, </a:t>
            </a:r>
            <a:r>
              <a:rPr lang="en-US" b="1" dirty="0"/>
              <a:t>France should be called upon to take on the leadership of a closer Continental unification</a:t>
            </a:r>
            <a:r>
              <a:rPr lang="en-US" dirty="0"/>
              <a:t>; and as part of that, French fears of German superiority were to be allayed by the military presence of the US in Europe. </a:t>
            </a:r>
            <a:endParaRPr lang="it-CH" dirty="0"/>
          </a:p>
          <a:p>
            <a:pPr algn="ctr"/>
            <a:endParaRPr lang="it-CH" dirty="0"/>
          </a:p>
        </p:txBody>
      </p:sp>
    </p:spTree>
    <p:extLst>
      <p:ext uri="{BB962C8B-B14F-4D97-AF65-F5344CB8AC3E}">
        <p14:creationId xmlns:p14="http://schemas.microsoft.com/office/powerpoint/2010/main" val="1664062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CH" b="1" dirty="0">
                <a:effectLst>
                  <a:outerShdw blurRad="38100" dist="38100" dir="2700000" algn="tl">
                    <a:srgbClr val="000000">
                      <a:alpha val="43137"/>
                    </a:srgbClr>
                  </a:outerShdw>
                </a:effectLst>
              </a:rPr>
              <a:t>US PRAGMATIC APPROACH</a:t>
            </a:r>
            <a:endParaRPr lang="it-CH" dirty="0"/>
          </a:p>
        </p:txBody>
      </p:sp>
      <p:sp>
        <p:nvSpPr>
          <p:cNvPr id="3" name="Segnaposto contenuto 2"/>
          <p:cNvSpPr>
            <a:spLocks noGrp="1"/>
          </p:cNvSpPr>
          <p:nvPr>
            <p:ph sz="quarter" idx="1"/>
          </p:nvPr>
        </p:nvSpPr>
        <p:spPr/>
        <p:txBody>
          <a:bodyPr>
            <a:normAutofit fontScale="62500" lnSpcReduction="20000"/>
          </a:bodyPr>
          <a:lstStyle/>
          <a:p>
            <a:pPr marL="0" indent="0" algn="ctr">
              <a:buNone/>
            </a:pPr>
            <a:endParaRPr lang="en-US" b="1" dirty="0"/>
          </a:p>
          <a:p>
            <a:pPr marL="0" indent="0" algn="ctr">
              <a:buNone/>
            </a:pPr>
            <a:r>
              <a:rPr lang="en-US" b="1" u="sng" dirty="0"/>
              <a:t>ACHESON TO SCHUMAN 30 OCTOBER 1949</a:t>
            </a:r>
          </a:p>
          <a:p>
            <a:pPr marL="0" indent="0" algn="ctr">
              <a:buNone/>
            </a:pPr>
            <a:endParaRPr lang="en-US" i="1" dirty="0"/>
          </a:p>
          <a:p>
            <a:pPr marL="0" indent="0" algn="ctr">
              <a:buNone/>
            </a:pPr>
            <a:r>
              <a:rPr lang="en-US" i="1" dirty="0"/>
              <a:t>There is another aspect of the situation which provides us with </a:t>
            </a:r>
            <a:r>
              <a:rPr lang="en-US" b="1" i="1" dirty="0"/>
              <a:t>a rare opportunity to enlist the cooperation of the Germans with Western Europe</a:t>
            </a:r>
            <a:r>
              <a:rPr lang="en-US" i="1" dirty="0"/>
              <a:t>. The split between East and West in world politics today is dangerous in the extreme. We do not doubt that. </a:t>
            </a:r>
            <a:r>
              <a:rPr lang="en-US" b="1" i="1" dirty="0"/>
              <a:t>But the pressure of the Soviets on the Germans drives the Germans into the arms of Western Europe. Because of their dislike and fear of Communism and of the Soviet Union the Germans are psychologically and politically ripe to take measures for genuine integration with Western Europe</a:t>
            </a:r>
            <a:r>
              <a:rPr lang="en-US" i="1" dirty="0"/>
              <a:t>. </a:t>
            </a:r>
            <a:r>
              <a:rPr lang="en-US" b="1" i="1" dirty="0"/>
              <a:t>Unless advantage is taken of this political opportunity, we may again face a Germany aligned with the Soviet Union or feeling itself able to ask for bids.</a:t>
            </a:r>
            <a:r>
              <a:rPr lang="en-US" i="1" dirty="0"/>
              <a:t> </a:t>
            </a:r>
            <a:r>
              <a:rPr lang="en-US" b="1" i="1" dirty="0">
                <a:highlight>
                  <a:srgbClr val="FFFF00"/>
                </a:highlight>
              </a:rPr>
              <a:t>France, as the strongest democratic power on the Continent, can take the lead in endeavoring to obtain rapidly the participation of the new German Government in all the international, political, economic and social agencies in which German association is possible</a:t>
            </a:r>
            <a:endParaRPr lang="it-CH" dirty="0">
              <a:highlight>
                <a:srgbClr val="FFFF00"/>
              </a:highlight>
            </a:endParaRPr>
          </a:p>
        </p:txBody>
      </p:sp>
    </p:spTree>
    <p:extLst>
      <p:ext uri="{BB962C8B-B14F-4D97-AF65-F5344CB8AC3E}">
        <p14:creationId xmlns:p14="http://schemas.microsoft.com/office/powerpoint/2010/main" val="2388845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CH" b="1" dirty="0">
                <a:effectLst>
                  <a:outerShdw blurRad="38100" dist="38100" dir="2700000" algn="tl">
                    <a:srgbClr val="000000">
                      <a:alpha val="43137"/>
                    </a:srgbClr>
                  </a:outerShdw>
                </a:effectLst>
              </a:rPr>
              <a:t>FRANCE UP AGAINST THE WALL</a:t>
            </a:r>
          </a:p>
        </p:txBody>
      </p:sp>
      <p:sp>
        <p:nvSpPr>
          <p:cNvPr id="3" name="Segnaposto contenuto 2"/>
          <p:cNvSpPr>
            <a:spLocks noGrp="1"/>
          </p:cNvSpPr>
          <p:nvPr>
            <p:ph sz="quarter" idx="1"/>
          </p:nvPr>
        </p:nvSpPr>
        <p:spPr/>
        <p:txBody>
          <a:bodyPr>
            <a:normAutofit fontScale="92500" lnSpcReduction="20000"/>
          </a:bodyPr>
          <a:lstStyle/>
          <a:p>
            <a:pPr marL="0" indent="0" algn="ctr">
              <a:buNone/>
            </a:pPr>
            <a:r>
              <a:rPr lang="it-CH" b="1" dirty="0"/>
              <a:t>SITUATION AT LATE 1949-BEGINNING 1950</a:t>
            </a:r>
          </a:p>
          <a:p>
            <a:pPr algn="ctr"/>
            <a:r>
              <a:rPr lang="it-CH" dirty="0"/>
              <a:t> </a:t>
            </a:r>
            <a:r>
              <a:rPr lang="en-US" dirty="0"/>
              <a:t>Crisis of overproduction was threatening to develop in the European steel industry, which would allow the Germans—who alone possessed the necessary coal reserves—to gain dominance in heavy industry again</a:t>
            </a:r>
          </a:p>
          <a:p>
            <a:pPr algn="ctr"/>
            <a:r>
              <a:rPr lang="en-US" dirty="0"/>
              <a:t>16 March 1950 Churchill proposed the creation of a West German troop contingent within the framework of a European army</a:t>
            </a:r>
            <a:endParaRPr lang="it-CH" dirty="0"/>
          </a:p>
          <a:p>
            <a:pPr algn="ctr"/>
            <a:r>
              <a:rPr lang="en-US" dirty="0"/>
              <a:t>April 1950 US and UK call for lifting the limit of 11.1 million metric tons per year that had been imposed on West German steel production</a:t>
            </a:r>
            <a:endParaRPr lang="it-CH" dirty="0"/>
          </a:p>
        </p:txBody>
      </p:sp>
    </p:spTree>
    <p:extLst>
      <p:ext uri="{BB962C8B-B14F-4D97-AF65-F5344CB8AC3E}">
        <p14:creationId xmlns:p14="http://schemas.microsoft.com/office/powerpoint/2010/main" val="2057561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6DC70D-EEA8-42EC-B466-5FF191578CB5}"/>
              </a:ext>
            </a:extLst>
          </p:cNvPr>
          <p:cNvSpPr>
            <a:spLocks noGrp="1"/>
          </p:cNvSpPr>
          <p:nvPr>
            <p:ph type="title"/>
          </p:nvPr>
        </p:nvSpPr>
        <p:spPr/>
        <p:txBody>
          <a:bodyPr>
            <a:normAutofit fontScale="90000"/>
          </a:bodyPr>
          <a:lstStyle/>
          <a:p>
            <a:r>
              <a:rPr lang="it-IT" b="1" dirty="0">
                <a:effectLst>
                  <a:outerShdw blurRad="38100" dist="38100" dir="2700000" algn="tl">
                    <a:srgbClr val="000000">
                      <a:alpha val="43137"/>
                    </a:srgbClr>
                  </a:outerShdw>
                </a:effectLst>
              </a:rPr>
              <a:t>MONNET AND SCHUMAN</a:t>
            </a:r>
          </a:p>
        </p:txBody>
      </p:sp>
      <p:sp>
        <p:nvSpPr>
          <p:cNvPr id="3" name="Segnaposto contenuto 2">
            <a:extLst>
              <a:ext uri="{FF2B5EF4-FFF2-40B4-BE49-F238E27FC236}">
                <a16:creationId xmlns:a16="http://schemas.microsoft.com/office/drawing/2014/main" id="{BEDE0DE3-DDB8-4F4C-A474-D9CB07C8B7B9}"/>
              </a:ext>
            </a:extLst>
          </p:cNvPr>
          <p:cNvSpPr>
            <a:spLocks noGrp="1"/>
          </p:cNvSpPr>
          <p:nvPr>
            <p:ph idx="1"/>
          </p:nvPr>
        </p:nvSpPr>
        <p:spPr/>
        <p:txBody>
          <a:bodyPr/>
          <a:lstStyle/>
          <a:p>
            <a:r>
              <a:rPr lang="it-IT" dirty="0"/>
              <a:t>28 April 1950 Monnet </a:t>
            </a:r>
            <a:r>
              <a:rPr lang="it-IT" dirty="0" err="1"/>
              <a:t>presented</a:t>
            </a:r>
            <a:r>
              <a:rPr lang="it-IT" dirty="0"/>
              <a:t> to Schuman the project for a </a:t>
            </a:r>
            <a:r>
              <a:rPr lang="it-IT" dirty="0" err="1"/>
              <a:t>European</a:t>
            </a:r>
            <a:r>
              <a:rPr lang="it-IT" dirty="0"/>
              <a:t> authority for COAL and STEEL</a:t>
            </a:r>
          </a:p>
          <a:p>
            <a:r>
              <a:rPr lang="it-IT" dirty="0"/>
              <a:t>Schuman and a week-end to study the </a:t>
            </a:r>
            <a:r>
              <a:rPr lang="it-IT" dirty="0" err="1"/>
              <a:t>proposal</a:t>
            </a:r>
            <a:r>
              <a:rPr lang="it-IT" dirty="0"/>
              <a:t> alone</a:t>
            </a:r>
          </a:p>
          <a:p>
            <a:r>
              <a:rPr lang="it-IT" dirty="0"/>
              <a:t>8 </a:t>
            </a:r>
            <a:r>
              <a:rPr lang="it-IT" dirty="0" err="1"/>
              <a:t>May</a:t>
            </a:r>
            <a:r>
              <a:rPr lang="it-IT" dirty="0"/>
              <a:t> 1950: the </a:t>
            </a:r>
            <a:r>
              <a:rPr lang="it-IT" dirty="0" err="1"/>
              <a:t>letter</a:t>
            </a:r>
            <a:r>
              <a:rPr lang="it-IT" dirty="0"/>
              <a:t> to Adenauer</a:t>
            </a:r>
          </a:p>
          <a:p>
            <a:r>
              <a:rPr lang="it-IT" dirty="0"/>
              <a:t>9 </a:t>
            </a:r>
            <a:r>
              <a:rPr lang="it-IT" dirty="0" err="1"/>
              <a:t>May</a:t>
            </a:r>
            <a:r>
              <a:rPr lang="it-IT" dirty="0"/>
              <a:t> 1950 (</a:t>
            </a:r>
            <a:r>
              <a:rPr lang="it-IT" dirty="0" err="1"/>
              <a:t>morning</a:t>
            </a:r>
            <a:r>
              <a:rPr lang="it-IT" dirty="0"/>
              <a:t>): </a:t>
            </a:r>
            <a:r>
              <a:rPr lang="it-IT" dirty="0" err="1"/>
              <a:t>presentation</a:t>
            </a:r>
            <a:r>
              <a:rPr lang="it-IT" dirty="0"/>
              <a:t> to the government</a:t>
            </a:r>
          </a:p>
        </p:txBody>
      </p:sp>
    </p:spTree>
    <p:extLst>
      <p:ext uri="{BB962C8B-B14F-4D97-AF65-F5344CB8AC3E}">
        <p14:creationId xmlns:p14="http://schemas.microsoft.com/office/powerpoint/2010/main" val="321546316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ntina da disegno">
  <a:themeElements>
    <a:clrScheme name="Puntina da disegno">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ntina da disegno">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ntina da disegno">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530</TotalTime>
  <Words>1175</Words>
  <Application>Microsoft Office PowerPoint</Application>
  <PresentationFormat>Presentazione su schermo (4:3)</PresentationFormat>
  <Paragraphs>88</Paragraphs>
  <Slides>17</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17</vt:i4>
      </vt:variant>
    </vt:vector>
  </HeadingPairs>
  <TitlesOfParts>
    <vt:vector size="23" baseType="lpstr">
      <vt:lpstr>Brush Script MT</vt:lpstr>
      <vt:lpstr>Calibri</vt:lpstr>
      <vt:lpstr>Constantia</vt:lpstr>
      <vt:lpstr>Franklin Gothic Book</vt:lpstr>
      <vt:lpstr>Rage Italic</vt:lpstr>
      <vt:lpstr>Puntina da disegno</vt:lpstr>
      <vt:lpstr>POLITICAL HISTORY OF EUROPEAN INTEGRATION </vt:lpstr>
      <vt:lpstr>THIRD CONSEQUENCE –  18 APRIL 1948</vt:lpstr>
      <vt:lpstr>THIRD CONSEQUENCE</vt:lpstr>
      <vt:lpstr>FRENCH PRESSURE</vt:lpstr>
      <vt:lpstr>BRITISH STOP</vt:lpstr>
      <vt:lpstr>US PRAGMATIC APPROACH</vt:lpstr>
      <vt:lpstr>US PRAGMATIC APPROACH</vt:lpstr>
      <vt:lpstr>FRANCE UP AGAINST THE WALL</vt:lpstr>
      <vt:lpstr>MONNET AND SCHUMAN</vt:lpstr>
      <vt:lpstr>SCHUMAN DECLARATION</vt:lpstr>
      <vt:lpstr>FRENCH CHOICE: WHY?</vt:lpstr>
      <vt:lpstr>TWO ALTERNATIVES</vt:lpstr>
      <vt:lpstr>UK REACTIONS TO SCHUMAN’S PLAN</vt:lpstr>
      <vt:lpstr>COMPLICATED TALKS</vt:lpstr>
      <vt:lpstr>A COMPLICATED COMPROMISE</vt:lpstr>
      <vt:lpstr>A COMPLICATED COMPROMISE</vt:lpstr>
      <vt:lpstr>ECSC</vt:lpstr>
    </vt:vector>
  </TitlesOfParts>
  <Company>comsale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HISTORY OF EUROPEAN INTEGRATION </dc:title>
  <dc:creator>Michele</dc:creator>
  <cp:lastModifiedBy>Michele Marchi</cp:lastModifiedBy>
  <cp:revision>23</cp:revision>
  <dcterms:created xsi:type="dcterms:W3CDTF">2020-11-11T09:06:34Z</dcterms:created>
  <dcterms:modified xsi:type="dcterms:W3CDTF">2024-12-12T18:08:49Z</dcterms:modified>
</cp:coreProperties>
</file>