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70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1" d="100"/>
          <a:sy n="91" d="100"/>
        </p:scale>
        <p:origin x="3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11/22/2021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B1F8F4-A1D9-4AA8-8716-1FE7E1706F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7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D004A52-A202-47E6-9EAB-964D230B77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i="1" dirty="0" err="1"/>
              <a:t>Political</a:t>
            </a:r>
            <a:r>
              <a:rPr lang="it-IT" sz="2800" b="1" i="1" dirty="0"/>
              <a:t> History of </a:t>
            </a:r>
            <a:r>
              <a:rPr lang="it-IT" sz="2800" b="1" i="1" dirty="0" err="1"/>
              <a:t>European</a:t>
            </a:r>
            <a:r>
              <a:rPr lang="it-IT" sz="2800" b="1" i="1" dirty="0"/>
              <a:t> Integration</a:t>
            </a:r>
          </a:p>
        </p:txBody>
      </p:sp>
    </p:spTree>
    <p:extLst>
      <p:ext uri="{BB962C8B-B14F-4D97-AF65-F5344CB8AC3E}">
        <p14:creationId xmlns:p14="http://schemas.microsoft.com/office/powerpoint/2010/main" val="237737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442009-9DBD-41AF-BA03-F6C38DBD4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EFFORT – JULY 1960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A17DA0-0136-4BE1-AC7B-72518EA46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De Gaulle proposed the creation of a kind of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Franco-German confederation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with joint citizenship as a strategic step toward creating political Europe</a:t>
            </a:r>
            <a:endParaRPr lang="en-US" sz="1800" dirty="0"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“Three departments, foreign policy, defense, and finance would be shared by the two countries”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.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“No one in the Community of the Six, would be able to resist the pull of the new political formation, if Germany and France led the way.”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0814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D02C0F-C66D-4650-9640-5F7BF9BB0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6000" b="1" dirty="0" err="1"/>
              <a:t>Uk</a:t>
            </a:r>
            <a:r>
              <a:rPr lang="it-IT" sz="6000" b="1" dirty="0"/>
              <a:t> </a:t>
            </a:r>
            <a:r>
              <a:rPr lang="it-IT" sz="6000" b="1" dirty="0" err="1"/>
              <a:t>problems</a:t>
            </a:r>
            <a:r>
              <a:rPr lang="it-IT" sz="6000" b="1" dirty="0"/>
              <a:t> </a:t>
            </a:r>
            <a:r>
              <a:rPr lang="it-IT" sz="6000" b="1" dirty="0" err="1"/>
              <a:t>compared</a:t>
            </a:r>
            <a:r>
              <a:rPr lang="it-IT" sz="6000" b="1" dirty="0"/>
              <a:t> to </a:t>
            </a:r>
            <a:r>
              <a:rPr lang="it-IT" sz="6000" b="1" dirty="0" err="1"/>
              <a:t>eec</a:t>
            </a:r>
            <a:endParaRPr lang="it-IT" sz="60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0B190C-9703-4ABF-B2CA-5768E6F68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Why was EFTA so useless for UK?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u="sng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EFTA did not solve problems for Britain that had been caused by the founding of the EEC </a:t>
            </a:r>
            <a:endParaRPr lang="it-IT" sz="2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British trade with the EEC states was more significant than that with the EFTA states, it was also increasing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dirty="0">
                <a:latin typeface="Calibri" panose="020F0502020204030204" pitchFamily="34" charset="0"/>
                <a:ea typeface="DGMetaSerifScience"/>
                <a:cs typeface="DGMetaSerifScience"/>
              </a:rPr>
              <a:t>T</a:t>
            </a:r>
            <a:r>
              <a:rPr lang="en-US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rade with Commonwealth states was falling rapidly</a:t>
            </a: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American investors preferred the EEC states</a:t>
            </a: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British industry was losing competitiveness </a:t>
            </a:r>
            <a:r>
              <a:rPr lang="en-US" i="1" dirty="0">
                <a:effectLst/>
                <a:latin typeface="Calibri" panose="020F0502020204030204" pitchFamily="34" charset="0"/>
                <a:ea typeface="DGMetaSerifScience"/>
                <a:cs typeface="DGMetaSerifScience-Italic"/>
              </a:rPr>
              <a:t>vis-à-vis </a:t>
            </a:r>
            <a:r>
              <a:rPr lang="en-US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firms operating within the larger Common Market 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1277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F8E9D9-803A-4455-97D5-A3830E345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MACMILLAN ON UK MEMBERSHIP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F4DFBD-694B-4535-9804-A6FF2375B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Macmillan opted for full membership because only in this way would there be a possibility: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“of controlling and dominating Europe, economically and politically”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political goal of entry was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b="1" u="sng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“to balance de Gaulle now and Germany later”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952169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1C6729-C0D6-4884-A1E7-C758265B0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FOUCHET FIRST PLAN – 19 OCTOBER 1961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9CA267-630B-4A42-9B61-A3452E554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9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“European Union of States”</a:t>
            </a:r>
            <a:r>
              <a:rPr lang="en-US" sz="39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endParaRPr lang="it-IT" sz="3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Union’s key institution was to be a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Council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composed of the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heads of government 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of the Six’s member states as well as bimonthly meeting of the foreign ministers. This Union Council was to make decisions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unanimously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Council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was to be served by a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Political Commission 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(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subordinated to it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) which was to consist of senior officials of the foreign affairs ministers of each member state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European Parliament 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was to have only an advisory function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DGMetaSerifScience"/>
              <a:buChar char="-"/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new organization was to be based in </a:t>
            </a: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Paris</a:t>
            </a:r>
            <a:endParaRPr lang="it-IT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3540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7EB512-3CCA-415B-909E-9DB4AB64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COMMENTS ON DE GAULLE’S PROPOSAL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299937-405B-4CF2-A372-A8BB3375D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107000"/>
              </a:lnSpc>
            </a:pPr>
            <a:r>
              <a:rPr lang="en-US" sz="35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Would this Union of States supersede NATO and EEC or be compatible with them? (Ambiguity in </a:t>
            </a:r>
            <a:r>
              <a:rPr lang="en-US" sz="3500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Fouchet’s</a:t>
            </a:r>
            <a:r>
              <a:rPr lang="en-US" sz="35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plan)</a:t>
            </a:r>
          </a:p>
          <a:p>
            <a:pPr marL="0" indent="0" algn="ctr">
              <a:lnSpc>
                <a:spcPct val="107000"/>
              </a:lnSpc>
              <a:buNone/>
            </a:pPr>
            <a:endParaRPr lang="it-IT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algn="ctr">
              <a:lnSpc>
                <a:spcPct val="107000"/>
              </a:lnSpc>
            </a:pPr>
            <a:r>
              <a:rPr lang="en-US" sz="35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Great Britain would be admitted?</a:t>
            </a:r>
          </a:p>
          <a:p>
            <a:pPr marL="0" indent="0" algn="ctr">
              <a:lnSpc>
                <a:spcPct val="107000"/>
              </a:lnSpc>
              <a:buNone/>
            </a:pPr>
            <a:endParaRPr lang="it-IT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5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Dutch didn’t like the politicization of this European project</a:t>
            </a:r>
            <a:endParaRPr lang="it-IT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85617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3BA21C-7672-44E5-A23E-F6DFF7A12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FOUCHET SECOND PLAN – 18 JANUARY 1962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D974DB-BA68-4AA6-A4AA-92E603305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New draft (the so called “</a:t>
            </a:r>
            <a:r>
              <a:rPr lang="en-US" sz="80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Fouchet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Plan II”)</a:t>
            </a:r>
            <a:r>
              <a:rPr lang="en-US" sz="8000" b="1" dirty="0">
                <a:latin typeface="Calibri" panose="020F0502020204030204" pitchFamily="34" charset="0"/>
                <a:ea typeface="DGMetaSerifScience"/>
                <a:cs typeface="DGMetaSerifScience"/>
              </a:rPr>
              <a:t>: 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removed all references to NATO and included economic policy as a core competence of the Union (and this implied that EEC would be absorbed by the new organization)</a:t>
            </a: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0" dirty="0">
                <a:latin typeface="Calibri" panose="020F0502020204030204" pitchFamily="34" charset="0"/>
                <a:ea typeface="DGMetaSerifScience"/>
                <a:cs typeface="DGMetaSerifScience"/>
              </a:rPr>
              <a:t>G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eneral opposition on this basis, de Gaulle was willing to make greater concessions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0" b="1" dirty="0">
                <a:latin typeface="Calibri" panose="020F0502020204030204" pitchFamily="34" charset="0"/>
                <a:ea typeface="DGMetaSerifScience"/>
                <a:cs typeface="DGMetaSerifScience"/>
              </a:rPr>
              <a:t>N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egotiations on 17 April 1962 on the revision: </a:t>
            </a:r>
            <a:r>
              <a:rPr lang="en-US" sz="8000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Segni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, </a:t>
            </a:r>
            <a:r>
              <a:rPr lang="en-US" sz="8000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Luns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, and Spaak called for 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specifying the transition to direct election of the European Parliament 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and the 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strengthening of its authority 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as well as the gradual transition to 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majority decision-making in the Council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Spaak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declared that Belgium would sign the treaty on the creation of the European Union only after 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Britain’s entry into the EEC 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had been signed.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r>
              <a:rPr lang="en-US" sz="80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Luns</a:t>
            </a:r>
            <a:r>
              <a:rPr lang="en-US" sz="80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r>
              <a:rPr lang="en-US" sz="80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supported this view.</a:t>
            </a: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1200" b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Talks </a:t>
            </a:r>
            <a:r>
              <a:rPr lang="en-US" sz="112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collapsed as a result</a:t>
            </a:r>
            <a:endParaRPr lang="it-IT" sz="1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7862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F3D6A-71F0-4953-A63A-BC8C62F6E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GAULLIST’S STORM ON EUROPE</a:t>
            </a:r>
          </a:p>
        </p:txBody>
      </p:sp>
      <p:pic>
        <p:nvPicPr>
          <p:cNvPr id="5" name="Segnaposto contenuto 4" descr="Immagine che contiene persona, edificio, uomo, panca&#10;&#10;Descrizione generata automaticamente">
            <a:extLst>
              <a:ext uri="{FF2B5EF4-FFF2-40B4-BE49-F238E27FC236}">
                <a16:creationId xmlns:a16="http://schemas.microsoft.com/office/drawing/2014/main" id="{ACD3B1F0-5510-46C8-B1BE-1E6ABC243E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775" y="2774950"/>
            <a:ext cx="4876800" cy="2743200"/>
          </a:xfrm>
        </p:spPr>
      </p:pic>
    </p:spTree>
    <p:extLst>
      <p:ext uri="{BB962C8B-B14F-4D97-AF65-F5344CB8AC3E}">
        <p14:creationId xmlns:p14="http://schemas.microsoft.com/office/powerpoint/2010/main" val="16411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A46DE3-E18A-49F6-B671-51B91BD62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GAULLE’S PROJECT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B19FDD-4041-4172-95CF-6E7DD72D7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French centered Europe, connected to the Anglo-American free world but as independent as possible from it, first of all politically and military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T</a:t>
            </a:r>
            <a:r>
              <a:rPr lang="en-US" sz="2800" b="1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hree key points inside French Gaullism on foreign policy</a:t>
            </a:r>
            <a:endParaRPr lang="en-US" sz="2400" dirty="0">
              <a:effectLst/>
              <a:latin typeface="Calibri" panose="020F0502020204030204" pitchFamily="34" charset="0"/>
              <a:ea typeface="DGMetaSerifScience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French political leadership inside EEC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Q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uestion of autonomous nuclear weapons </a:t>
            </a: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2400" dirty="0"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C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onnection between </a:t>
            </a:r>
            <a:r>
              <a:rPr lang="en-US" sz="2400" dirty="0" err="1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Nato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 and EEC in particular on military questions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694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800FA5-48B4-4085-AC51-0CC9FE84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 </a:t>
            </a:r>
            <a:r>
              <a:rPr lang="it-IT" dirty="0" err="1"/>
              <a:t>gaulle</a:t>
            </a:r>
            <a:r>
              <a:rPr lang="it-IT" dirty="0"/>
              <a:t> on nato – </a:t>
            </a:r>
            <a:r>
              <a:rPr lang="it-IT" dirty="0" err="1"/>
              <a:t>summer</a:t>
            </a:r>
            <a:r>
              <a:rPr lang="it-IT" dirty="0"/>
              <a:t> 1958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7E9FFA-78E5-4B82-A4CF-BCBFD90C8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5000" b="1" u="sng" dirty="0"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L</a:t>
            </a:r>
            <a:r>
              <a:rPr lang="en-US" sz="5000" b="1" u="sng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etter to Eisenhower and Macmillan on 17</a:t>
            </a:r>
            <a:r>
              <a:rPr lang="en-US" sz="5000" b="1" u="sng" baseline="30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th</a:t>
            </a:r>
            <a:r>
              <a:rPr lang="en-US" sz="5000" b="1" u="sng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 September 1958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he asked for a triple and not a double direction inside </a:t>
            </a:r>
            <a:r>
              <a:rPr lang="en-US" sz="5000" dirty="0" err="1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Nato</a:t>
            </a: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also an enlargement to </a:t>
            </a:r>
            <a:r>
              <a:rPr lang="en-US" sz="5000" dirty="0" err="1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Nato</a:t>
            </a: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 range also to African and Middle-East areas.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Negative answers from London but in particular from </a:t>
            </a:r>
            <a:r>
              <a:rPr lang="en-US" sz="5000" dirty="0" err="1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Washigton</a:t>
            </a: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.  Macmillan wrote on his diary: </a:t>
            </a:r>
            <a:endParaRPr lang="it-IT" sz="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DGMetaSerifScience"/>
              <a:buChar char="-"/>
            </a:pP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France was aspiring to join a club that did not exist</a:t>
            </a:r>
            <a:endParaRPr lang="it-IT" sz="50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DGMetaSerifScience"/>
              <a:buChar char="-"/>
            </a:pPr>
            <a:r>
              <a:rPr lang="en-US" sz="50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France was claiming for a parity in the absence of any nuclear capacity</a:t>
            </a:r>
            <a:endParaRPr lang="it-IT" sz="5000" dirty="0">
              <a:effectLst/>
              <a:latin typeface="Calibri" panose="020F0502020204030204" pitchFamily="34" charset="0"/>
              <a:ea typeface="Calibri" panose="020F0502020204030204" pitchFamily="34" charset="0"/>
              <a:cs typeface="DGMetaSerifScience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59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6ADE7E-73A1-4808-8782-D0B151EE2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MACMILLAN ON DE GAULLE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ECBE30-A85B-4D16-A78A-A9070BCE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400" i="1" dirty="0">
              <a:effectLst/>
              <a:latin typeface="Calibri" panose="020F0502020204030204" pitchFamily="34" charset="0"/>
              <a:ea typeface="DGMetaSerifScience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4400" i="1" dirty="0">
                <a:effectLst/>
                <a:latin typeface="Calibri" panose="020F0502020204030204" pitchFamily="34" charset="0"/>
                <a:ea typeface="DGMetaSerifScience"/>
                <a:cs typeface="Calibri" panose="020F0502020204030204" pitchFamily="34" charset="0"/>
              </a:rPr>
              <a:t>“I think he would never into de Gaulle’s head to doubt the general acceptance of the thesis that France is to be treated on a different level to any other power, equal certainly to UK and also to US”. </a:t>
            </a:r>
            <a:endParaRPr lang="it-IT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438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BA22B3-D89E-44C4-A4D0-D60DF9FD4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AUTONOMY IN DEFENSE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02CF01-592D-4EE3-B3E3-A8D372A59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</a:t>
            </a:r>
            <a:r>
              <a:rPr lang="en-US" sz="24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There can be no European unity if Europe does not constitute a political entity distinct from other entities. A personality. But there can be no European personality if Europe does not have control over the defense of its personality. Defense is always the basis of politics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” </a:t>
            </a:r>
            <a:endParaRPr lang="en-US" sz="1800" i="1" dirty="0"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800" i="1" dirty="0">
              <a:effectLst/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“Europe must have its personality in its own defense</a:t>
            </a:r>
            <a:r>
              <a:rPr lang="en-US" sz="2400" i="1" dirty="0">
                <a:latin typeface="Calibri" panose="020F0502020204030204" pitchFamily="34" charset="0"/>
                <a:ea typeface="DGMetaSerifScience"/>
                <a:cs typeface="DGMetaSerifScience"/>
              </a:rPr>
              <a:t>. […] </a:t>
            </a:r>
            <a:r>
              <a:rPr lang="en-US" sz="24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Europe constitutes a marshalling area for one single and simultaneous battle. America can lose Europe in the battle without disappearing. Europe cannot</a:t>
            </a:r>
            <a:r>
              <a:rPr lang="en-US" sz="24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”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2380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0FF491-2335-443E-896F-A53E04226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«EUROPEAN EUROPE»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F599A4-9662-4914-817D-141CFC84A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“European Europe, independent, mighty, and influential within the framework of the free world</a:t>
            </a:r>
            <a:r>
              <a:rPr lang="en-US" sz="36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,” </a:t>
            </a:r>
          </a:p>
          <a:p>
            <a:pPr marL="0" indent="0" algn="ctr">
              <a:buNone/>
            </a:pPr>
            <a:endParaRPr lang="en-US" sz="2800" dirty="0"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  <a:ea typeface="DGMetaSerifScience"/>
                <a:cs typeface="DGMetaSerifScience"/>
              </a:rPr>
              <a:t>To find</a:t>
            </a:r>
            <a:r>
              <a:rPr lang="en-US" sz="2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</a:p>
          <a:p>
            <a:pPr marL="0" indent="0" algn="ctr">
              <a:buNone/>
            </a:pPr>
            <a:endParaRPr lang="en-US" sz="2800" dirty="0">
              <a:effectLst/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pPr marL="0" indent="0" algn="ctr">
              <a:buNone/>
            </a:pPr>
            <a:r>
              <a:rPr lang="en-US" sz="36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in regular consultations of the interested governments</a:t>
            </a:r>
            <a:r>
              <a:rPr lang="en-US" sz="36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endParaRPr lang="it-IT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771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72EE6B-DBBB-4E8E-9235-AB43AECB4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INTERGOVERNAMENTAL APPROACH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F051D2-EDEC-4978-AFD0-68C25AA6C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tendency of the Commission to develop into a European government, which had its roots in the treaty itself, was a thorn in de Gaulle’s side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“There is nothing above the nations, if their states do not jointly decide!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i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The aspirations of the Brussels commissioners to give orders to the governments are risible! Risible!”</a:t>
            </a:r>
            <a:endParaRPr lang="it-IT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1889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080EE8-B2CC-4ABD-9352-73311269F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EFFORT – JUNE 1959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DF56EE-1BB4-4435-9186-7028E1C2A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De Gaulle suggested to Italian Prime Minister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Amintore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Fanfani</a:t>
            </a:r>
            <a:r>
              <a:rPr lang="en-US" sz="1800" b="1" dirty="0">
                <a:latin typeface="Calibri" panose="020F0502020204030204" pitchFamily="34" charset="0"/>
                <a:ea typeface="DGMetaSerifScience"/>
                <a:cs typeface="DGMetaSerifScience"/>
              </a:rPr>
              <a:t>: 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regular meetings of the foreign ministers of France, the Federal Republic, and Italy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, gatherings to be prepared by a small joint secretariat. 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Fanfani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agreed to this proposal</a:t>
            </a:r>
            <a:r>
              <a:rPr lang="en-US" sz="1800" dirty="0">
                <a:latin typeface="Calibri" panose="020F0502020204030204" pitchFamily="34" charset="0"/>
                <a:ea typeface="DGMetaSerifScience"/>
                <a:cs typeface="DGMetaSerifScience"/>
              </a:rPr>
              <a:t> but 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with the 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condition: 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governments of Belgium, the Netherlands, and Luxembourg also participate.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Belgian government and even more so the Dutch government were concerned about 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preventing French hegemony or a Franco-German condominium within the European Community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. </a:t>
            </a: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DGMetaSerifScience"/>
              <a:cs typeface="DGMetaSerifScience"/>
            </a:endParaRPr>
          </a:p>
          <a:p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Dutch Foreign Minister Joseph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Luns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and 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Belgian one Pierre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Wigny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proposed: </a:t>
            </a:r>
            <a:r>
              <a:rPr lang="en-US" sz="1800" b="1" dirty="0">
                <a:latin typeface="Calibri" panose="020F0502020204030204" pitchFamily="34" charset="0"/>
                <a:ea typeface="DGMetaSerifScience"/>
                <a:cs typeface="DGMetaSerifScience"/>
              </a:rPr>
              <a:t>UK participation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in this foreign ministers’ conference and </a:t>
            </a:r>
            <a:r>
              <a:rPr lang="en-US" sz="1800" dirty="0">
                <a:latin typeface="Calibri" panose="020F0502020204030204" pitchFamily="34" charset="0"/>
                <a:ea typeface="DGMetaSerifScience"/>
                <a:cs typeface="DGMetaSerifScience"/>
              </a:rPr>
              <a:t>also </a:t>
            </a:r>
            <a:r>
              <a:rPr lang="en-US" sz="1800" b="1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EEC Commission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DGMetaSerifScience"/>
                <a:cs typeface="DGMetaSerifScience"/>
              </a:rPr>
              <a:t> to be </a:t>
            </a:r>
            <a:r>
              <a:rPr lang="en-US" sz="1800" dirty="0">
                <a:effectLst/>
                <a:latin typeface="Calibri" panose="020F0502020204030204" pitchFamily="34" charset="0"/>
                <a:ea typeface="DGMetaSerifScience"/>
                <a:cs typeface="DGMetaSerifScience"/>
              </a:rPr>
              <a:t>brought in.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9319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gno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TM03090434[[fn=Legno]]</Template>
  <TotalTime>125</TotalTime>
  <Words>982</Words>
  <Application>Microsoft Office PowerPoint</Application>
  <PresentationFormat>Widescreen</PresentationFormat>
  <Paragraphs>78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Calibri</vt:lpstr>
      <vt:lpstr>DGMetaSerifScience</vt:lpstr>
      <vt:lpstr>Rockwell</vt:lpstr>
      <vt:lpstr>Rockwell Condensed</vt:lpstr>
      <vt:lpstr>Wingdings</vt:lpstr>
      <vt:lpstr>Legno</vt:lpstr>
      <vt:lpstr>LESSON 7</vt:lpstr>
      <vt:lpstr>GAULLIST’S STORM ON EUROPE</vt:lpstr>
      <vt:lpstr>DE GAULLE’S PROJECT</vt:lpstr>
      <vt:lpstr>De gaulle on nato – summer 1958</vt:lpstr>
      <vt:lpstr>MACMILLAN ON DE GAULLE</vt:lpstr>
      <vt:lpstr>AUTONOMY IN DEFENSE </vt:lpstr>
      <vt:lpstr>«EUROPEAN EUROPE»</vt:lpstr>
      <vt:lpstr>INTERGOVERNAMENTAL APPROACH</vt:lpstr>
      <vt:lpstr>FIRST EFFORT – JUNE 1959</vt:lpstr>
      <vt:lpstr>SECOND EFFORT – JULY 1960</vt:lpstr>
      <vt:lpstr>Uk problems compared to eec</vt:lpstr>
      <vt:lpstr>MACMILLAN ON UK MEMBERSHIP</vt:lpstr>
      <vt:lpstr>FOUCHET FIRST PLAN – 19 OCTOBER 1961</vt:lpstr>
      <vt:lpstr>CRITICAL COMMENTS ON DE GAULLE’S PROPOSAL</vt:lpstr>
      <vt:lpstr>FOUCHET SECOND PLAN – 18 JANUARY 1962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7</dc:title>
  <dc:creator>Michele Marchi</dc:creator>
  <cp:lastModifiedBy>Michele Marchi</cp:lastModifiedBy>
  <cp:revision>17</cp:revision>
  <dcterms:created xsi:type="dcterms:W3CDTF">2020-11-23T13:46:30Z</dcterms:created>
  <dcterms:modified xsi:type="dcterms:W3CDTF">2021-11-22T08:20:13Z</dcterms:modified>
</cp:coreProperties>
</file>